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94" r:id="rId4"/>
    <p:sldId id="289" r:id="rId5"/>
    <p:sldId id="293" r:id="rId6"/>
    <p:sldId id="295" r:id="rId7"/>
    <p:sldId id="287" r:id="rId8"/>
    <p:sldId id="292" r:id="rId9"/>
    <p:sldId id="288" r:id="rId10"/>
    <p:sldId id="296" r:id="rId11"/>
    <p:sldId id="297" r:id="rId12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A963C4"/>
    <a:srgbClr val="7D3A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7166AB-F861-40D9-8867-39C212EA0E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EF82754-13C1-49B1-B450-A01E092281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53C7F9-2553-47F3-82D6-73B491109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A5E4-0D38-4A4B-81F4-6D08976F73A5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7ACE1E-234A-4518-B1F5-1C2F24BC2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2D5DAC-63CB-4945-8740-35F2ADFFF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67D1-D7EB-41C1-A52B-EC507544C9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2736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BAB03A-9401-4AA1-ABFB-BBEDC1782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65CD77-1756-48BC-B7F3-450ADDC825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D58C75-1A90-45FC-B38D-7B2AAAF13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A5E4-0D38-4A4B-81F4-6D08976F73A5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94C74E-FC7D-438E-97CA-2C11AF8BA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385641-E92D-4340-A673-CF82ECD59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67D1-D7EB-41C1-A52B-EC507544C9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968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7E61183-FEA1-4A5E-83AE-A497E4AB5A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CA07D85-17E7-4A34-8126-6D18BE6CA2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B38BF4-CC1C-4E1A-A367-EDBC53854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A5E4-0D38-4A4B-81F4-6D08976F73A5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858B84-C48E-4E59-B82D-C194E65B3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C456B9-14A7-4380-8F59-3149A070B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67D1-D7EB-41C1-A52B-EC507544C9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3736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951AC8-5DFA-48F2-808B-E46F6FB86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736EDB-A7D1-46A6-8E85-528C2C42E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34E026-F7BD-484A-BEB3-3749F695E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A5E4-0D38-4A4B-81F4-6D08976F73A5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6D967D-AC5E-43CD-8D40-F48AD29A0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606819-C6E1-4AF1-9A8D-7475D2139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67D1-D7EB-41C1-A52B-EC507544C9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7090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6EC90E-E51E-4C4A-B60C-8AD22979A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3C4BCE-31FE-4AF0-A9EB-201C73FB4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F37C48-9605-4570-AC89-E32DE2A48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A5E4-0D38-4A4B-81F4-6D08976F73A5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8C92B4-5264-48A9-A2EE-9D832193C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3869D6-6182-4401-8F19-BA7D3CCFE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67D1-D7EB-41C1-A52B-EC507544C9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576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83583-C021-43D4-BC7A-E35A94529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82F3BC-74FE-4150-9AF6-F3FE36374A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B310C3E-9095-4BE7-B681-8697A5DFC9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C07C88-E029-430C-9D73-957D43D21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A5E4-0D38-4A4B-81F4-6D08976F73A5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6571F93-654F-4054-8593-8ED228483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21810E-E006-4B3F-AD12-62C30CD5E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67D1-D7EB-41C1-A52B-EC507544C9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4842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294DBB-2B8B-4932-BA6C-08A73625F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3AC41E-36AB-4AFB-AADA-1EA3CA48F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BA2B9A7-4DE5-43D8-851B-7DFA002DE9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321FF29-B335-4483-B014-C2F0E17613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4956002-62DB-42AB-B53B-5ADEBF7F7A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625B30A-08FD-44AD-AC4A-9EA7C34ED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A5E4-0D38-4A4B-81F4-6D08976F73A5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2781037-B360-4BDB-94BB-38C808EB6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BEE2EBE-35C9-402C-9187-93F8B157D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67D1-D7EB-41C1-A52B-EC507544C9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1589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661C7B-C348-408D-956C-D99E38597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AF4220F-C9B0-4215-8130-C5E682D49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A5E4-0D38-4A4B-81F4-6D08976F73A5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A6AF379-5225-416D-970C-66E2630D2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9BFF564-74BC-4B90-AFFD-523B18D1C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67D1-D7EB-41C1-A52B-EC507544C9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3557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D2A0FCC-B097-4B7F-8519-96CA70356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A5E4-0D38-4A4B-81F4-6D08976F73A5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B25A664-6D94-4777-9C13-8DF6F9094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2587C9D-FB27-45F8-B0AB-07AF14049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67D1-D7EB-41C1-A52B-EC507544C9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065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B889A4-B28D-455C-8CBE-A0E5F4F5C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79137E-3716-4CF1-B637-72C052FF3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E5193F4-D10C-452E-A189-9286E3E8D8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169A64E-297A-4827-90D4-9E6E298EA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A5E4-0D38-4A4B-81F4-6D08976F73A5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796AAE0-73AA-4173-B4B6-745FC6A0D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8F491C4-5A9F-4846-B472-C0B807BC2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67D1-D7EB-41C1-A52B-EC507544C9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4851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DFBB1F-DE1A-4ECF-B4A5-960DBF043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AF774BB-FEB6-4277-B9DA-44FF8A884D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AC28062-CF64-4319-90A3-5BB0AD8C37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E33BF58-46F3-4AB4-83DB-13665BF16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A5E4-0D38-4A4B-81F4-6D08976F73A5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E18ABF2-5276-43A1-B5A7-2CA382231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A61284-311C-4CFA-8FD6-5D7CB2AC3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67D1-D7EB-41C1-A52B-EC507544C9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9216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E8ECEB8-3FE3-416C-BD06-1AE38A7B5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E393B8F-4B19-4647-B95B-62B7A29CBB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D2FED3-47ED-48C8-BFDC-22A4CB1DC4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9A5E4-0D38-4A4B-81F4-6D08976F73A5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FBC074-B260-4646-84FC-8A31BEF362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78E8B8-B072-4F0A-9EF1-7223A09047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A67D1-D7EB-41C1-A52B-EC507544C9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1330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E8300091-5C2B-4E06-B221-44C35FFD0B3B}"/>
              </a:ext>
            </a:extLst>
          </p:cNvPr>
          <p:cNvSpPr txBox="1"/>
          <p:nvPr/>
        </p:nvSpPr>
        <p:spPr>
          <a:xfrm>
            <a:off x="874751" y="4114799"/>
            <a:ext cx="5837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bg1"/>
                </a:solidFill>
                <a:latin typeface="Gotham Bold" panose="02000803030000020004" pitchFamily="2" charset="0"/>
              </a:rPr>
              <a:t>ACTIVIDADES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5F5B0B7-C590-42B9-BEEA-E08C1229EA57}"/>
              </a:ext>
            </a:extLst>
          </p:cNvPr>
          <p:cNvSpPr txBox="1"/>
          <p:nvPr/>
        </p:nvSpPr>
        <p:spPr>
          <a:xfrm>
            <a:off x="874751" y="4454861"/>
            <a:ext cx="58372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>
                <a:solidFill>
                  <a:schemeClr val="bg1"/>
                </a:solidFill>
                <a:latin typeface="Gotham Bold" panose="02000803030000020004" pitchFamily="2" charset="0"/>
              </a:rPr>
              <a:t>CONSEJERO PRESIDENTE</a:t>
            </a:r>
            <a:endParaRPr lang="es-MX" sz="6000" dirty="0">
              <a:solidFill>
                <a:schemeClr val="bg1"/>
              </a:solidFill>
              <a:latin typeface="Gotham Bold" panose="02000803030000020004" pitchFamily="2" charset="0"/>
            </a:endParaRP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8F547564-0686-4708-8F3A-8F26CD633D46}"/>
              </a:ext>
            </a:extLst>
          </p:cNvPr>
          <p:cNvCxnSpPr>
            <a:cxnSpLocks/>
          </p:cNvCxnSpPr>
          <p:nvPr/>
        </p:nvCxnSpPr>
        <p:spPr>
          <a:xfrm>
            <a:off x="607219" y="4133850"/>
            <a:ext cx="287893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E39E8B66-4BB0-4149-A07D-542E25672D7C}"/>
              </a:ext>
            </a:extLst>
          </p:cNvPr>
          <p:cNvCxnSpPr>
            <a:cxnSpLocks/>
          </p:cNvCxnSpPr>
          <p:nvPr/>
        </p:nvCxnSpPr>
        <p:spPr>
          <a:xfrm>
            <a:off x="607219" y="6087583"/>
            <a:ext cx="1186412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30501009-19E2-451C-95DD-A108FABF8A48}"/>
              </a:ext>
            </a:extLst>
          </p:cNvPr>
          <p:cNvCxnSpPr>
            <a:cxnSpLocks/>
          </p:cNvCxnSpPr>
          <p:nvPr/>
        </p:nvCxnSpPr>
        <p:spPr>
          <a:xfrm>
            <a:off x="635793" y="4114800"/>
            <a:ext cx="0" cy="1972783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DEEBC596-7DE8-45B8-8CB6-044A7506BB3B}"/>
              </a:ext>
            </a:extLst>
          </p:cNvPr>
          <p:cNvCxnSpPr>
            <a:cxnSpLocks/>
          </p:cNvCxnSpPr>
          <p:nvPr/>
        </p:nvCxnSpPr>
        <p:spPr>
          <a:xfrm flipH="1">
            <a:off x="4049712" y="4133850"/>
            <a:ext cx="287893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F04F1FD1-075D-47C3-A651-A7C54645B7C5}"/>
              </a:ext>
            </a:extLst>
          </p:cNvPr>
          <p:cNvCxnSpPr>
            <a:cxnSpLocks/>
          </p:cNvCxnSpPr>
          <p:nvPr/>
        </p:nvCxnSpPr>
        <p:spPr>
          <a:xfrm flipH="1">
            <a:off x="5802923" y="6087583"/>
            <a:ext cx="112572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FAACCD7C-CCCF-4D76-B8D5-AB7589238874}"/>
              </a:ext>
            </a:extLst>
          </p:cNvPr>
          <p:cNvCxnSpPr>
            <a:cxnSpLocks/>
          </p:cNvCxnSpPr>
          <p:nvPr/>
        </p:nvCxnSpPr>
        <p:spPr>
          <a:xfrm>
            <a:off x="6900861" y="4114799"/>
            <a:ext cx="0" cy="199787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agen 16">
            <a:extLst>
              <a:ext uri="{FF2B5EF4-FFF2-40B4-BE49-F238E27FC236}">
                <a16:creationId xmlns:a16="http://schemas.microsoft.com/office/drawing/2014/main" id="{C202DBCA-A62C-4A21-AAB1-2C189512A5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9047" y="552793"/>
            <a:ext cx="3457989" cy="1188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851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64335A-59BD-4CF2-AF8D-DDD842046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262" y="246884"/>
            <a:ext cx="5193323" cy="984039"/>
          </a:xfrm>
        </p:spPr>
        <p:txBody>
          <a:bodyPr>
            <a:noAutofit/>
          </a:bodyPr>
          <a:lstStyle/>
          <a:p>
            <a:r>
              <a:rPr lang="es-MX" sz="2400" b="1" dirty="0">
                <a:solidFill>
                  <a:srgbClr val="7D3A98"/>
                </a:solidFill>
                <a:latin typeface="Gotham Bold" panose="02000803030000020004"/>
              </a:rPr>
              <a:t>Art. 21, Fracc. LIII</a:t>
            </a:r>
            <a:br>
              <a:rPr lang="es-MX" sz="2400" b="1" dirty="0">
                <a:solidFill>
                  <a:srgbClr val="7D3A98"/>
                </a:solidFill>
                <a:latin typeface="Gotham Bold" panose="02000803030000020004"/>
              </a:rPr>
            </a:br>
            <a:r>
              <a:rPr lang="es-MX" sz="2400" b="1" dirty="0">
                <a:solidFill>
                  <a:srgbClr val="7D3A98"/>
                </a:solidFill>
                <a:latin typeface="Gotham Bold" panose="02000803030000020004"/>
              </a:rPr>
              <a:t>Cualquier otra información de utilidad.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08F3304-B2A4-4856-9575-3651C7E2A1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6036" y="246884"/>
            <a:ext cx="2018118" cy="693378"/>
          </a:xfrm>
          <a:prstGeom prst="rect">
            <a:avLst/>
          </a:prstGeom>
        </p:spPr>
      </p:pic>
      <p:grpSp>
        <p:nvGrpSpPr>
          <p:cNvPr id="13" name="Grupo 12">
            <a:extLst>
              <a:ext uri="{FF2B5EF4-FFF2-40B4-BE49-F238E27FC236}">
                <a16:creationId xmlns:a16="http://schemas.microsoft.com/office/drawing/2014/main" id="{BC63BEAF-58BD-8034-3AED-1F50C1534EFB}"/>
              </a:ext>
            </a:extLst>
          </p:cNvPr>
          <p:cNvGrpSpPr/>
          <p:nvPr/>
        </p:nvGrpSpPr>
        <p:grpSpPr>
          <a:xfrm>
            <a:off x="6797762" y="207278"/>
            <a:ext cx="2418884" cy="929163"/>
            <a:chOff x="11192838" y="981644"/>
            <a:chExt cx="3951804" cy="649090"/>
          </a:xfrm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302EA97-679E-EFF4-2AF0-0F244BE4A624}"/>
                </a:ext>
              </a:extLst>
            </p:cNvPr>
            <p:cNvSpPr/>
            <p:nvPr/>
          </p:nvSpPr>
          <p:spPr>
            <a:xfrm>
              <a:off x="11192838" y="981644"/>
              <a:ext cx="3714088" cy="2902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050" b="1" dirty="0">
                  <a:solidFill>
                    <a:srgbClr val="6F0579"/>
                  </a:solidFill>
                </a:rPr>
                <a:t>31/enero/2024</a:t>
              </a: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BE0984C4-6990-6F7F-5C3E-A3DC7CBEDA47}"/>
                </a:ext>
              </a:extLst>
            </p:cNvPr>
            <p:cNvSpPr/>
            <p:nvPr/>
          </p:nvSpPr>
          <p:spPr>
            <a:xfrm>
              <a:off x="11192838" y="1227600"/>
              <a:ext cx="3951804" cy="4031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ES" sz="1050" b="1" dirty="0">
                  <a:solidFill>
                    <a:srgbClr val="002060"/>
                  </a:solidFill>
                </a:rPr>
                <a:t>Lic. Liliana Cardona</a:t>
              </a:r>
            </a:p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Asistente de Presidencia</a:t>
              </a:r>
              <a:endParaRPr lang="es-MX" sz="105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3" name="Tabla 4">
            <a:extLst>
              <a:ext uri="{FF2B5EF4-FFF2-40B4-BE49-F238E27FC236}">
                <a16:creationId xmlns:a16="http://schemas.microsoft.com/office/drawing/2014/main" id="{7E55814F-669C-BB78-B738-6E90B38CF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783118"/>
              </p:ext>
            </p:extLst>
          </p:nvPr>
        </p:nvGraphicFramePr>
        <p:xfrm>
          <a:off x="331974" y="1164149"/>
          <a:ext cx="11688789" cy="5341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4357">
                  <a:extLst>
                    <a:ext uri="{9D8B030D-6E8A-4147-A177-3AD203B41FA5}">
                      <a16:colId xmlns:a16="http://schemas.microsoft.com/office/drawing/2014/main" val="698746389"/>
                    </a:ext>
                  </a:extLst>
                </a:gridCol>
                <a:gridCol w="1138320">
                  <a:extLst>
                    <a:ext uri="{9D8B030D-6E8A-4147-A177-3AD203B41FA5}">
                      <a16:colId xmlns:a16="http://schemas.microsoft.com/office/drawing/2014/main" val="477278865"/>
                    </a:ext>
                  </a:extLst>
                </a:gridCol>
                <a:gridCol w="1573560">
                  <a:extLst>
                    <a:ext uri="{9D8B030D-6E8A-4147-A177-3AD203B41FA5}">
                      <a16:colId xmlns:a16="http://schemas.microsoft.com/office/drawing/2014/main" val="2852235640"/>
                    </a:ext>
                  </a:extLst>
                </a:gridCol>
                <a:gridCol w="2117609">
                  <a:extLst>
                    <a:ext uri="{9D8B030D-6E8A-4147-A177-3AD203B41FA5}">
                      <a16:colId xmlns:a16="http://schemas.microsoft.com/office/drawing/2014/main" val="409965518"/>
                    </a:ext>
                  </a:extLst>
                </a:gridCol>
                <a:gridCol w="1791178">
                  <a:extLst>
                    <a:ext uri="{9D8B030D-6E8A-4147-A177-3AD203B41FA5}">
                      <a16:colId xmlns:a16="http://schemas.microsoft.com/office/drawing/2014/main" val="2967125531"/>
                    </a:ext>
                  </a:extLst>
                </a:gridCol>
                <a:gridCol w="2673765">
                  <a:extLst>
                    <a:ext uri="{9D8B030D-6E8A-4147-A177-3AD203B41FA5}">
                      <a16:colId xmlns:a16="http://schemas.microsoft.com/office/drawing/2014/main" val="16391698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Actividad o</a:t>
                      </a:r>
                    </a:p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reunión 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Fecha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Lugar 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Participante</a:t>
                      </a:r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Instituciones o entidades participantes 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Objetivo 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179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Tercera Sesión Ordinaria del Comité Técnico Asesor del Programa de Resultados Electorales Preliminares</a:t>
                      </a: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26/01/2024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Virtual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</a:t>
                      </a: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onsejero Presidente</a:t>
                      </a:r>
                    </a:p>
                    <a:p>
                      <a:pPr algn="ctr" fontAlgn="ctr"/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Integrantes del COTAPREP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Instituto Electoral de Coahuila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Asistió a la tercera </a:t>
                      </a:r>
                      <a:r>
                        <a:rPr lang="es-MX" sz="1200" b="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Sesión Ordinaria del COTAPREP, donde vieron temas como: </a:t>
                      </a: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designación al ente auditor entre otros.</a:t>
                      </a:r>
                    </a:p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endParaRPr lang="es-MX" sz="120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542139"/>
                  </a:ext>
                </a:extLst>
              </a:tr>
              <a:tr h="8176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Reunión de Coordinación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27/01/2024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Híbrida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</a:t>
                      </a: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onsejero Presidente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Consejeros del IEC</a:t>
                      </a:r>
                    </a:p>
                    <a:p>
                      <a:pPr algn="ctr" fontAlgn="ctr"/>
                      <a:r>
                        <a:rPr lang="es-MX" sz="1200" b="0" i="0" dirty="0">
                          <a:solidFill>
                            <a:srgbClr val="14171A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Secretario Ejecutivo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IEC – INE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Atendió por parte del La Junta Local del INE, la invitación a la reunión de Coordinación de trabajo, en temas de Organización Electoral y se abordaron temas como: ubicación de casillas, bodegas electorales y mecanismos de recolección, 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954961"/>
                  </a:ext>
                </a:extLst>
              </a:tr>
              <a:tr h="81768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Sesión del Comité de Administración 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29/01/2024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Híbrida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</a:t>
                      </a: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onsejero Presidente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Consejeros del IEC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Secretario Ejecutivo </a:t>
                      </a:r>
                      <a:endParaRPr lang="es-MX" sz="1200" b="0" i="0" u="sng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Integrantes de la Comisión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Instituto Electoral de Coahuila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s-MX" sz="120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lvl="0" algn="just"/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Asistió a la Sesión del Comité de Administración, donde se abordaron temas del Presupuesto, para el PEL 2024. 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604730"/>
                  </a:ext>
                </a:extLst>
              </a:tr>
              <a:tr h="81768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Sesión Extraordinaria de la Comisión de Organización Electoral del Instituto Electoral de Coahuila</a:t>
                      </a: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29/01/2024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Híbrida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</a:t>
                      </a: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onsejero Presidente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Consejeros del IEC</a:t>
                      </a:r>
                    </a:p>
                    <a:p>
                      <a:pPr algn="ctr" fontAlgn="ctr"/>
                      <a:r>
                        <a:rPr lang="es-MX" sz="1200" b="0" i="0" dirty="0">
                          <a:solidFill>
                            <a:srgbClr val="14171A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Secretario Ejecutivo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Integrantes del Comité de Organización Electoral 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Instituto Electoral de Coahuila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Asistió y presidio la </a:t>
                      </a: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Sesión Extraordinaria con integrantes</a:t>
                      </a: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de la Comisión de Organización Electoral del IEC.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814055"/>
                  </a:ext>
                </a:extLst>
              </a:tr>
              <a:tr h="8176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687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6901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64335A-59BD-4CF2-AF8D-DDD842046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262" y="246884"/>
            <a:ext cx="5193323" cy="984039"/>
          </a:xfrm>
        </p:spPr>
        <p:txBody>
          <a:bodyPr>
            <a:noAutofit/>
          </a:bodyPr>
          <a:lstStyle/>
          <a:p>
            <a:r>
              <a:rPr lang="es-MX" sz="2400" b="1" dirty="0">
                <a:solidFill>
                  <a:srgbClr val="7D3A98"/>
                </a:solidFill>
                <a:latin typeface="Gotham Bold" panose="02000803030000020004"/>
              </a:rPr>
              <a:t>Art. 21, Fracc. LIII</a:t>
            </a:r>
            <a:br>
              <a:rPr lang="es-MX" sz="2400" b="1" dirty="0">
                <a:solidFill>
                  <a:srgbClr val="7D3A98"/>
                </a:solidFill>
                <a:latin typeface="Gotham Bold" panose="02000803030000020004"/>
              </a:rPr>
            </a:br>
            <a:r>
              <a:rPr lang="es-MX" sz="2400" b="1" dirty="0">
                <a:solidFill>
                  <a:srgbClr val="7D3A98"/>
                </a:solidFill>
                <a:latin typeface="Gotham Bold" panose="02000803030000020004"/>
              </a:rPr>
              <a:t>Cualquier otra información de utilidad.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08F3304-B2A4-4856-9575-3651C7E2A1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6036" y="246884"/>
            <a:ext cx="2018118" cy="693378"/>
          </a:xfrm>
          <a:prstGeom prst="rect">
            <a:avLst/>
          </a:prstGeom>
        </p:spPr>
      </p:pic>
      <p:grpSp>
        <p:nvGrpSpPr>
          <p:cNvPr id="13" name="Grupo 12">
            <a:extLst>
              <a:ext uri="{FF2B5EF4-FFF2-40B4-BE49-F238E27FC236}">
                <a16:creationId xmlns:a16="http://schemas.microsoft.com/office/drawing/2014/main" id="{BC63BEAF-58BD-8034-3AED-1F50C1534EFB}"/>
              </a:ext>
            </a:extLst>
          </p:cNvPr>
          <p:cNvGrpSpPr/>
          <p:nvPr/>
        </p:nvGrpSpPr>
        <p:grpSpPr>
          <a:xfrm>
            <a:off x="6797762" y="207278"/>
            <a:ext cx="2418884" cy="929163"/>
            <a:chOff x="11192838" y="981644"/>
            <a:chExt cx="3951804" cy="649090"/>
          </a:xfrm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302EA97-679E-EFF4-2AF0-0F244BE4A624}"/>
                </a:ext>
              </a:extLst>
            </p:cNvPr>
            <p:cNvSpPr/>
            <p:nvPr/>
          </p:nvSpPr>
          <p:spPr>
            <a:xfrm>
              <a:off x="11192838" y="981644"/>
              <a:ext cx="3714088" cy="2902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050" b="1" dirty="0">
                  <a:solidFill>
                    <a:srgbClr val="6F0579"/>
                  </a:solidFill>
                </a:rPr>
                <a:t>31/enero/2024</a:t>
              </a: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BE0984C4-6990-6F7F-5C3E-A3DC7CBEDA47}"/>
                </a:ext>
              </a:extLst>
            </p:cNvPr>
            <p:cNvSpPr/>
            <p:nvPr/>
          </p:nvSpPr>
          <p:spPr>
            <a:xfrm>
              <a:off x="11192838" y="1227600"/>
              <a:ext cx="3951804" cy="4031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ES" sz="1050" b="1" dirty="0">
                  <a:solidFill>
                    <a:srgbClr val="002060"/>
                  </a:solidFill>
                </a:rPr>
                <a:t>Lic. Liliana Cardona</a:t>
              </a:r>
            </a:p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Asistente de Presidencia</a:t>
              </a:r>
              <a:endParaRPr lang="es-MX" sz="105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3" name="Tabla 4">
            <a:extLst>
              <a:ext uri="{FF2B5EF4-FFF2-40B4-BE49-F238E27FC236}">
                <a16:creationId xmlns:a16="http://schemas.microsoft.com/office/drawing/2014/main" id="{7E55814F-669C-BB78-B738-6E90B38CF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264187"/>
              </p:ext>
            </p:extLst>
          </p:nvPr>
        </p:nvGraphicFramePr>
        <p:xfrm>
          <a:off x="331974" y="1164149"/>
          <a:ext cx="11688789" cy="4058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4357">
                  <a:extLst>
                    <a:ext uri="{9D8B030D-6E8A-4147-A177-3AD203B41FA5}">
                      <a16:colId xmlns:a16="http://schemas.microsoft.com/office/drawing/2014/main" val="698746389"/>
                    </a:ext>
                  </a:extLst>
                </a:gridCol>
                <a:gridCol w="1138320">
                  <a:extLst>
                    <a:ext uri="{9D8B030D-6E8A-4147-A177-3AD203B41FA5}">
                      <a16:colId xmlns:a16="http://schemas.microsoft.com/office/drawing/2014/main" val="477278865"/>
                    </a:ext>
                  </a:extLst>
                </a:gridCol>
                <a:gridCol w="1573560">
                  <a:extLst>
                    <a:ext uri="{9D8B030D-6E8A-4147-A177-3AD203B41FA5}">
                      <a16:colId xmlns:a16="http://schemas.microsoft.com/office/drawing/2014/main" val="2852235640"/>
                    </a:ext>
                  </a:extLst>
                </a:gridCol>
                <a:gridCol w="2117609">
                  <a:extLst>
                    <a:ext uri="{9D8B030D-6E8A-4147-A177-3AD203B41FA5}">
                      <a16:colId xmlns:a16="http://schemas.microsoft.com/office/drawing/2014/main" val="409965518"/>
                    </a:ext>
                  </a:extLst>
                </a:gridCol>
                <a:gridCol w="1791178">
                  <a:extLst>
                    <a:ext uri="{9D8B030D-6E8A-4147-A177-3AD203B41FA5}">
                      <a16:colId xmlns:a16="http://schemas.microsoft.com/office/drawing/2014/main" val="2967125531"/>
                    </a:ext>
                  </a:extLst>
                </a:gridCol>
                <a:gridCol w="2673765">
                  <a:extLst>
                    <a:ext uri="{9D8B030D-6E8A-4147-A177-3AD203B41FA5}">
                      <a16:colId xmlns:a16="http://schemas.microsoft.com/office/drawing/2014/main" val="16391698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Actividad o</a:t>
                      </a:r>
                    </a:p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reunión 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Fecha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Lugar 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Participante</a:t>
                      </a:r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Instituciones o entidades participantes 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Objetivo 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179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Mesa de Consejeros </a:t>
                      </a: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30/01/2024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Instituto Electoral de Coahuila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</a:t>
                      </a: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onsejero Presidente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Consejeros del IEC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Secretario Ejecutivo </a:t>
                      </a:r>
                      <a:endParaRPr lang="es-MX" sz="1200" b="0" i="0" u="sng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Instituto Electoral de Coahuila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es-MX" sz="1200" b="0" i="0" dirty="0">
                          <a:solidFill>
                            <a:srgbClr val="14171A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Reunión de trabajo con Consejeros Electorales del Consejo General del IEC y Secretario Ejecutivo en la cual se abordaron temas como: </a:t>
                      </a:r>
                      <a:r>
                        <a:rPr lang="es-MX" sz="1200" b="0" i="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Manual de capacitación a Comités Municipales, entre otros. </a:t>
                      </a:r>
                      <a:endParaRPr lang="es-MX" sz="1200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542139"/>
                  </a:ext>
                </a:extLst>
              </a:tr>
              <a:tr h="8176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Sesión Ordinaria del Consejo General del Instituto Electoral de Coahuila.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31/01/2024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Híbrida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</a:t>
                      </a: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onsejero Presidente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Consejeros del IEC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Secretario Ejecutivo </a:t>
                      </a:r>
                      <a:endParaRPr lang="es-MX" sz="1200" b="0" i="0" u="sng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Partidos Políticos 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IEC – Partidos Políticos 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Asistió  y dirigió la Sesión Extraordinaria </a:t>
                      </a: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del Consejo General del Instituto Electoral de Coahuila.</a:t>
                      </a: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954961"/>
                  </a:ext>
                </a:extLst>
              </a:tr>
              <a:tr h="8176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Firma simbólica convenio de colaboración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31/01/2024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Virtual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</a:t>
                      </a: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onsejero Presidente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Consejeros del IEC</a:t>
                      </a:r>
                      <a:endParaRPr lang="es-MX" sz="120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IEC -AMCEE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es-MX" sz="1200" b="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Presenció la firma del </a:t>
                      </a:r>
                      <a:r>
                        <a:rPr lang="es-MX" sz="1200" b="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Convenio de Colaboración con el objeto de establecer bases y acuerdos para la implementación del Programa Operativo de la Red de Candidatas y la Red de Mujeres Electas para el proceso electoral local 2023-2024.</a:t>
                      </a:r>
                      <a:endParaRPr lang="es-MX" sz="1200" b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604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079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64335A-59BD-4CF2-AF8D-DDD842046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262" y="246884"/>
            <a:ext cx="5193323" cy="984039"/>
          </a:xfrm>
        </p:spPr>
        <p:txBody>
          <a:bodyPr>
            <a:noAutofit/>
          </a:bodyPr>
          <a:lstStyle/>
          <a:p>
            <a:r>
              <a:rPr lang="es-MX" sz="2400" b="1" dirty="0">
                <a:solidFill>
                  <a:srgbClr val="7D3A98"/>
                </a:solidFill>
                <a:latin typeface="Gotham Bold" panose="02000803030000020004"/>
              </a:rPr>
              <a:t>Art. 21, Fracc. LIII</a:t>
            </a:r>
            <a:br>
              <a:rPr lang="es-MX" sz="2400" b="1" dirty="0">
                <a:solidFill>
                  <a:srgbClr val="7D3A98"/>
                </a:solidFill>
                <a:latin typeface="Gotham Bold" panose="02000803030000020004"/>
              </a:rPr>
            </a:br>
            <a:r>
              <a:rPr lang="es-MX" sz="2400" b="1" dirty="0">
                <a:solidFill>
                  <a:srgbClr val="7D3A98"/>
                </a:solidFill>
                <a:latin typeface="Gotham Bold" panose="02000803030000020004"/>
              </a:rPr>
              <a:t>Cualquier otra información de utilidad.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08F3304-B2A4-4856-9575-3651C7E2A1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6036" y="246884"/>
            <a:ext cx="2018118" cy="693378"/>
          </a:xfrm>
          <a:prstGeom prst="rect">
            <a:avLst/>
          </a:prstGeom>
        </p:spPr>
      </p:pic>
      <p:grpSp>
        <p:nvGrpSpPr>
          <p:cNvPr id="13" name="Grupo 12">
            <a:extLst>
              <a:ext uri="{FF2B5EF4-FFF2-40B4-BE49-F238E27FC236}">
                <a16:creationId xmlns:a16="http://schemas.microsoft.com/office/drawing/2014/main" id="{BC63BEAF-58BD-8034-3AED-1F50C1534EFB}"/>
              </a:ext>
            </a:extLst>
          </p:cNvPr>
          <p:cNvGrpSpPr/>
          <p:nvPr/>
        </p:nvGrpSpPr>
        <p:grpSpPr>
          <a:xfrm>
            <a:off x="6797762" y="207278"/>
            <a:ext cx="2418884" cy="929163"/>
            <a:chOff x="11192838" y="981644"/>
            <a:chExt cx="3951804" cy="649090"/>
          </a:xfrm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302EA97-679E-EFF4-2AF0-0F244BE4A624}"/>
                </a:ext>
              </a:extLst>
            </p:cNvPr>
            <p:cNvSpPr/>
            <p:nvPr/>
          </p:nvSpPr>
          <p:spPr>
            <a:xfrm>
              <a:off x="11192838" y="981644"/>
              <a:ext cx="3714088" cy="2902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050" b="1" dirty="0">
                  <a:solidFill>
                    <a:srgbClr val="6F0579"/>
                  </a:solidFill>
                </a:rPr>
                <a:t>31/enero/2024</a:t>
              </a: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BE0984C4-6990-6F7F-5C3E-A3DC7CBEDA47}"/>
                </a:ext>
              </a:extLst>
            </p:cNvPr>
            <p:cNvSpPr/>
            <p:nvPr/>
          </p:nvSpPr>
          <p:spPr>
            <a:xfrm>
              <a:off x="11192838" y="1227600"/>
              <a:ext cx="3951804" cy="4031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ES" sz="1050" b="1" dirty="0">
                  <a:solidFill>
                    <a:srgbClr val="002060"/>
                  </a:solidFill>
                </a:rPr>
                <a:t>Lic. Liliana Cardona  </a:t>
              </a:r>
            </a:p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Asistente de Presidencia</a:t>
              </a:r>
              <a:endParaRPr lang="es-MX" sz="105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3" name="Tabla 4">
            <a:extLst>
              <a:ext uri="{FF2B5EF4-FFF2-40B4-BE49-F238E27FC236}">
                <a16:creationId xmlns:a16="http://schemas.microsoft.com/office/drawing/2014/main" id="{7E55814F-669C-BB78-B738-6E90B38CF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382623"/>
              </p:ext>
            </p:extLst>
          </p:nvPr>
        </p:nvGraphicFramePr>
        <p:xfrm>
          <a:off x="331974" y="1164149"/>
          <a:ext cx="11688789" cy="5157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4357">
                  <a:extLst>
                    <a:ext uri="{9D8B030D-6E8A-4147-A177-3AD203B41FA5}">
                      <a16:colId xmlns:a16="http://schemas.microsoft.com/office/drawing/2014/main" val="698746389"/>
                    </a:ext>
                  </a:extLst>
                </a:gridCol>
                <a:gridCol w="1138320">
                  <a:extLst>
                    <a:ext uri="{9D8B030D-6E8A-4147-A177-3AD203B41FA5}">
                      <a16:colId xmlns:a16="http://schemas.microsoft.com/office/drawing/2014/main" val="477278865"/>
                    </a:ext>
                  </a:extLst>
                </a:gridCol>
                <a:gridCol w="1573560">
                  <a:extLst>
                    <a:ext uri="{9D8B030D-6E8A-4147-A177-3AD203B41FA5}">
                      <a16:colId xmlns:a16="http://schemas.microsoft.com/office/drawing/2014/main" val="2852235640"/>
                    </a:ext>
                  </a:extLst>
                </a:gridCol>
                <a:gridCol w="2117609">
                  <a:extLst>
                    <a:ext uri="{9D8B030D-6E8A-4147-A177-3AD203B41FA5}">
                      <a16:colId xmlns:a16="http://schemas.microsoft.com/office/drawing/2014/main" val="409965518"/>
                    </a:ext>
                  </a:extLst>
                </a:gridCol>
                <a:gridCol w="1673021">
                  <a:extLst>
                    <a:ext uri="{9D8B030D-6E8A-4147-A177-3AD203B41FA5}">
                      <a16:colId xmlns:a16="http://schemas.microsoft.com/office/drawing/2014/main" val="2967125531"/>
                    </a:ext>
                  </a:extLst>
                </a:gridCol>
                <a:gridCol w="2791922">
                  <a:extLst>
                    <a:ext uri="{9D8B030D-6E8A-4147-A177-3AD203B41FA5}">
                      <a16:colId xmlns:a16="http://schemas.microsoft.com/office/drawing/2014/main" val="16391698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Actividad o</a:t>
                      </a:r>
                    </a:p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reunión 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Fecha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Lugar 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Participante</a:t>
                      </a:r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Instituciones o entidades participantes 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Objetivo 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179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Sesión Solemne con motivo del Inicio del Proceso Electoral Ordinario 2024 </a:t>
                      </a: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01/01/2024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Sala de sesiones del IEC</a:t>
                      </a: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</a:t>
                      </a: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onsejero Presidente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Consejeros del IEC</a:t>
                      </a:r>
                    </a:p>
                    <a:p>
                      <a:pPr algn="ctr" fontAlgn="ctr"/>
                      <a:r>
                        <a:rPr lang="es-MX" sz="1200" b="0" i="0" dirty="0">
                          <a:solidFill>
                            <a:srgbClr val="14171A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Secretario Ejecutivo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Representantes de Partidos 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IEC - Partidos Políticos 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i="0" u="none" strike="noStrike" dirty="0">
                        <a:solidFill>
                          <a:srgbClr val="14171A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14171A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Presidió la </a:t>
                      </a: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Sesión Solemne con motivo del Inicio del Proceso Electoral Ordinario 2024 del Instituto Electoral de Coahuila. </a:t>
                      </a: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i="0" dirty="0">
                        <a:solidFill>
                          <a:srgbClr val="14171A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74807"/>
                  </a:ext>
                </a:extLst>
              </a:tr>
              <a:tr h="72407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Sesión Extraordinaria del Consejo General del Instituto Electoral de Coahuila.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01/01/2024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Instituto Electoral de Coahuila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</a:t>
                      </a: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onsejero Presidente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Consejeros del IEC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Secretario Ejecutivo </a:t>
                      </a:r>
                      <a:endParaRPr lang="es-MX" sz="1200" b="0" i="0" u="sng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Partidos Políticos 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IEC – Partidos Políticos 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Asistió  y dirigió la Sesión Extraordinaria </a:t>
                      </a: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del Consejo General del Instituto Electoral de Coahuila.</a:t>
                      </a: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719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Sesión Extraordinaria de la Comisión de Paridad e Inclusión </a:t>
                      </a: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01/01/2024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Híbrida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</a:t>
                      </a: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onsejero Presidente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Consejeros del IEC</a:t>
                      </a:r>
                    </a:p>
                    <a:p>
                      <a:pPr algn="ctr" fontAlgn="ctr"/>
                      <a:r>
                        <a:rPr lang="es-MX" sz="1200" b="0" i="0" dirty="0">
                          <a:solidFill>
                            <a:srgbClr val="14171A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Secretario Ejecutivo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Integrantes del Comité </a:t>
                      </a: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Paridad e Inclusión </a:t>
                      </a: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IEC – Partidos Políticos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Asistió a la Sesión Extraordinaria de la Comisión de </a:t>
                      </a: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Paridad e Inclusión </a:t>
                      </a:r>
                      <a:r>
                        <a:rPr lang="es-MX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del Instituto Electoral de Coahuila.</a:t>
                      </a:r>
                      <a:endParaRPr lang="es-MX" sz="120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542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Entrevista con TV Azteca</a:t>
                      </a:r>
                    </a:p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02/01/2024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Telefónica 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</a:t>
                      </a: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onsejero Presidente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</a:t>
                      </a: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onsejero Presidente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dirty="0">
                          <a:solidFill>
                            <a:srgbClr val="14171A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Atendió entrevista vía telefónica con Cristian Estrada de TV Azteca para hablar sobre generalidades del Proceso Electoral Local Ordinario PELO 2024.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288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363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64335A-59BD-4CF2-AF8D-DDD842046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262" y="246884"/>
            <a:ext cx="5193323" cy="984039"/>
          </a:xfrm>
        </p:spPr>
        <p:txBody>
          <a:bodyPr>
            <a:noAutofit/>
          </a:bodyPr>
          <a:lstStyle/>
          <a:p>
            <a:r>
              <a:rPr lang="es-MX" sz="2400" b="1" dirty="0">
                <a:solidFill>
                  <a:srgbClr val="7D3A98"/>
                </a:solidFill>
                <a:latin typeface="Gotham Bold" panose="02000803030000020004"/>
              </a:rPr>
              <a:t>Art. 21, Fracc. LIII</a:t>
            </a:r>
            <a:br>
              <a:rPr lang="es-MX" sz="2400" b="1" dirty="0">
                <a:solidFill>
                  <a:srgbClr val="7D3A98"/>
                </a:solidFill>
                <a:latin typeface="Gotham Bold" panose="02000803030000020004"/>
              </a:rPr>
            </a:br>
            <a:r>
              <a:rPr lang="es-MX" sz="2400" b="1" dirty="0">
                <a:solidFill>
                  <a:srgbClr val="7D3A98"/>
                </a:solidFill>
                <a:latin typeface="Gotham Bold" panose="02000803030000020004"/>
              </a:rPr>
              <a:t>Cualquier otra información de utilidad.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08F3304-B2A4-4856-9575-3651C7E2A1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6036" y="246884"/>
            <a:ext cx="2018118" cy="693378"/>
          </a:xfrm>
          <a:prstGeom prst="rect">
            <a:avLst/>
          </a:prstGeom>
        </p:spPr>
      </p:pic>
      <p:grpSp>
        <p:nvGrpSpPr>
          <p:cNvPr id="13" name="Grupo 12">
            <a:extLst>
              <a:ext uri="{FF2B5EF4-FFF2-40B4-BE49-F238E27FC236}">
                <a16:creationId xmlns:a16="http://schemas.microsoft.com/office/drawing/2014/main" id="{BC63BEAF-58BD-8034-3AED-1F50C1534EFB}"/>
              </a:ext>
            </a:extLst>
          </p:cNvPr>
          <p:cNvGrpSpPr/>
          <p:nvPr/>
        </p:nvGrpSpPr>
        <p:grpSpPr>
          <a:xfrm>
            <a:off x="6797762" y="207278"/>
            <a:ext cx="2418884" cy="929163"/>
            <a:chOff x="11192838" y="981644"/>
            <a:chExt cx="3951804" cy="649090"/>
          </a:xfrm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302EA97-679E-EFF4-2AF0-0F244BE4A624}"/>
                </a:ext>
              </a:extLst>
            </p:cNvPr>
            <p:cNvSpPr/>
            <p:nvPr/>
          </p:nvSpPr>
          <p:spPr>
            <a:xfrm>
              <a:off x="11192838" y="981644"/>
              <a:ext cx="3714088" cy="2902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050" b="1" dirty="0">
                  <a:solidFill>
                    <a:srgbClr val="6F0579"/>
                  </a:solidFill>
                </a:rPr>
                <a:t>31/enero/2024</a:t>
              </a: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BE0984C4-6990-6F7F-5C3E-A3DC7CBEDA47}"/>
                </a:ext>
              </a:extLst>
            </p:cNvPr>
            <p:cNvSpPr/>
            <p:nvPr/>
          </p:nvSpPr>
          <p:spPr>
            <a:xfrm>
              <a:off x="11192838" y="1227600"/>
              <a:ext cx="3951804" cy="4031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ES" sz="1050" b="1" dirty="0">
                  <a:solidFill>
                    <a:srgbClr val="002060"/>
                  </a:solidFill>
                </a:rPr>
                <a:t>Lic. Liliana Cardona  </a:t>
              </a:r>
            </a:p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Asistente de Presidencia</a:t>
              </a:r>
              <a:endParaRPr lang="es-MX" sz="105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3" name="Tabla 4">
            <a:extLst>
              <a:ext uri="{FF2B5EF4-FFF2-40B4-BE49-F238E27FC236}">
                <a16:creationId xmlns:a16="http://schemas.microsoft.com/office/drawing/2014/main" id="{7E55814F-669C-BB78-B738-6E90B38CF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544841"/>
              </p:ext>
            </p:extLst>
          </p:nvPr>
        </p:nvGraphicFramePr>
        <p:xfrm>
          <a:off x="331974" y="1164149"/>
          <a:ext cx="11688789" cy="5338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4357">
                  <a:extLst>
                    <a:ext uri="{9D8B030D-6E8A-4147-A177-3AD203B41FA5}">
                      <a16:colId xmlns:a16="http://schemas.microsoft.com/office/drawing/2014/main" val="698746389"/>
                    </a:ext>
                  </a:extLst>
                </a:gridCol>
                <a:gridCol w="1138320">
                  <a:extLst>
                    <a:ext uri="{9D8B030D-6E8A-4147-A177-3AD203B41FA5}">
                      <a16:colId xmlns:a16="http://schemas.microsoft.com/office/drawing/2014/main" val="477278865"/>
                    </a:ext>
                  </a:extLst>
                </a:gridCol>
                <a:gridCol w="1573560">
                  <a:extLst>
                    <a:ext uri="{9D8B030D-6E8A-4147-A177-3AD203B41FA5}">
                      <a16:colId xmlns:a16="http://schemas.microsoft.com/office/drawing/2014/main" val="2852235640"/>
                    </a:ext>
                  </a:extLst>
                </a:gridCol>
                <a:gridCol w="2117609">
                  <a:extLst>
                    <a:ext uri="{9D8B030D-6E8A-4147-A177-3AD203B41FA5}">
                      <a16:colId xmlns:a16="http://schemas.microsoft.com/office/drawing/2014/main" val="409965518"/>
                    </a:ext>
                  </a:extLst>
                </a:gridCol>
                <a:gridCol w="1673021">
                  <a:extLst>
                    <a:ext uri="{9D8B030D-6E8A-4147-A177-3AD203B41FA5}">
                      <a16:colId xmlns:a16="http://schemas.microsoft.com/office/drawing/2014/main" val="2967125531"/>
                    </a:ext>
                  </a:extLst>
                </a:gridCol>
                <a:gridCol w="2791922">
                  <a:extLst>
                    <a:ext uri="{9D8B030D-6E8A-4147-A177-3AD203B41FA5}">
                      <a16:colId xmlns:a16="http://schemas.microsoft.com/office/drawing/2014/main" val="16391698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Actividad o</a:t>
                      </a:r>
                    </a:p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reunión 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Fecha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Lugar 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Participante</a:t>
                      </a:r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Instituciones o entidades participantes 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Objetivo 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179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Mesa de Consejeros </a:t>
                      </a: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02/01/2024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Instituto Electoral de Coahuila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</a:t>
                      </a: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onsejero Presidente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Consejeros del IEC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Secretario Ejecutivo </a:t>
                      </a:r>
                      <a:endParaRPr lang="es-MX" sz="1200" b="0" i="0" u="sng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Instituto Electoral de Coahuila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lvl="0" algn="just"/>
                      <a:r>
                        <a:rPr lang="es-MX" sz="1200" b="0" i="0" dirty="0">
                          <a:solidFill>
                            <a:srgbClr val="14171A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Reunión de trabajo con Consejeros Electorales integrantes del Consejo General del IEC y Secretario Ejecutivo en la cual se abordaron temas como,</a:t>
                      </a:r>
                      <a:r>
                        <a:rPr lang="es-MX" sz="1200" b="0" i="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Sesión Extraordinaria del Consejo General del Instituto Electoral, Vencimiento Encargadurías de Despacho de las Direcciones y Unidades Técnicas del Instituto</a:t>
                      </a: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.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74807"/>
                  </a:ext>
                </a:extLst>
              </a:tr>
              <a:tr h="72407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Reunión de Trabajo de la Comisión de </a:t>
                      </a: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Paridad e Inclusión </a:t>
                      </a: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04/01/2024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IEC 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</a:t>
                      </a: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onsejero Presidente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Consejeros del IEC</a:t>
                      </a:r>
                    </a:p>
                    <a:p>
                      <a:pPr algn="ctr" fontAlgn="ctr"/>
                      <a:r>
                        <a:rPr lang="es-MX" sz="1200" b="0" i="0" dirty="0">
                          <a:solidFill>
                            <a:srgbClr val="14171A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Secretario Ejecutivo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Integrantes del Comité de </a:t>
                      </a: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Paridad e Inclusión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IEC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Asistió a la Reunión de trabajo de la Comisión de </a:t>
                      </a: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Paridad e Inclusión</a:t>
                      </a:r>
                      <a:r>
                        <a:rPr lang="es-MX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del Instituto Electoral de Coahuila.</a:t>
                      </a: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719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Reunión de Trabajo de la Comisión de Organización Electoral del Instituto Electoral de Coahuila</a:t>
                      </a: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04/01/2024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IEC 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</a:t>
                      </a: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onsejero Presidente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Consejeros del IEC</a:t>
                      </a:r>
                    </a:p>
                    <a:p>
                      <a:pPr algn="ctr" fontAlgn="ctr"/>
                      <a:r>
                        <a:rPr lang="es-MX" sz="1200" b="0" i="0" dirty="0">
                          <a:solidFill>
                            <a:srgbClr val="14171A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Secretario Ejecutivo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Integrantes del Comité de Organización Electoral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IEC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Asistió y presidió la Reunión de trabajo de la Comisión de Organización Electoral del Instituto Electoral de Coahuila.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542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5637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64335A-59BD-4CF2-AF8D-DDD842046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262" y="246884"/>
            <a:ext cx="5193323" cy="984039"/>
          </a:xfrm>
        </p:spPr>
        <p:txBody>
          <a:bodyPr>
            <a:noAutofit/>
          </a:bodyPr>
          <a:lstStyle/>
          <a:p>
            <a:r>
              <a:rPr lang="es-MX" sz="2400" b="1" dirty="0">
                <a:solidFill>
                  <a:srgbClr val="7D3A98"/>
                </a:solidFill>
                <a:latin typeface="Gotham Bold" panose="02000803030000020004"/>
              </a:rPr>
              <a:t>Art. 21, Fracc. LIII</a:t>
            </a:r>
            <a:br>
              <a:rPr lang="es-MX" sz="2400" b="1" dirty="0">
                <a:solidFill>
                  <a:srgbClr val="7D3A98"/>
                </a:solidFill>
                <a:latin typeface="Gotham Bold" panose="02000803030000020004"/>
              </a:rPr>
            </a:br>
            <a:r>
              <a:rPr lang="es-MX" sz="2400" b="1" dirty="0">
                <a:solidFill>
                  <a:srgbClr val="7D3A98"/>
                </a:solidFill>
                <a:latin typeface="Gotham Bold" panose="02000803030000020004"/>
              </a:rPr>
              <a:t>Cualquier otra información de utilidad.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08F3304-B2A4-4856-9575-3651C7E2A1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6036" y="246884"/>
            <a:ext cx="2018118" cy="693378"/>
          </a:xfrm>
          <a:prstGeom prst="rect">
            <a:avLst/>
          </a:prstGeom>
        </p:spPr>
      </p:pic>
      <p:grpSp>
        <p:nvGrpSpPr>
          <p:cNvPr id="13" name="Grupo 12">
            <a:extLst>
              <a:ext uri="{FF2B5EF4-FFF2-40B4-BE49-F238E27FC236}">
                <a16:creationId xmlns:a16="http://schemas.microsoft.com/office/drawing/2014/main" id="{BC63BEAF-58BD-8034-3AED-1F50C1534EFB}"/>
              </a:ext>
            </a:extLst>
          </p:cNvPr>
          <p:cNvGrpSpPr/>
          <p:nvPr/>
        </p:nvGrpSpPr>
        <p:grpSpPr>
          <a:xfrm>
            <a:off x="6797762" y="207278"/>
            <a:ext cx="2418884" cy="929163"/>
            <a:chOff x="11192838" y="981644"/>
            <a:chExt cx="3951804" cy="649090"/>
          </a:xfrm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302EA97-679E-EFF4-2AF0-0F244BE4A624}"/>
                </a:ext>
              </a:extLst>
            </p:cNvPr>
            <p:cNvSpPr/>
            <p:nvPr/>
          </p:nvSpPr>
          <p:spPr>
            <a:xfrm>
              <a:off x="11192838" y="981644"/>
              <a:ext cx="3714088" cy="2902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050" b="1" dirty="0">
                  <a:solidFill>
                    <a:srgbClr val="6F0579"/>
                  </a:solidFill>
                </a:rPr>
                <a:t>31/enero/2024</a:t>
              </a: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BE0984C4-6990-6F7F-5C3E-A3DC7CBEDA47}"/>
                </a:ext>
              </a:extLst>
            </p:cNvPr>
            <p:cNvSpPr/>
            <p:nvPr/>
          </p:nvSpPr>
          <p:spPr>
            <a:xfrm>
              <a:off x="11192838" y="1227600"/>
              <a:ext cx="3951804" cy="4031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ES" sz="1050" b="1" dirty="0">
                  <a:solidFill>
                    <a:srgbClr val="002060"/>
                  </a:solidFill>
                </a:rPr>
                <a:t>Lic. Liliana Cardona</a:t>
              </a:r>
              <a:endParaRPr lang="es-MX" sz="1050" b="1" dirty="0">
                <a:solidFill>
                  <a:srgbClr val="002060"/>
                </a:solidFill>
              </a:endParaRPr>
            </a:p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Asistente de Presidencia</a:t>
              </a:r>
              <a:endParaRPr lang="es-MX" sz="105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3" name="Tabla 4">
            <a:extLst>
              <a:ext uri="{FF2B5EF4-FFF2-40B4-BE49-F238E27FC236}">
                <a16:creationId xmlns:a16="http://schemas.microsoft.com/office/drawing/2014/main" id="{7E55814F-669C-BB78-B738-6E90B38CF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499862"/>
              </p:ext>
            </p:extLst>
          </p:nvPr>
        </p:nvGraphicFramePr>
        <p:xfrm>
          <a:off x="225365" y="1136441"/>
          <a:ext cx="11688789" cy="5522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4357">
                  <a:extLst>
                    <a:ext uri="{9D8B030D-6E8A-4147-A177-3AD203B41FA5}">
                      <a16:colId xmlns:a16="http://schemas.microsoft.com/office/drawing/2014/main" val="698746389"/>
                    </a:ext>
                  </a:extLst>
                </a:gridCol>
                <a:gridCol w="1138320">
                  <a:extLst>
                    <a:ext uri="{9D8B030D-6E8A-4147-A177-3AD203B41FA5}">
                      <a16:colId xmlns:a16="http://schemas.microsoft.com/office/drawing/2014/main" val="477278865"/>
                    </a:ext>
                  </a:extLst>
                </a:gridCol>
                <a:gridCol w="1573560">
                  <a:extLst>
                    <a:ext uri="{9D8B030D-6E8A-4147-A177-3AD203B41FA5}">
                      <a16:colId xmlns:a16="http://schemas.microsoft.com/office/drawing/2014/main" val="2852235640"/>
                    </a:ext>
                  </a:extLst>
                </a:gridCol>
                <a:gridCol w="2117609">
                  <a:extLst>
                    <a:ext uri="{9D8B030D-6E8A-4147-A177-3AD203B41FA5}">
                      <a16:colId xmlns:a16="http://schemas.microsoft.com/office/drawing/2014/main" val="409965518"/>
                    </a:ext>
                  </a:extLst>
                </a:gridCol>
                <a:gridCol w="1638228">
                  <a:extLst>
                    <a:ext uri="{9D8B030D-6E8A-4147-A177-3AD203B41FA5}">
                      <a16:colId xmlns:a16="http://schemas.microsoft.com/office/drawing/2014/main" val="2967125531"/>
                    </a:ext>
                  </a:extLst>
                </a:gridCol>
                <a:gridCol w="2826715">
                  <a:extLst>
                    <a:ext uri="{9D8B030D-6E8A-4147-A177-3AD203B41FA5}">
                      <a16:colId xmlns:a16="http://schemas.microsoft.com/office/drawing/2014/main" val="16391698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Actividad o</a:t>
                      </a:r>
                    </a:p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reunión 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Fecha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Lugar 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Participante</a:t>
                      </a:r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Instituciones o entidades participantes 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Objetivo 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179392"/>
                  </a:ext>
                </a:extLst>
              </a:tr>
              <a:tr h="19507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Sesión Extraordinaria del Consejo General del Instituto Electoral de Coahuila.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04/01/2024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Instituto Electoral de Coahuila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</a:t>
                      </a: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onsejero Presidente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Consejeros del IEC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Secretario Ejecutivo </a:t>
                      </a:r>
                      <a:endParaRPr lang="es-MX" sz="1200" b="0" i="0" u="sng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Partidos Políticos 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IEC – Partidos Políticos 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Asistió  y dirigió la Sesión Extraordinaria </a:t>
                      </a: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del Consejo General del Instituto Electoral de Coahuila.</a:t>
                      </a: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74807"/>
                  </a:ext>
                </a:extLst>
              </a:tr>
              <a:tr h="724071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Mesa de Consejeros </a:t>
                      </a: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09/01/2024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Instituto Electoral de Coahuila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</a:t>
                      </a: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onsejero Presidente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Consejeros del IEC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Secretario Ejecutivo </a:t>
                      </a:r>
                      <a:endParaRPr lang="es-MX" sz="1200" b="0" i="0" u="sng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Instituto Electoral de Coahuila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es-MX" sz="1200" b="0" i="0" dirty="0">
                          <a:solidFill>
                            <a:srgbClr val="14171A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Reunión de trabajo con Consejeros Electorales del IEC y Secretario Ejecutivo, en la cual se abordaron temas como,</a:t>
                      </a:r>
                      <a:r>
                        <a:rPr lang="es-MX" sz="1200" b="0" i="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Sesión Extraordinaria del Consejo General del IEC, para tratare temas como: 1ª Sesión Ordinaria del Consejo General, Informe de Capacitación a los 38 Comités Municipales Electorales para el PELO 2024.Conclusión de Encargadurías de Despacho de Direcciones Ejecutivas y Unidades Técnicas </a:t>
                      </a:r>
                      <a:endParaRPr lang="es-MX" sz="1200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719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Entrevista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11/01/2024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Instituto Electoral de Coahuila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</a:t>
                      </a: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onsejero Presidente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</a:t>
                      </a: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onsejero Presidente -RCG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dirty="0">
                          <a:solidFill>
                            <a:srgbClr val="14171A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Concedió y atendió entrevista a RCG al reportero Eduardo Hernández, para hablar sobre generalidades del PELO 2024.</a:t>
                      </a:r>
                    </a:p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i="0" dirty="0">
                        <a:solidFill>
                          <a:srgbClr val="14171A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542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Entrevista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11/01/2024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Telefónica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</a:t>
                      </a: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onsejero Presidente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</a:t>
                      </a: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onsejero Presidente –Siglo Torreón  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dirty="0">
                          <a:solidFill>
                            <a:srgbClr val="14171A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Concedió y atendió entrevista al medio </a:t>
                      </a: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Siglo Torreón </a:t>
                      </a: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4171A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con el</a:t>
                      </a:r>
                      <a:r>
                        <a:rPr lang="es-MX" sz="1200" b="0" i="0" dirty="0">
                          <a:solidFill>
                            <a:srgbClr val="14171A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reportero Mario Olguín, para hablar sobre temas relacionados con el PELO 2024.</a:t>
                      </a:r>
                    </a:p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i="0" dirty="0">
                        <a:solidFill>
                          <a:srgbClr val="14171A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277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2537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64335A-59BD-4CF2-AF8D-DDD842046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262" y="246884"/>
            <a:ext cx="5193323" cy="984039"/>
          </a:xfrm>
        </p:spPr>
        <p:txBody>
          <a:bodyPr>
            <a:noAutofit/>
          </a:bodyPr>
          <a:lstStyle/>
          <a:p>
            <a:r>
              <a:rPr lang="es-MX" sz="2400" b="1" dirty="0">
                <a:solidFill>
                  <a:srgbClr val="7D3A98"/>
                </a:solidFill>
                <a:latin typeface="Gotham Bold" panose="02000803030000020004"/>
              </a:rPr>
              <a:t>Art. 21, Fracc. LIII</a:t>
            </a:r>
            <a:br>
              <a:rPr lang="es-MX" sz="2400" b="1" dirty="0">
                <a:solidFill>
                  <a:srgbClr val="7D3A98"/>
                </a:solidFill>
                <a:latin typeface="Gotham Bold" panose="02000803030000020004"/>
              </a:rPr>
            </a:br>
            <a:r>
              <a:rPr lang="es-MX" sz="2400" b="1" dirty="0">
                <a:solidFill>
                  <a:srgbClr val="7D3A98"/>
                </a:solidFill>
                <a:latin typeface="Gotham Bold" panose="02000803030000020004"/>
              </a:rPr>
              <a:t>Cualquier otra información de utilidad.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08F3304-B2A4-4856-9575-3651C7E2A1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6036" y="246884"/>
            <a:ext cx="2018118" cy="693378"/>
          </a:xfrm>
          <a:prstGeom prst="rect">
            <a:avLst/>
          </a:prstGeom>
        </p:spPr>
      </p:pic>
      <p:grpSp>
        <p:nvGrpSpPr>
          <p:cNvPr id="13" name="Grupo 12">
            <a:extLst>
              <a:ext uri="{FF2B5EF4-FFF2-40B4-BE49-F238E27FC236}">
                <a16:creationId xmlns:a16="http://schemas.microsoft.com/office/drawing/2014/main" id="{BC63BEAF-58BD-8034-3AED-1F50C1534EFB}"/>
              </a:ext>
            </a:extLst>
          </p:cNvPr>
          <p:cNvGrpSpPr/>
          <p:nvPr/>
        </p:nvGrpSpPr>
        <p:grpSpPr>
          <a:xfrm>
            <a:off x="6797762" y="207278"/>
            <a:ext cx="2418884" cy="929163"/>
            <a:chOff x="11192838" y="981644"/>
            <a:chExt cx="3951804" cy="649090"/>
          </a:xfrm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302EA97-679E-EFF4-2AF0-0F244BE4A624}"/>
                </a:ext>
              </a:extLst>
            </p:cNvPr>
            <p:cNvSpPr/>
            <p:nvPr/>
          </p:nvSpPr>
          <p:spPr>
            <a:xfrm>
              <a:off x="11192838" y="981644"/>
              <a:ext cx="3714088" cy="2902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050" b="1" dirty="0">
                  <a:solidFill>
                    <a:srgbClr val="6F0579"/>
                  </a:solidFill>
                </a:rPr>
                <a:t>31/enero/2024</a:t>
              </a: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BE0984C4-6990-6F7F-5C3E-A3DC7CBEDA47}"/>
                </a:ext>
              </a:extLst>
            </p:cNvPr>
            <p:cNvSpPr/>
            <p:nvPr/>
          </p:nvSpPr>
          <p:spPr>
            <a:xfrm>
              <a:off x="11192838" y="1227600"/>
              <a:ext cx="3951804" cy="4031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ES" sz="1050" b="1" dirty="0">
                  <a:solidFill>
                    <a:srgbClr val="002060"/>
                  </a:solidFill>
                </a:rPr>
                <a:t>Lic. Liliana Cardona</a:t>
              </a:r>
              <a:endParaRPr lang="es-MX" sz="1050" b="1" dirty="0">
                <a:solidFill>
                  <a:srgbClr val="002060"/>
                </a:solidFill>
              </a:endParaRPr>
            </a:p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Asistente de Presidencia</a:t>
              </a:r>
              <a:endParaRPr lang="es-MX" sz="105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3" name="Tabla 4">
            <a:extLst>
              <a:ext uri="{FF2B5EF4-FFF2-40B4-BE49-F238E27FC236}">
                <a16:creationId xmlns:a16="http://schemas.microsoft.com/office/drawing/2014/main" id="{7E55814F-669C-BB78-B738-6E90B38CF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450049"/>
              </p:ext>
            </p:extLst>
          </p:nvPr>
        </p:nvGraphicFramePr>
        <p:xfrm>
          <a:off x="331974" y="1164148"/>
          <a:ext cx="11688789" cy="5502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4357">
                  <a:extLst>
                    <a:ext uri="{9D8B030D-6E8A-4147-A177-3AD203B41FA5}">
                      <a16:colId xmlns:a16="http://schemas.microsoft.com/office/drawing/2014/main" val="698746389"/>
                    </a:ext>
                  </a:extLst>
                </a:gridCol>
                <a:gridCol w="1138320">
                  <a:extLst>
                    <a:ext uri="{9D8B030D-6E8A-4147-A177-3AD203B41FA5}">
                      <a16:colId xmlns:a16="http://schemas.microsoft.com/office/drawing/2014/main" val="477278865"/>
                    </a:ext>
                  </a:extLst>
                </a:gridCol>
                <a:gridCol w="1573560">
                  <a:extLst>
                    <a:ext uri="{9D8B030D-6E8A-4147-A177-3AD203B41FA5}">
                      <a16:colId xmlns:a16="http://schemas.microsoft.com/office/drawing/2014/main" val="2852235640"/>
                    </a:ext>
                  </a:extLst>
                </a:gridCol>
                <a:gridCol w="2117609">
                  <a:extLst>
                    <a:ext uri="{9D8B030D-6E8A-4147-A177-3AD203B41FA5}">
                      <a16:colId xmlns:a16="http://schemas.microsoft.com/office/drawing/2014/main" val="409965518"/>
                    </a:ext>
                  </a:extLst>
                </a:gridCol>
                <a:gridCol w="1791178">
                  <a:extLst>
                    <a:ext uri="{9D8B030D-6E8A-4147-A177-3AD203B41FA5}">
                      <a16:colId xmlns:a16="http://schemas.microsoft.com/office/drawing/2014/main" val="2967125531"/>
                    </a:ext>
                  </a:extLst>
                </a:gridCol>
                <a:gridCol w="2673765">
                  <a:extLst>
                    <a:ext uri="{9D8B030D-6E8A-4147-A177-3AD203B41FA5}">
                      <a16:colId xmlns:a16="http://schemas.microsoft.com/office/drawing/2014/main" val="1639169861"/>
                    </a:ext>
                  </a:extLst>
                </a:gridCol>
              </a:tblGrid>
              <a:tr h="1005240">
                <a:tc>
                  <a:txBody>
                    <a:bodyPr/>
                    <a:lstStyle/>
                    <a:p>
                      <a:pPr algn="ctr" fontAlgn="ctr"/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Actividad o</a:t>
                      </a:r>
                    </a:p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reunión 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Fecha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Lugar 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Participante</a:t>
                      </a:r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Instituciones o entidades participantes 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Objetivo 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179392"/>
                  </a:ext>
                </a:extLst>
              </a:tr>
              <a:tr h="1385662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Firma de Convenio de Colaboración SEDU – INE - IEC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12/01/2024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Instalaciones de SEDU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</a:t>
                      </a: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onsejero Presidente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Consejeros del IEC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SEDU - INE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IEC – SEDU - INE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dirty="0">
                          <a:solidFill>
                            <a:srgbClr val="14171A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Firmó el Convenio de Colaboración entre la SEDU – INE – IEC, esto con el propósito de fortalecer lazos que permitan llevar por buen camino el PELO 2024.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74807"/>
                  </a:ext>
                </a:extLst>
              </a:tr>
              <a:tr h="115368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Firma de convenio “De la 3 de 3 a la 8 de 8”, entre IEC – PJCZ – TECZ.</a:t>
                      </a: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12/01/2024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Instituto Electoral de Coahuila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</a:t>
                      </a: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onsejero Presidente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Consejeros del IEC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Secretario Ejecutivo </a:t>
                      </a:r>
                      <a:endParaRPr lang="es-MX" sz="1200" b="0" i="0" u="sng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Instituto Electoral de Coahuila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algn="just"/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Firmó</a:t>
                      </a:r>
                      <a:r>
                        <a:rPr lang="es-MX" sz="1200" b="0" i="0" dirty="0">
                          <a:solidFill>
                            <a:srgbClr val="14171A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el convenio en presencia  Consejeros Electorales integrantes del Consejo General del IEC y Secretario Ejecutivo</a:t>
                      </a:r>
                      <a:r>
                        <a:rPr lang="es-MX" sz="1200" b="0" i="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con</a:t>
                      </a: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el Poder Judicial y Tribunal Electoral de Estado, sobre el cumplimiento  de la verificación “8 de 8 Contra la Violencia”, el primero de este tipo a nivel nacional.</a:t>
                      </a:r>
                    </a:p>
                    <a:p>
                      <a:pPr algn="just"/>
                      <a:endParaRPr lang="es-MX" sz="1200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542139"/>
                  </a:ext>
                </a:extLst>
              </a:tr>
              <a:tr h="974411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Reunión de Trabajo de la Comisión de Organización Electoral del Instituto Electoral de Coahuila</a:t>
                      </a: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12/01/2024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Instituto Electoral de Coahuila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</a:t>
                      </a: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onsejero Presidente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Consejeros del IEC</a:t>
                      </a:r>
                    </a:p>
                    <a:p>
                      <a:pPr algn="ctr" fontAlgn="ctr"/>
                      <a:r>
                        <a:rPr lang="es-MX" sz="1200" b="0" i="0" dirty="0">
                          <a:solidFill>
                            <a:srgbClr val="14171A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Secretario Ejecutivo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Integrantes del Comité de Organización Electoral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Instituto Electoral de Coahuila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Asistió y presidió la Reunión de trabajo con los integrantes de la Comisión de Organización Electoral del IEC.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954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37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64335A-59BD-4CF2-AF8D-DDD842046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262" y="246884"/>
            <a:ext cx="5193323" cy="984039"/>
          </a:xfrm>
        </p:spPr>
        <p:txBody>
          <a:bodyPr>
            <a:noAutofit/>
          </a:bodyPr>
          <a:lstStyle/>
          <a:p>
            <a:r>
              <a:rPr lang="es-MX" sz="2400" b="1" dirty="0">
                <a:solidFill>
                  <a:srgbClr val="7D3A98"/>
                </a:solidFill>
                <a:latin typeface="Gotham Bold" panose="02000803030000020004"/>
              </a:rPr>
              <a:t>Art. 21, Fracc. LIII</a:t>
            </a:r>
            <a:br>
              <a:rPr lang="es-MX" sz="2400" b="1" dirty="0">
                <a:solidFill>
                  <a:srgbClr val="7D3A98"/>
                </a:solidFill>
                <a:latin typeface="Gotham Bold" panose="02000803030000020004"/>
              </a:rPr>
            </a:br>
            <a:r>
              <a:rPr lang="es-MX" sz="2400" b="1" dirty="0">
                <a:solidFill>
                  <a:srgbClr val="7D3A98"/>
                </a:solidFill>
                <a:latin typeface="Gotham Bold" panose="02000803030000020004"/>
              </a:rPr>
              <a:t>Cualquier otra información de utilidad.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08F3304-B2A4-4856-9575-3651C7E2A1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6036" y="246884"/>
            <a:ext cx="2018118" cy="693378"/>
          </a:xfrm>
          <a:prstGeom prst="rect">
            <a:avLst/>
          </a:prstGeom>
        </p:spPr>
      </p:pic>
      <p:grpSp>
        <p:nvGrpSpPr>
          <p:cNvPr id="13" name="Grupo 12">
            <a:extLst>
              <a:ext uri="{FF2B5EF4-FFF2-40B4-BE49-F238E27FC236}">
                <a16:creationId xmlns:a16="http://schemas.microsoft.com/office/drawing/2014/main" id="{BC63BEAF-58BD-8034-3AED-1F50C1534EFB}"/>
              </a:ext>
            </a:extLst>
          </p:cNvPr>
          <p:cNvGrpSpPr/>
          <p:nvPr/>
        </p:nvGrpSpPr>
        <p:grpSpPr>
          <a:xfrm>
            <a:off x="6797762" y="207278"/>
            <a:ext cx="2418884" cy="929163"/>
            <a:chOff x="11192838" y="981644"/>
            <a:chExt cx="3951804" cy="649090"/>
          </a:xfrm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302EA97-679E-EFF4-2AF0-0F244BE4A624}"/>
                </a:ext>
              </a:extLst>
            </p:cNvPr>
            <p:cNvSpPr/>
            <p:nvPr/>
          </p:nvSpPr>
          <p:spPr>
            <a:xfrm>
              <a:off x="11192838" y="981644"/>
              <a:ext cx="3714088" cy="2902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050" b="1" dirty="0">
                  <a:solidFill>
                    <a:srgbClr val="6F0579"/>
                  </a:solidFill>
                </a:rPr>
                <a:t>31/enero/2024</a:t>
              </a: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BE0984C4-6990-6F7F-5C3E-A3DC7CBEDA47}"/>
                </a:ext>
              </a:extLst>
            </p:cNvPr>
            <p:cNvSpPr/>
            <p:nvPr/>
          </p:nvSpPr>
          <p:spPr>
            <a:xfrm>
              <a:off x="11192838" y="1227600"/>
              <a:ext cx="3951804" cy="4031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ES" sz="1050" b="1" dirty="0">
                  <a:solidFill>
                    <a:srgbClr val="002060"/>
                  </a:solidFill>
                </a:rPr>
                <a:t>Lic. Liliana Cardona</a:t>
              </a:r>
              <a:endParaRPr lang="es-MX" sz="1050" b="1" dirty="0">
                <a:solidFill>
                  <a:srgbClr val="002060"/>
                </a:solidFill>
              </a:endParaRPr>
            </a:p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Asistente de Presidencia</a:t>
              </a:r>
              <a:endParaRPr lang="es-MX" sz="105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3" name="Tabla 4">
            <a:extLst>
              <a:ext uri="{FF2B5EF4-FFF2-40B4-BE49-F238E27FC236}">
                <a16:creationId xmlns:a16="http://schemas.microsoft.com/office/drawing/2014/main" id="{7E55814F-669C-BB78-B738-6E90B38CF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878957"/>
              </p:ext>
            </p:extLst>
          </p:nvPr>
        </p:nvGraphicFramePr>
        <p:xfrm>
          <a:off x="331974" y="1164148"/>
          <a:ext cx="11688789" cy="5523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4357">
                  <a:extLst>
                    <a:ext uri="{9D8B030D-6E8A-4147-A177-3AD203B41FA5}">
                      <a16:colId xmlns:a16="http://schemas.microsoft.com/office/drawing/2014/main" val="698746389"/>
                    </a:ext>
                  </a:extLst>
                </a:gridCol>
                <a:gridCol w="1138320">
                  <a:extLst>
                    <a:ext uri="{9D8B030D-6E8A-4147-A177-3AD203B41FA5}">
                      <a16:colId xmlns:a16="http://schemas.microsoft.com/office/drawing/2014/main" val="477278865"/>
                    </a:ext>
                  </a:extLst>
                </a:gridCol>
                <a:gridCol w="1573560">
                  <a:extLst>
                    <a:ext uri="{9D8B030D-6E8A-4147-A177-3AD203B41FA5}">
                      <a16:colId xmlns:a16="http://schemas.microsoft.com/office/drawing/2014/main" val="2852235640"/>
                    </a:ext>
                  </a:extLst>
                </a:gridCol>
                <a:gridCol w="2117609">
                  <a:extLst>
                    <a:ext uri="{9D8B030D-6E8A-4147-A177-3AD203B41FA5}">
                      <a16:colId xmlns:a16="http://schemas.microsoft.com/office/drawing/2014/main" val="409965518"/>
                    </a:ext>
                  </a:extLst>
                </a:gridCol>
                <a:gridCol w="1791178">
                  <a:extLst>
                    <a:ext uri="{9D8B030D-6E8A-4147-A177-3AD203B41FA5}">
                      <a16:colId xmlns:a16="http://schemas.microsoft.com/office/drawing/2014/main" val="2967125531"/>
                    </a:ext>
                  </a:extLst>
                </a:gridCol>
                <a:gridCol w="2673765">
                  <a:extLst>
                    <a:ext uri="{9D8B030D-6E8A-4147-A177-3AD203B41FA5}">
                      <a16:colId xmlns:a16="http://schemas.microsoft.com/office/drawing/2014/main" val="1639169861"/>
                    </a:ext>
                  </a:extLst>
                </a:gridCol>
              </a:tblGrid>
              <a:tr h="1005240">
                <a:tc>
                  <a:txBody>
                    <a:bodyPr/>
                    <a:lstStyle/>
                    <a:p>
                      <a:pPr algn="ctr" fontAlgn="ctr"/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Actividad o</a:t>
                      </a:r>
                    </a:p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reunión 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Fecha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Lugar 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Participante</a:t>
                      </a:r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Instituciones o entidades participantes 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Objetivo 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179392"/>
                  </a:ext>
                </a:extLst>
              </a:tr>
              <a:tr h="11086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Conferencia </a:t>
                      </a: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“De la 3 de 3 a la 8 de 8”, impartida por la Mtra. Dania Ravel, consejera electoral del INE.</a:t>
                      </a: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12/01/2024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Instituto Electoral de Coahuila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</a:t>
                      </a: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onsejero Presidente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Consejeros del IEC</a:t>
                      </a:r>
                    </a:p>
                    <a:p>
                      <a:pPr algn="ctr" fontAlgn="ctr"/>
                      <a:r>
                        <a:rPr lang="es-MX" sz="1200" b="0" i="0" dirty="0">
                          <a:solidFill>
                            <a:srgbClr val="14171A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Secretario Ejecutivo 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14171A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Personal del IEC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IEC - INE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dirty="0">
                          <a:solidFill>
                            <a:srgbClr val="14171A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Presenció la Conferencia que impartió </a:t>
                      </a: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la Mtra. Dania Ravel, Consejera Electoral del Consejo General del INE, que trató del cumplimiento en contra de la violencia. </a:t>
                      </a:r>
                      <a:endParaRPr lang="es-ES" sz="1200" b="0" i="0" dirty="0">
                        <a:solidFill>
                          <a:srgbClr val="14171A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74807"/>
                  </a:ext>
                </a:extLst>
              </a:tr>
              <a:tr h="115368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Sesión Ordinaria de la Comisión de Organización Electoral del Instituto Electoral de Coahuila.</a:t>
                      </a: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15/01/2024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Instituto Electoral de Coahuila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</a:t>
                      </a: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onsejero Presidente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Consejeros del IEC</a:t>
                      </a:r>
                    </a:p>
                    <a:p>
                      <a:pPr algn="ctr" fontAlgn="ctr"/>
                      <a:r>
                        <a:rPr lang="es-MX" sz="1200" b="0" i="0" dirty="0">
                          <a:solidFill>
                            <a:srgbClr val="14171A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Secretario Ejecutivo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Integrantes del Comité de Organización Electoral 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IEC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Asistió y presidió la </a:t>
                      </a: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Sesión Ordinaria </a:t>
                      </a: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de la Comisión de Organización Electoral del Instituto Electoral de Coahuila.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542139"/>
                  </a:ext>
                </a:extLst>
              </a:tr>
              <a:tr h="97441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Sesión Extraordinaria de la Comisión de Paridad e Inclusión </a:t>
                      </a: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15/01/2024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Híbrida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</a:t>
                      </a: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onsejero Presidente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Consejeros del IEC</a:t>
                      </a:r>
                    </a:p>
                    <a:p>
                      <a:pPr algn="ctr" fontAlgn="ctr"/>
                      <a:r>
                        <a:rPr lang="es-MX" sz="1200" b="0" i="0" dirty="0">
                          <a:solidFill>
                            <a:srgbClr val="14171A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Secretario Ejecutivo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Integrantes del Comité </a:t>
                      </a: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Paridad e Inclusión </a:t>
                      </a: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IEC – Partidos Políticos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Asistió a la Sesión Extraordinaria de la Comisión de </a:t>
                      </a: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Paridad e Inclusión del Instituto Electoral de Coahuila. </a:t>
                      </a: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954961"/>
                  </a:ext>
                </a:extLst>
              </a:tr>
              <a:tr h="97441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Sesión Extraordinaria del Consejo General del Instituto Electoral de Coahuila.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15/01/2024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Instituto Electoral de Coahuila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</a:t>
                      </a: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onsejero Presidente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Consejeros del IEC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Secretario Ejecutivo </a:t>
                      </a:r>
                      <a:endParaRPr lang="es-MX" sz="1200" b="0" i="0" u="sng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Partidos Políticos 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IEC – Partidos Políticos 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Asistió  y dirigió la Sesión Extraordinaria </a:t>
                      </a: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del Consejo General del Instituto Electoral de Coahuila.</a:t>
                      </a: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426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0103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64335A-59BD-4CF2-AF8D-DDD842046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262" y="246884"/>
            <a:ext cx="5193323" cy="984039"/>
          </a:xfrm>
        </p:spPr>
        <p:txBody>
          <a:bodyPr>
            <a:noAutofit/>
          </a:bodyPr>
          <a:lstStyle/>
          <a:p>
            <a:r>
              <a:rPr lang="es-MX" sz="2400" b="1" dirty="0">
                <a:solidFill>
                  <a:srgbClr val="7D3A98"/>
                </a:solidFill>
                <a:latin typeface="Gotham Bold" panose="02000803030000020004"/>
              </a:rPr>
              <a:t>Art. 21, Fracc. LIII</a:t>
            </a:r>
            <a:br>
              <a:rPr lang="es-MX" sz="2400" b="1" dirty="0">
                <a:solidFill>
                  <a:srgbClr val="7D3A98"/>
                </a:solidFill>
                <a:latin typeface="Gotham Bold" panose="02000803030000020004"/>
              </a:rPr>
            </a:br>
            <a:r>
              <a:rPr lang="es-MX" sz="2400" b="1" dirty="0">
                <a:solidFill>
                  <a:srgbClr val="7D3A98"/>
                </a:solidFill>
                <a:latin typeface="Gotham Bold" panose="02000803030000020004"/>
              </a:rPr>
              <a:t>Cualquier otra información de utilidad.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08F3304-B2A4-4856-9575-3651C7E2A1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6036" y="246884"/>
            <a:ext cx="2018118" cy="693378"/>
          </a:xfrm>
          <a:prstGeom prst="rect">
            <a:avLst/>
          </a:prstGeom>
        </p:spPr>
      </p:pic>
      <p:grpSp>
        <p:nvGrpSpPr>
          <p:cNvPr id="13" name="Grupo 12">
            <a:extLst>
              <a:ext uri="{FF2B5EF4-FFF2-40B4-BE49-F238E27FC236}">
                <a16:creationId xmlns:a16="http://schemas.microsoft.com/office/drawing/2014/main" id="{BC63BEAF-58BD-8034-3AED-1F50C1534EFB}"/>
              </a:ext>
            </a:extLst>
          </p:cNvPr>
          <p:cNvGrpSpPr/>
          <p:nvPr/>
        </p:nvGrpSpPr>
        <p:grpSpPr>
          <a:xfrm>
            <a:off x="6797762" y="207278"/>
            <a:ext cx="2418884" cy="929163"/>
            <a:chOff x="11192838" y="981644"/>
            <a:chExt cx="3951804" cy="649090"/>
          </a:xfrm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302EA97-679E-EFF4-2AF0-0F244BE4A624}"/>
                </a:ext>
              </a:extLst>
            </p:cNvPr>
            <p:cNvSpPr/>
            <p:nvPr/>
          </p:nvSpPr>
          <p:spPr>
            <a:xfrm>
              <a:off x="11192838" y="981644"/>
              <a:ext cx="3714088" cy="2902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050" b="1" dirty="0">
                  <a:solidFill>
                    <a:srgbClr val="6F0579"/>
                  </a:solidFill>
                </a:rPr>
                <a:t>31/enero/2024</a:t>
              </a: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BE0984C4-6990-6F7F-5C3E-A3DC7CBEDA47}"/>
                </a:ext>
              </a:extLst>
            </p:cNvPr>
            <p:cNvSpPr/>
            <p:nvPr/>
          </p:nvSpPr>
          <p:spPr>
            <a:xfrm>
              <a:off x="11192838" y="1227600"/>
              <a:ext cx="3951804" cy="4031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ES" sz="1050" b="1" dirty="0">
                  <a:solidFill>
                    <a:srgbClr val="002060"/>
                  </a:solidFill>
                </a:rPr>
                <a:t>Lic. Liliana Cardona</a:t>
              </a:r>
              <a:endParaRPr lang="es-MX" sz="1050" b="1" dirty="0">
                <a:solidFill>
                  <a:srgbClr val="002060"/>
                </a:solidFill>
              </a:endParaRPr>
            </a:p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Asistente de Presidencia</a:t>
              </a:r>
              <a:endParaRPr lang="es-MX" sz="105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3" name="Tabla 4">
            <a:extLst>
              <a:ext uri="{FF2B5EF4-FFF2-40B4-BE49-F238E27FC236}">
                <a16:creationId xmlns:a16="http://schemas.microsoft.com/office/drawing/2014/main" id="{7E55814F-669C-BB78-B738-6E90B38CF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444797"/>
              </p:ext>
            </p:extLst>
          </p:nvPr>
        </p:nvGraphicFramePr>
        <p:xfrm>
          <a:off x="331974" y="1164148"/>
          <a:ext cx="11688789" cy="5379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4357">
                  <a:extLst>
                    <a:ext uri="{9D8B030D-6E8A-4147-A177-3AD203B41FA5}">
                      <a16:colId xmlns:a16="http://schemas.microsoft.com/office/drawing/2014/main" val="698746389"/>
                    </a:ext>
                  </a:extLst>
                </a:gridCol>
                <a:gridCol w="1138320">
                  <a:extLst>
                    <a:ext uri="{9D8B030D-6E8A-4147-A177-3AD203B41FA5}">
                      <a16:colId xmlns:a16="http://schemas.microsoft.com/office/drawing/2014/main" val="477278865"/>
                    </a:ext>
                  </a:extLst>
                </a:gridCol>
                <a:gridCol w="1573560">
                  <a:extLst>
                    <a:ext uri="{9D8B030D-6E8A-4147-A177-3AD203B41FA5}">
                      <a16:colId xmlns:a16="http://schemas.microsoft.com/office/drawing/2014/main" val="2852235640"/>
                    </a:ext>
                  </a:extLst>
                </a:gridCol>
                <a:gridCol w="2117609">
                  <a:extLst>
                    <a:ext uri="{9D8B030D-6E8A-4147-A177-3AD203B41FA5}">
                      <a16:colId xmlns:a16="http://schemas.microsoft.com/office/drawing/2014/main" val="409965518"/>
                    </a:ext>
                  </a:extLst>
                </a:gridCol>
                <a:gridCol w="1791178">
                  <a:extLst>
                    <a:ext uri="{9D8B030D-6E8A-4147-A177-3AD203B41FA5}">
                      <a16:colId xmlns:a16="http://schemas.microsoft.com/office/drawing/2014/main" val="2967125531"/>
                    </a:ext>
                  </a:extLst>
                </a:gridCol>
                <a:gridCol w="2673765">
                  <a:extLst>
                    <a:ext uri="{9D8B030D-6E8A-4147-A177-3AD203B41FA5}">
                      <a16:colId xmlns:a16="http://schemas.microsoft.com/office/drawing/2014/main" val="1639169861"/>
                    </a:ext>
                  </a:extLst>
                </a:gridCol>
              </a:tblGrid>
              <a:tr h="1005240">
                <a:tc>
                  <a:txBody>
                    <a:bodyPr/>
                    <a:lstStyle/>
                    <a:p>
                      <a:pPr algn="ctr" fontAlgn="ctr"/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Actividad o</a:t>
                      </a:r>
                    </a:p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reunión 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Fecha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Lugar 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Participante</a:t>
                      </a:r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Instituciones o entidades participantes 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Objetivo 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179392"/>
                  </a:ext>
                </a:extLst>
              </a:tr>
              <a:tr h="1385662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Mesa de Consejeros </a:t>
                      </a: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16/01/2024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Instituto Electoral de Coahuila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</a:t>
                      </a: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onsejero Presidente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Consejeros del IEC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Secretario Ejecutivo </a:t>
                      </a:r>
                      <a:endParaRPr lang="es-MX" sz="1200" b="0" i="0" u="sng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Instituto Electoral de Coahuila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es-MX" sz="1200" b="0" i="0" dirty="0">
                          <a:solidFill>
                            <a:srgbClr val="14171A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Reunión de trabajo con Consejeros Electorales del IEC y Secretario Ejecutivo en la cual abordaron temas como: </a:t>
                      </a: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Proyecto de Protección Civil, Próxima Sesión Extraordinaria del Consejo General del Instituto Electoral de Coahuila.</a:t>
                      </a:r>
                      <a:r>
                        <a:rPr lang="es-MX" sz="1200" b="0" i="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</a:t>
                      </a:r>
                      <a:endParaRPr lang="es-MX" sz="1200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74807"/>
                  </a:ext>
                </a:extLst>
              </a:tr>
              <a:tr h="794608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Reunión de Trabajo de la Comisión de Organización Electoral del Instituto Electoral de Coahuila</a:t>
                      </a: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17/01/2024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Instituto Electoral de Coahuila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</a:t>
                      </a: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onsejero Presidente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Consejeros del IEC</a:t>
                      </a:r>
                    </a:p>
                    <a:p>
                      <a:pPr algn="ctr" fontAlgn="ctr"/>
                      <a:r>
                        <a:rPr lang="es-MX" sz="1200" b="0" i="0" dirty="0">
                          <a:solidFill>
                            <a:srgbClr val="14171A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Secretario Ejecutivo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Integrantes del Comité de Organización Electoral 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IEC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Asistió y presidió la Reunión de Trabajo con integrantes de la Comisión de Organización Electoral 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542139"/>
                  </a:ext>
                </a:extLst>
              </a:tr>
              <a:tr h="97441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Capacitación en Materia de Delitos Electorales. 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18/01/2024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Instituto Electoral de Coahuila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</a:t>
                      </a: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onsejero Presidente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Consejeros del IEC</a:t>
                      </a:r>
                    </a:p>
                    <a:p>
                      <a:pPr algn="ctr" fontAlgn="ctr"/>
                      <a:r>
                        <a:rPr lang="es-MX" sz="1200" b="0" i="0" dirty="0">
                          <a:solidFill>
                            <a:srgbClr val="14171A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Secretario Ejecutivo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 fontAlgn="ctr"/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Personal del IEC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IEC- FEADE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Asistió a la </a:t>
                      </a: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Capacitación denominada “Delitos Electorales”, Impartida por el Mtro. Esteban Sánchez Cabello, Fiscal Especializado en Materia de Delitos Electorales .</a:t>
                      </a:r>
                    </a:p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954961"/>
                  </a:ext>
                </a:extLst>
              </a:tr>
              <a:tr h="97441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Sesión Extraordinaria de la Comisión de Organización Electoral del Instituto Electoral de Coahuila</a:t>
                      </a: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18/01/2024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Virtual 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</a:t>
                      </a: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onsejero Presidente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Consejeros del IEC</a:t>
                      </a:r>
                    </a:p>
                    <a:p>
                      <a:pPr algn="ctr" fontAlgn="ctr"/>
                      <a:r>
                        <a:rPr lang="es-MX" sz="1200" b="0" i="0" dirty="0">
                          <a:solidFill>
                            <a:srgbClr val="14171A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Secretario Ejecutivo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Integrantes del Comité de Organización Electoral 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IEC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Asistió y presidió la </a:t>
                      </a: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Sesión Extraordinaria </a:t>
                      </a: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con integrantes de la Comisión de Organización Electoral del IEC.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367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8494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64335A-59BD-4CF2-AF8D-DDD842046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262" y="246884"/>
            <a:ext cx="5193323" cy="984039"/>
          </a:xfrm>
        </p:spPr>
        <p:txBody>
          <a:bodyPr>
            <a:noAutofit/>
          </a:bodyPr>
          <a:lstStyle/>
          <a:p>
            <a:r>
              <a:rPr lang="es-MX" sz="2400" b="1" dirty="0">
                <a:solidFill>
                  <a:srgbClr val="7D3A98"/>
                </a:solidFill>
                <a:latin typeface="Gotham Bold" panose="02000803030000020004"/>
              </a:rPr>
              <a:t>Art. 21, Fracc. LIII</a:t>
            </a:r>
            <a:br>
              <a:rPr lang="es-MX" sz="2400" b="1" dirty="0">
                <a:solidFill>
                  <a:srgbClr val="7D3A98"/>
                </a:solidFill>
                <a:latin typeface="Gotham Bold" panose="02000803030000020004"/>
              </a:rPr>
            </a:br>
            <a:r>
              <a:rPr lang="es-MX" sz="2400" b="1" dirty="0">
                <a:solidFill>
                  <a:srgbClr val="7D3A98"/>
                </a:solidFill>
                <a:latin typeface="Gotham Bold" panose="02000803030000020004"/>
              </a:rPr>
              <a:t>Cualquier otra información de utilidad.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08F3304-B2A4-4856-9575-3651C7E2A1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6036" y="246884"/>
            <a:ext cx="2018118" cy="693378"/>
          </a:xfrm>
          <a:prstGeom prst="rect">
            <a:avLst/>
          </a:prstGeom>
        </p:spPr>
      </p:pic>
      <p:grpSp>
        <p:nvGrpSpPr>
          <p:cNvPr id="13" name="Grupo 12">
            <a:extLst>
              <a:ext uri="{FF2B5EF4-FFF2-40B4-BE49-F238E27FC236}">
                <a16:creationId xmlns:a16="http://schemas.microsoft.com/office/drawing/2014/main" id="{BC63BEAF-58BD-8034-3AED-1F50C1534EFB}"/>
              </a:ext>
            </a:extLst>
          </p:cNvPr>
          <p:cNvGrpSpPr/>
          <p:nvPr/>
        </p:nvGrpSpPr>
        <p:grpSpPr>
          <a:xfrm>
            <a:off x="6797762" y="207278"/>
            <a:ext cx="2418884" cy="929163"/>
            <a:chOff x="11192838" y="981644"/>
            <a:chExt cx="3951804" cy="649090"/>
          </a:xfrm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302EA97-679E-EFF4-2AF0-0F244BE4A624}"/>
                </a:ext>
              </a:extLst>
            </p:cNvPr>
            <p:cNvSpPr/>
            <p:nvPr/>
          </p:nvSpPr>
          <p:spPr>
            <a:xfrm>
              <a:off x="11192838" y="981644"/>
              <a:ext cx="3714088" cy="2902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050" b="1" dirty="0">
                  <a:solidFill>
                    <a:srgbClr val="6F0579"/>
                  </a:solidFill>
                </a:rPr>
                <a:t>31/enero/2024</a:t>
              </a: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BE0984C4-6990-6F7F-5C3E-A3DC7CBEDA47}"/>
                </a:ext>
              </a:extLst>
            </p:cNvPr>
            <p:cNvSpPr/>
            <p:nvPr/>
          </p:nvSpPr>
          <p:spPr>
            <a:xfrm>
              <a:off x="11192838" y="1227600"/>
              <a:ext cx="3951804" cy="4031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ES" sz="1050" b="1" dirty="0">
                  <a:solidFill>
                    <a:srgbClr val="002060"/>
                  </a:solidFill>
                </a:rPr>
                <a:t>Lic. Liliana Cardona</a:t>
              </a:r>
              <a:endParaRPr lang="es-MX" sz="1050" b="1" dirty="0">
                <a:solidFill>
                  <a:srgbClr val="002060"/>
                </a:solidFill>
              </a:endParaRPr>
            </a:p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Asistente de Presidencia</a:t>
              </a:r>
              <a:endParaRPr lang="es-MX" sz="105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3" name="Tabla 4">
            <a:extLst>
              <a:ext uri="{FF2B5EF4-FFF2-40B4-BE49-F238E27FC236}">
                <a16:creationId xmlns:a16="http://schemas.microsoft.com/office/drawing/2014/main" id="{7E55814F-669C-BB78-B738-6E90B38CF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131827"/>
              </p:ext>
            </p:extLst>
          </p:nvPr>
        </p:nvGraphicFramePr>
        <p:xfrm>
          <a:off x="331974" y="1164148"/>
          <a:ext cx="11688789" cy="5401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4357">
                  <a:extLst>
                    <a:ext uri="{9D8B030D-6E8A-4147-A177-3AD203B41FA5}">
                      <a16:colId xmlns:a16="http://schemas.microsoft.com/office/drawing/2014/main" val="698746389"/>
                    </a:ext>
                  </a:extLst>
                </a:gridCol>
                <a:gridCol w="1138320">
                  <a:extLst>
                    <a:ext uri="{9D8B030D-6E8A-4147-A177-3AD203B41FA5}">
                      <a16:colId xmlns:a16="http://schemas.microsoft.com/office/drawing/2014/main" val="477278865"/>
                    </a:ext>
                  </a:extLst>
                </a:gridCol>
                <a:gridCol w="1573560">
                  <a:extLst>
                    <a:ext uri="{9D8B030D-6E8A-4147-A177-3AD203B41FA5}">
                      <a16:colId xmlns:a16="http://schemas.microsoft.com/office/drawing/2014/main" val="2852235640"/>
                    </a:ext>
                  </a:extLst>
                </a:gridCol>
                <a:gridCol w="2117609">
                  <a:extLst>
                    <a:ext uri="{9D8B030D-6E8A-4147-A177-3AD203B41FA5}">
                      <a16:colId xmlns:a16="http://schemas.microsoft.com/office/drawing/2014/main" val="409965518"/>
                    </a:ext>
                  </a:extLst>
                </a:gridCol>
                <a:gridCol w="1791178">
                  <a:extLst>
                    <a:ext uri="{9D8B030D-6E8A-4147-A177-3AD203B41FA5}">
                      <a16:colId xmlns:a16="http://schemas.microsoft.com/office/drawing/2014/main" val="2967125531"/>
                    </a:ext>
                  </a:extLst>
                </a:gridCol>
                <a:gridCol w="2673765">
                  <a:extLst>
                    <a:ext uri="{9D8B030D-6E8A-4147-A177-3AD203B41FA5}">
                      <a16:colId xmlns:a16="http://schemas.microsoft.com/office/drawing/2014/main" val="1639169861"/>
                    </a:ext>
                  </a:extLst>
                </a:gridCol>
              </a:tblGrid>
              <a:tr h="1005240">
                <a:tc>
                  <a:txBody>
                    <a:bodyPr/>
                    <a:lstStyle/>
                    <a:p>
                      <a:pPr algn="ctr" fontAlgn="ctr"/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Actividad o</a:t>
                      </a:r>
                    </a:p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reunión 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Fecha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Lugar 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Participante</a:t>
                      </a:r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Instituciones o entidades participantes 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Objetivo 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179392"/>
                  </a:ext>
                </a:extLst>
              </a:tr>
              <a:tr h="858484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Entrevista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18/01/2024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Instituto Electoral de Coahuila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</a:t>
                      </a: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onsejero Presidente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</a:t>
                      </a: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onsejero Presidente -RCG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dirty="0">
                          <a:solidFill>
                            <a:srgbClr val="14171A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Concedió entrevista a RCG al reportero Eduardo Hernández, para hablar sobre generalidades del PELO 2024.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74807"/>
                  </a:ext>
                </a:extLst>
              </a:tr>
              <a:tr h="97441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Sesión Extraordinaria del Consejo General del Instituto Electoral de Coahuila.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19/01/2024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Instituto Electoral de Coahuila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</a:t>
                      </a: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onsejero Presidente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Consejeros del IEC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Secretario Ejecutivo </a:t>
                      </a:r>
                      <a:endParaRPr lang="es-MX" sz="1200" b="0" i="0" u="sng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Partidos Políticos 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IEC – Partidos Políticos 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Asistió  y dirigió la Sesión Extraordinaria </a:t>
                      </a: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del Consejo General del Instituto Electoral de Coahuila.</a:t>
                      </a: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480967"/>
                  </a:ext>
                </a:extLst>
              </a:tr>
              <a:tr h="974411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Mesa de Consejeros </a:t>
                      </a: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23/01/2024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Instituto Electoral de Coahuila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</a:t>
                      </a: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onsejero Presidente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Consejeros del IEC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Secretario Ejecutivo </a:t>
                      </a:r>
                      <a:endParaRPr lang="es-MX" sz="1200" b="0" i="0" u="sng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Instituto Electoral de Coahuila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es-MX" sz="1200" b="0" i="0" dirty="0">
                          <a:solidFill>
                            <a:srgbClr val="14171A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Reunión de trabajo con Consejeros Electorales del IEC y Secretario Ejecutivo en la cual se abordaron temas como: </a:t>
                      </a: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Proyecto de Protección Civil, Próxima Sesión Extraordinaria del Consejo General del Instituto Electoral de Coahuila.</a:t>
                      </a:r>
                      <a:r>
                        <a:rPr lang="es-MX" sz="1200" b="0" i="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</a:t>
                      </a:r>
                      <a:endParaRPr lang="es-MX" sz="1200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724560"/>
                  </a:ext>
                </a:extLst>
              </a:tr>
              <a:tr h="974411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Entrevistas a aspirantes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24/01/2024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Instituto Electoral de Coahuila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</a:t>
                      </a: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onsejero Presidente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Consejeros del IEC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Instituto Electoral de Coahuila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En conjunto con los consejeros integrantes de Consejo General del IEC, realizaron entrevistas a las y los aspirantes interesados en ocupar las Direcciones y Unidades Técnicas que actualmente se encuentran vacantes en el IEC. 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983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3016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64335A-59BD-4CF2-AF8D-DDD842046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262" y="246884"/>
            <a:ext cx="5193323" cy="984039"/>
          </a:xfrm>
        </p:spPr>
        <p:txBody>
          <a:bodyPr>
            <a:noAutofit/>
          </a:bodyPr>
          <a:lstStyle/>
          <a:p>
            <a:r>
              <a:rPr lang="es-MX" sz="2400" b="1" dirty="0">
                <a:solidFill>
                  <a:srgbClr val="7D3A98"/>
                </a:solidFill>
                <a:latin typeface="Gotham Bold" panose="02000803030000020004"/>
              </a:rPr>
              <a:t>Art. 21, Fracc. LIII</a:t>
            </a:r>
            <a:br>
              <a:rPr lang="es-MX" sz="2400" b="1" dirty="0">
                <a:solidFill>
                  <a:srgbClr val="7D3A98"/>
                </a:solidFill>
                <a:latin typeface="Gotham Bold" panose="02000803030000020004"/>
              </a:rPr>
            </a:br>
            <a:r>
              <a:rPr lang="es-MX" sz="2400" b="1" dirty="0">
                <a:solidFill>
                  <a:srgbClr val="7D3A98"/>
                </a:solidFill>
                <a:latin typeface="Gotham Bold" panose="02000803030000020004"/>
              </a:rPr>
              <a:t>Cualquier otra información de utilidad.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08F3304-B2A4-4856-9575-3651C7E2A1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6036" y="246884"/>
            <a:ext cx="2018118" cy="693378"/>
          </a:xfrm>
          <a:prstGeom prst="rect">
            <a:avLst/>
          </a:prstGeom>
        </p:spPr>
      </p:pic>
      <p:grpSp>
        <p:nvGrpSpPr>
          <p:cNvPr id="13" name="Grupo 12">
            <a:extLst>
              <a:ext uri="{FF2B5EF4-FFF2-40B4-BE49-F238E27FC236}">
                <a16:creationId xmlns:a16="http://schemas.microsoft.com/office/drawing/2014/main" id="{BC63BEAF-58BD-8034-3AED-1F50C1534EFB}"/>
              </a:ext>
            </a:extLst>
          </p:cNvPr>
          <p:cNvGrpSpPr/>
          <p:nvPr/>
        </p:nvGrpSpPr>
        <p:grpSpPr>
          <a:xfrm>
            <a:off x="6797762" y="207278"/>
            <a:ext cx="2418884" cy="929163"/>
            <a:chOff x="11192838" y="981644"/>
            <a:chExt cx="3951804" cy="649090"/>
          </a:xfrm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302EA97-679E-EFF4-2AF0-0F244BE4A624}"/>
                </a:ext>
              </a:extLst>
            </p:cNvPr>
            <p:cNvSpPr/>
            <p:nvPr/>
          </p:nvSpPr>
          <p:spPr>
            <a:xfrm>
              <a:off x="11192838" y="981644"/>
              <a:ext cx="3714088" cy="2902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050" b="1" dirty="0">
                  <a:solidFill>
                    <a:srgbClr val="6F0579"/>
                  </a:solidFill>
                </a:rPr>
                <a:t>31/enero/2024</a:t>
              </a: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BE0984C4-6990-6F7F-5C3E-A3DC7CBEDA47}"/>
                </a:ext>
              </a:extLst>
            </p:cNvPr>
            <p:cNvSpPr/>
            <p:nvPr/>
          </p:nvSpPr>
          <p:spPr>
            <a:xfrm>
              <a:off x="11192838" y="1227600"/>
              <a:ext cx="3951804" cy="4031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ES" sz="1050" b="1" dirty="0">
                  <a:solidFill>
                    <a:srgbClr val="002060"/>
                  </a:solidFill>
                </a:rPr>
                <a:t>Lic. Liliana Cardona</a:t>
              </a:r>
            </a:p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Asistente de Presidencia</a:t>
              </a:r>
              <a:endParaRPr lang="es-MX" sz="105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3" name="Tabla 4">
            <a:extLst>
              <a:ext uri="{FF2B5EF4-FFF2-40B4-BE49-F238E27FC236}">
                <a16:creationId xmlns:a16="http://schemas.microsoft.com/office/drawing/2014/main" id="{7E55814F-669C-BB78-B738-6E90B38CF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936333"/>
              </p:ext>
            </p:extLst>
          </p:nvPr>
        </p:nvGraphicFramePr>
        <p:xfrm>
          <a:off x="331974" y="1164149"/>
          <a:ext cx="11688789" cy="5341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4357">
                  <a:extLst>
                    <a:ext uri="{9D8B030D-6E8A-4147-A177-3AD203B41FA5}">
                      <a16:colId xmlns:a16="http://schemas.microsoft.com/office/drawing/2014/main" val="698746389"/>
                    </a:ext>
                  </a:extLst>
                </a:gridCol>
                <a:gridCol w="1138320">
                  <a:extLst>
                    <a:ext uri="{9D8B030D-6E8A-4147-A177-3AD203B41FA5}">
                      <a16:colId xmlns:a16="http://schemas.microsoft.com/office/drawing/2014/main" val="477278865"/>
                    </a:ext>
                  </a:extLst>
                </a:gridCol>
                <a:gridCol w="1573560">
                  <a:extLst>
                    <a:ext uri="{9D8B030D-6E8A-4147-A177-3AD203B41FA5}">
                      <a16:colId xmlns:a16="http://schemas.microsoft.com/office/drawing/2014/main" val="2852235640"/>
                    </a:ext>
                  </a:extLst>
                </a:gridCol>
                <a:gridCol w="2117609">
                  <a:extLst>
                    <a:ext uri="{9D8B030D-6E8A-4147-A177-3AD203B41FA5}">
                      <a16:colId xmlns:a16="http://schemas.microsoft.com/office/drawing/2014/main" val="409965518"/>
                    </a:ext>
                  </a:extLst>
                </a:gridCol>
                <a:gridCol w="1791178">
                  <a:extLst>
                    <a:ext uri="{9D8B030D-6E8A-4147-A177-3AD203B41FA5}">
                      <a16:colId xmlns:a16="http://schemas.microsoft.com/office/drawing/2014/main" val="2967125531"/>
                    </a:ext>
                  </a:extLst>
                </a:gridCol>
                <a:gridCol w="2673765">
                  <a:extLst>
                    <a:ext uri="{9D8B030D-6E8A-4147-A177-3AD203B41FA5}">
                      <a16:colId xmlns:a16="http://schemas.microsoft.com/office/drawing/2014/main" val="16391698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Actividad o</a:t>
                      </a:r>
                    </a:p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reunión 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Fecha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Lugar 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Participante</a:t>
                      </a:r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Instituciones o entidades participantes 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Objetivo 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es-ES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A963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179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Sesión Ordinaria de la Comisión de Innovación Electoral del Instituto Electoral de Coahuila</a:t>
                      </a: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24/01/2024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Instituto Electoral de Coahuila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</a:t>
                      </a: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onsejero Presidente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Consejeros del IEC</a:t>
                      </a:r>
                    </a:p>
                    <a:p>
                      <a:pPr algn="ctr" fontAlgn="ctr"/>
                      <a:r>
                        <a:rPr lang="es-MX" sz="1200" b="0" i="0" dirty="0">
                          <a:solidFill>
                            <a:srgbClr val="14171A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Secretario Ejecutivo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Integrantes del Comité de </a:t>
                      </a: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Innovación Electoral </a:t>
                      </a: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IEC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Asistió a la Sesión Ordinaria </a:t>
                      </a: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 la Comisión Temporal de Innovación Electoral, </a:t>
                      </a: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con la intención de aprobar acuerdos referentes al PELO 2024, </a:t>
                      </a:r>
                      <a:endParaRPr lang="es-MX" sz="120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542139"/>
                  </a:ext>
                </a:extLst>
              </a:tr>
              <a:tr h="8176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Reunión de trabajo de la Comisión de Innovación Electoral del Instituto Electoral de Coahuila</a:t>
                      </a: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24/01/2024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Instituto Electoral de Coahuila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</a:t>
                      </a: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onsejero Presidente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Consejeros del IEC</a:t>
                      </a:r>
                    </a:p>
                    <a:p>
                      <a:pPr algn="ctr" fontAlgn="ctr"/>
                      <a:r>
                        <a:rPr lang="es-MX" sz="1200" b="0" i="0" dirty="0">
                          <a:solidFill>
                            <a:srgbClr val="14171A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Secretario Ejecutivo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Integrantes del Comité de </a:t>
                      </a: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Innovación Electoral </a:t>
                      </a: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IEC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Atendió la Reunión de trabajo </a:t>
                      </a: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 la Comisión Temporal de Innovación Electoral, para darle seguimiento a los trabajos y temas de esta Comisión. 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954961"/>
                  </a:ext>
                </a:extLst>
              </a:tr>
              <a:tr h="81768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Sesión </a:t>
                      </a: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 de la Comisión de Vinculación INE – OPLES</a:t>
                      </a: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25/01/2024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Virtual 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</a:t>
                      </a: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onsejero Presidente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Consejeros del IEC</a:t>
                      </a:r>
                    </a:p>
                    <a:p>
                      <a:pPr algn="ctr" fontAlgn="ctr"/>
                      <a:r>
                        <a:rPr lang="es-MX" sz="1200" b="0" i="0" dirty="0">
                          <a:solidFill>
                            <a:srgbClr val="14171A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Secretario Ejecutivo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Integrantes del Comité </a:t>
                      </a: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de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Vinculación INE – OPLES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Instituto Electoral de Coahuila 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Asistió y presidió la Sesión de la Comisión </a:t>
                      </a: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de Vinculación INE – OPLES del Instituto Electoral de Coahuila.</a:t>
                      </a:r>
                      <a:endParaRPr lang="es-MX" sz="120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604730"/>
                  </a:ext>
                </a:extLst>
              </a:tr>
              <a:tr h="81768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Informe Anual de Actividades 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26/01/2024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Villa Ferré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</a:t>
                      </a: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onsejero Presidente</a:t>
                      </a:r>
                      <a:endParaRPr lang="es-MX" sz="1200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IEC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Asistió al Informe Anual de Actividades 2023, del Presidente del Tribunal Electoral del Poder Judicial del Estado de Coahuila de Zaragoza. El Magistrado Felipe Mery Ayup. 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814055"/>
                  </a:ext>
                </a:extLst>
              </a:tr>
              <a:tr h="8176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Reunión de Trabajo de la Comisión de Organización Electoral del Instituto Electoral de Coahuila</a:t>
                      </a: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26/01/2024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Instituto Electoral de Coahuila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</a:t>
                      </a: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onsejero Presidente</a:t>
                      </a:r>
                    </a:p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Consejeros del IEC</a:t>
                      </a:r>
                    </a:p>
                    <a:p>
                      <a:pPr algn="ctr" fontAlgn="ctr"/>
                      <a:r>
                        <a:rPr lang="es-MX" sz="1200" b="0" i="0" dirty="0">
                          <a:solidFill>
                            <a:srgbClr val="14171A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Secretario Ejecutivo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Integrantes del Comité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IEC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Asistió y presidio la Reunión de Trabajo con integrantes de la Comisión de Organización Electoral del EC. </a:t>
                      </a:r>
                    </a:p>
                  </a:txBody>
                  <a:tcPr marL="1503" marR="1503" marT="1503" marB="0"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687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2320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91114</TotalTime>
  <Words>2448</Words>
  <Application>Microsoft Office PowerPoint</Application>
  <PresentationFormat>Panorámica</PresentationFormat>
  <Paragraphs>551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Gotham Bold</vt:lpstr>
      <vt:lpstr>Segoe UI</vt:lpstr>
      <vt:lpstr>Tema de Office</vt:lpstr>
      <vt:lpstr>Presentación de PowerPoint</vt:lpstr>
      <vt:lpstr>Art. 21, Fracc. LIII Cualquier otra información de utilidad.</vt:lpstr>
      <vt:lpstr>Art. 21, Fracc. LIII Cualquier otra información de utilidad.</vt:lpstr>
      <vt:lpstr>Art. 21, Fracc. LIII Cualquier otra información de utilidad.</vt:lpstr>
      <vt:lpstr>Art. 21, Fracc. LIII Cualquier otra información de utilidad.</vt:lpstr>
      <vt:lpstr>Art. 21, Fracc. LIII Cualquier otra información de utilidad.</vt:lpstr>
      <vt:lpstr>Art. 21, Fracc. LIII Cualquier otra información de utilidad.</vt:lpstr>
      <vt:lpstr>Art. 21, Fracc. LIII Cualquier otra información de utilidad.</vt:lpstr>
      <vt:lpstr>Art. 21, Fracc. LIII Cualquier otra información de utilidad.</vt:lpstr>
      <vt:lpstr>Art. 21, Fracc. LIII Cualquier otra información de utilidad.</vt:lpstr>
      <vt:lpstr>Art. 21, Fracc. LIII Cualquier otra información de utilidad.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Erika Oyervides</cp:lastModifiedBy>
  <cp:revision>877</cp:revision>
  <cp:lastPrinted>2023-07-24T15:59:54Z</cp:lastPrinted>
  <dcterms:created xsi:type="dcterms:W3CDTF">2018-06-08T15:50:00Z</dcterms:created>
  <dcterms:modified xsi:type="dcterms:W3CDTF">2024-02-07T16:51:44Z</dcterms:modified>
</cp:coreProperties>
</file>