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86" r:id="rId3"/>
    <p:sldId id="294" r:id="rId4"/>
    <p:sldId id="289" r:id="rId5"/>
    <p:sldId id="293" r:id="rId6"/>
    <p:sldId id="295" r:id="rId7"/>
    <p:sldId id="287" r:id="rId8"/>
    <p:sldId id="292" r:id="rId9"/>
    <p:sldId id="288" r:id="rId10"/>
    <p:sldId id="296" r:id="rId11"/>
    <p:sldId id="297" r:id="rId12"/>
    <p:sldId id="299" r:id="rId13"/>
    <p:sldId id="300" r:id="rId14"/>
    <p:sldId id="301" r:id="rId15"/>
    <p:sldId id="302" r:id="rId16"/>
    <p:sldId id="303" r:id="rId17"/>
    <p:sldId id="304" r:id="rId18"/>
    <p:sldId id="305" r:id="rId19"/>
    <p:sldId id="306" r:id="rId20"/>
    <p:sldId id="308" r:id="rId21"/>
    <p:sldId id="298" r:id="rId22"/>
    <p:sldId id="309" r:id="rId23"/>
    <p:sldId id="310" r:id="rId24"/>
    <p:sldId id="311" r:id="rId25"/>
    <p:sldId id="312" r:id="rId26"/>
    <p:sldId id="313" r:id="rId27"/>
    <p:sldId id="314" r:id="rId28"/>
    <p:sldId id="315" r:id="rId29"/>
    <p:sldId id="316" r:id="rId30"/>
    <p:sldId id="317" r:id="rId31"/>
    <p:sldId id="318" r:id="rId32"/>
    <p:sldId id="319" r:id="rId33"/>
    <p:sldId id="320" r:id="rId34"/>
    <p:sldId id="321" r:id="rId35"/>
    <p:sldId id="322" r:id="rId36"/>
    <p:sldId id="323" r:id="rId37"/>
    <p:sldId id="324" r:id="rId38"/>
    <p:sldId id="325" r:id="rId39"/>
    <p:sldId id="326" r:id="rId40"/>
    <p:sldId id="327" r:id="rId41"/>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A963C4"/>
    <a:srgbClr val="7D3A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5FD947F-2DA8-41FC-813F-65A735AF8882}" type="datetimeFigureOut">
              <a:rPr lang="es-MX" smtClean="0"/>
              <a:t>07/05/2024</a:t>
            </a:fld>
            <a:endParaRPr lang="es-MX"/>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4E1D961-687E-4239-9758-F39E147D9FC0}" type="slidenum">
              <a:rPr lang="es-MX" smtClean="0"/>
              <a:t>‹Nº›</a:t>
            </a:fld>
            <a:endParaRPr lang="es-MX"/>
          </a:p>
        </p:txBody>
      </p:sp>
    </p:spTree>
    <p:extLst>
      <p:ext uri="{BB962C8B-B14F-4D97-AF65-F5344CB8AC3E}">
        <p14:creationId xmlns:p14="http://schemas.microsoft.com/office/powerpoint/2010/main" val="3753962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C28935E8-AF98-4A3B-9128-1CF3E7440424}" type="slidenum">
              <a:rPr lang="es-MX" smtClean="0"/>
              <a:t>28</a:t>
            </a:fld>
            <a:endParaRPr lang="es-MX"/>
          </a:p>
        </p:txBody>
      </p:sp>
    </p:spTree>
    <p:extLst>
      <p:ext uri="{BB962C8B-B14F-4D97-AF65-F5344CB8AC3E}">
        <p14:creationId xmlns:p14="http://schemas.microsoft.com/office/powerpoint/2010/main" val="2957299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7166AB-F861-40D9-8867-39C212EA0E4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3EF82754-13C1-49B1-B450-A01E092281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853C7F9-2553-47F3-82D6-73B491109F70}"/>
              </a:ext>
            </a:extLst>
          </p:cNvPr>
          <p:cNvSpPr>
            <a:spLocks noGrp="1"/>
          </p:cNvSpPr>
          <p:nvPr>
            <p:ph type="dt" sz="half" idx="10"/>
          </p:nvPr>
        </p:nvSpPr>
        <p:spPr/>
        <p:txBody>
          <a:bodyPr/>
          <a:lstStyle/>
          <a:p>
            <a:fld id="{CE39A5E4-0D38-4A4B-81F4-6D08976F73A5}" type="datetimeFigureOut">
              <a:rPr lang="es-MX" smtClean="0"/>
              <a:t>07/05/2024</a:t>
            </a:fld>
            <a:endParaRPr lang="es-MX"/>
          </a:p>
        </p:txBody>
      </p:sp>
      <p:sp>
        <p:nvSpPr>
          <p:cNvPr id="5" name="Marcador de pie de página 4">
            <a:extLst>
              <a:ext uri="{FF2B5EF4-FFF2-40B4-BE49-F238E27FC236}">
                <a16:creationId xmlns:a16="http://schemas.microsoft.com/office/drawing/2014/main" id="{087ACE1E-234A-4518-B1F5-1C2F24BC207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12D5DAC-63CB-4945-8740-35F2ADFFF71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672736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BAB03A-9401-4AA1-ABFB-BBEDC178246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5065CD77-1756-48BC-B7F3-450ADDC8256E}"/>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FD58C75-1A90-45FC-B38D-7B2AAAF1329F}"/>
              </a:ext>
            </a:extLst>
          </p:cNvPr>
          <p:cNvSpPr>
            <a:spLocks noGrp="1"/>
          </p:cNvSpPr>
          <p:nvPr>
            <p:ph type="dt" sz="half" idx="10"/>
          </p:nvPr>
        </p:nvSpPr>
        <p:spPr/>
        <p:txBody>
          <a:bodyPr/>
          <a:lstStyle/>
          <a:p>
            <a:fld id="{CE39A5E4-0D38-4A4B-81F4-6D08976F73A5}" type="datetimeFigureOut">
              <a:rPr lang="es-MX" smtClean="0"/>
              <a:t>07/05/2024</a:t>
            </a:fld>
            <a:endParaRPr lang="es-MX"/>
          </a:p>
        </p:txBody>
      </p:sp>
      <p:sp>
        <p:nvSpPr>
          <p:cNvPr id="5" name="Marcador de pie de página 4">
            <a:extLst>
              <a:ext uri="{FF2B5EF4-FFF2-40B4-BE49-F238E27FC236}">
                <a16:creationId xmlns:a16="http://schemas.microsoft.com/office/drawing/2014/main" id="{4B94C74E-FC7D-438E-97CA-2C11AF8BA05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8385641-E92D-4340-A673-CF82ECD59C0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2822968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7E61183-FEA1-4A5E-83AE-A497E4AB5A2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CA07D85-17E7-4A34-8126-6D18BE6CA2BF}"/>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7B38BF4-CC1C-4E1A-A367-EDBC538540AD}"/>
              </a:ext>
            </a:extLst>
          </p:cNvPr>
          <p:cNvSpPr>
            <a:spLocks noGrp="1"/>
          </p:cNvSpPr>
          <p:nvPr>
            <p:ph type="dt" sz="half" idx="10"/>
          </p:nvPr>
        </p:nvSpPr>
        <p:spPr/>
        <p:txBody>
          <a:bodyPr/>
          <a:lstStyle/>
          <a:p>
            <a:fld id="{CE39A5E4-0D38-4A4B-81F4-6D08976F73A5}" type="datetimeFigureOut">
              <a:rPr lang="es-MX" smtClean="0"/>
              <a:t>07/05/2024</a:t>
            </a:fld>
            <a:endParaRPr lang="es-MX"/>
          </a:p>
        </p:txBody>
      </p:sp>
      <p:sp>
        <p:nvSpPr>
          <p:cNvPr id="5" name="Marcador de pie de página 4">
            <a:extLst>
              <a:ext uri="{FF2B5EF4-FFF2-40B4-BE49-F238E27FC236}">
                <a16:creationId xmlns:a16="http://schemas.microsoft.com/office/drawing/2014/main" id="{DD858B84-C48E-4E59-B82D-C194E65B364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EC456B9-14A7-4380-8F59-3149A070BDC4}"/>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2493736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951AC8-5DFA-48F2-808B-E46F6FB864F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F736EDB-A7D1-46A6-8E85-528C2C42E4DA}"/>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034E026-F7BD-484A-BEB3-3749F695E617}"/>
              </a:ext>
            </a:extLst>
          </p:cNvPr>
          <p:cNvSpPr>
            <a:spLocks noGrp="1"/>
          </p:cNvSpPr>
          <p:nvPr>
            <p:ph type="dt" sz="half" idx="10"/>
          </p:nvPr>
        </p:nvSpPr>
        <p:spPr/>
        <p:txBody>
          <a:bodyPr/>
          <a:lstStyle/>
          <a:p>
            <a:fld id="{CE39A5E4-0D38-4A4B-81F4-6D08976F73A5}" type="datetimeFigureOut">
              <a:rPr lang="es-MX" smtClean="0"/>
              <a:t>07/05/2024</a:t>
            </a:fld>
            <a:endParaRPr lang="es-MX"/>
          </a:p>
        </p:txBody>
      </p:sp>
      <p:sp>
        <p:nvSpPr>
          <p:cNvPr id="5" name="Marcador de pie de página 4">
            <a:extLst>
              <a:ext uri="{FF2B5EF4-FFF2-40B4-BE49-F238E27FC236}">
                <a16:creationId xmlns:a16="http://schemas.microsoft.com/office/drawing/2014/main" id="{416D967D-AC5E-43CD-8D40-F48AD29A0B2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E606819-C6E1-4AF1-9A8D-7475D21395E0}"/>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727090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6EC90E-E51E-4C4A-B60C-8AD22979A0C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E3C4BCE-31FE-4AF0-A9EB-201C73FB4B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00F37C48-9605-4570-AC89-E32DE2A481DE}"/>
              </a:ext>
            </a:extLst>
          </p:cNvPr>
          <p:cNvSpPr>
            <a:spLocks noGrp="1"/>
          </p:cNvSpPr>
          <p:nvPr>
            <p:ph type="dt" sz="half" idx="10"/>
          </p:nvPr>
        </p:nvSpPr>
        <p:spPr/>
        <p:txBody>
          <a:bodyPr/>
          <a:lstStyle/>
          <a:p>
            <a:fld id="{CE39A5E4-0D38-4A4B-81F4-6D08976F73A5}" type="datetimeFigureOut">
              <a:rPr lang="es-MX" smtClean="0"/>
              <a:t>07/05/2024</a:t>
            </a:fld>
            <a:endParaRPr lang="es-MX"/>
          </a:p>
        </p:txBody>
      </p:sp>
      <p:sp>
        <p:nvSpPr>
          <p:cNvPr id="5" name="Marcador de pie de página 4">
            <a:extLst>
              <a:ext uri="{FF2B5EF4-FFF2-40B4-BE49-F238E27FC236}">
                <a16:creationId xmlns:a16="http://schemas.microsoft.com/office/drawing/2014/main" id="{B08C92B4-5264-48A9-A2EE-9D832193C35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33869D6-6182-4401-8F19-BA7D3CCFEC89}"/>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245767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083583-C021-43D4-BC7A-E35A945295F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782F3BC-74FE-4150-9AF6-F3FE36374A60}"/>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AB310C3E-9095-4BE7-B681-8697A5DFC9EB}"/>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09C07C88-E029-430C-9D73-957D43D21E64}"/>
              </a:ext>
            </a:extLst>
          </p:cNvPr>
          <p:cNvSpPr>
            <a:spLocks noGrp="1"/>
          </p:cNvSpPr>
          <p:nvPr>
            <p:ph type="dt" sz="half" idx="10"/>
          </p:nvPr>
        </p:nvSpPr>
        <p:spPr/>
        <p:txBody>
          <a:bodyPr/>
          <a:lstStyle/>
          <a:p>
            <a:fld id="{CE39A5E4-0D38-4A4B-81F4-6D08976F73A5}" type="datetimeFigureOut">
              <a:rPr lang="es-MX" smtClean="0"/>
              <a:t>07/05/2024</a:t>
            </a:fld>
            <a:endParaRPr lang="es-MX"/>
          </a:p>
        </p:txBody>
      </p:sp>
      <p:sp>
        <p:nvSpPr>
          <p:cNvPr id="6" name="Marcador de pie de página 5">
            <a:extLst>
              <a:ext uri="{FF2B5EF4-FFF2-40B4-BE49-F238E27FC236}">
                <a16:creationId xmlns:a16="http://schemas.microsoft.com/office/drawing/2014/main" id="{C6571F93-654F-4054-8593-8ED22848330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E321810E-E006-4B3F-AD12-62C30CD5E638}"/>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274842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294DBB-2B8B-4932-BA6C-08A73625F1B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23AC41E-36AB-4AFB-AADA-1EA3CA48F7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BBA2B9A7-4DE5-43D8-851B-7DFA002DE916}"/>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C321FF29-B335-4483-B014-C2F0E17613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E4956002-62DB-42AB-B53B-5ADEBF7F7A2D}"/>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F625B30A-08FD-44AD-AC4A-9EA7C34ED2E9}"/>
              </a:ext>
            </a:extLst>
          </p:cNvPr>
          <p:cNvSpPr>
            <a:spLocks noGrp="1"/>
          </p:cNvSpPr>
          <p:nvPr>
            <p:ph type="dt" sz="half" idx="10"/>
          </p:nvPr>
        </p:nvSpPr>
        <p:spPr/>
        <p:txBody>
          <a:bodyPr/>
          <a:lstStyle/>
          <a:p>
            <a:fld id="{CE39A5E4-0D38-4A4B-81F4-6D08976F73A5}" type="datetimeFigureOut">
              <a:rPr lang="es-MX" smtClean="0"/>
              <a:t>07/05/2024</a:t>
            </a:fld>
            <a:endParaRPr lang="es-MX"/>
          </a:p>
        </p:txBody>
      </p:sp>
      <p:sp>
        <p:nvSpPr>
          <p:cNvPr id="8" name="Marcador de pie de página 7">
            <a:extLst>
              <a:ext uri="{FF2B5EF4-FFF2-40B4-BE49-F238E27FC236}">
                <a16:creationId xmlns:a16="http://schemas.microsoft.com/office/drawing/2014/main" id="{52781037-B360-4BDB-94BB-38C808EB6304}"/>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FBEE2EBE-35C9-402C-9187-93F8B157DE91}"/>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3491589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661C7B-C348-408D-956C-D99E38597F8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AF4220F-C9B0-4215-8130-C5E682D49BD7}"/>
              </a:ext>
            </a:extLst>
          </p:cNvPr>
          <p:cNvSpPr>
            <a:spLocks noGrp="1"/>
          </p:cNvSpPr>
          <p:nvPr>
            <p:ph type="dt" sz="half" idx="10"/>
          </p:nvPr>
        </p:nvSpPr>
        <p:spPr/>
        <p:txBody>
          <a:bodyPr/>
          <a:lstStyle/>
          <a:p>
            <a:fld id="{CE39A5E4-0D38-4A4B-81F4-6D08976F73A5}" type="datetimeFigureOut">
              <a:rPr lang="es-MX" smtClean="0"/>
              <a:t>07/05/2024</a:t>
            </a:fld>
            <a:endParaRPr lang="es-MX"/>
          </a:p>
        </p:txBody>
      </p:sp>
      <p:sp>
        <p:nvSpPr>
          <p:cNvPr id="4" name="Marcador de pie de página 3">
            <a:extLst>
              <a:ext uri="{FF2B5EF4-FFF2-40B4-BE49-F238E27FC236}">
                <a16:creationId xmlns:a16="http://schemas.microsoft.com/office/drawing/2014/main" id="{8A6AF379-5225-416D-970C-66E2630D2C86}"/>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19BFF564-74BC-4B90-AFFD-523B18D1C6A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2473557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D2A0FCC-B097-4B7F-8519-96CA70356379}"/>
              </a:ext>
            </a:extLst>
          </p:cNvPr>
          <p:cNvSpPr>
            <a:spLocks noGrp="1"/>
          </p:cNvSpPr>
          <p:nvPr>
            <p:ph type="dt" sz="half" idx="10"/>
          </p:nvPr>
        </p:nvSpPr>
        <p:spPr/>
        <p:txBody>
          <a:bodyPr/>
          <a:lstStyle/>
          <a:p>
            <a:fld id="{CE39A5E4-0D38-4A4B-81F4-6D08976F73A5}" type="datetimeFigureOut">
              <a:rPr lang="es-MX" smtClean="0"/>
              <a:t>07/05/2024</a:t>
            </a:fld>
            <a:endParaRPr lang="es-MX"/>
          </a:p>
        </p:txBody>
      </p:sp>
      <p:sp>
        <p:nvSpPr>
          <p:cNvPr id="3" name="Marcador de pie de página 2">
            <a:extLst>
              <a:ext uri="{FF2B5EF4-FFF2-40B4-BE49-F238E27FC236}">
                <a16:creationId xmlns:a16="http://schemas.microsoft.com/office/drawing/2014/main" id="{EB25A664-6D94-4777-9C13-8DF6F9094381}"/>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C2587C9D-FB27-45F8-B0AB-07AF140495E3}"/>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3280654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B889A4-B28D-455C-8CBE-A0E5F4F5CA5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B79137E-3716-4CF1-B637-72C052FF33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7E5193F4-D10C-452E-A189-9286E3E8D8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169A64E-297A-4827-90D4-9E6E298EA23E}"/>
              </a:ext>
            </a:extLst>
          </p:cNvPr>
          <p:cNvSpPr>
            <a:spLocks noGrp="1"/>
          </p:cNvSpPr>
          <p:nvPr>
            <p:ph type="dt" sz="half" idx="10"/>
          </p:nvPr>
        </p:nvSpPr>
        <p:spPr/>
        <p:txBody>
          <a:bodyPr/>
          <a:lstStyle/>
          <a:p>
            <a:fld id="{CE39A5E4-0D38-4A4B-81F4-6D08976F73A5}" type="datetimeFigureOut">
              <a:rPr lang="es-MX" smtClean="0"/>
              <a:t>07/05/2024</a:t>
            </a:fld>
            <a:endParaRPr lang="es-MX"/>
          </a:p>
        </p:txBody>
      </p:sp>
      <p:sp>
        <p:nvSpPr>
          <p:cNvPr id="6" name="Marcador de pie de página 5">
            <a:extLst>
              <a:ext uri="{FF2B5EF4-FFF2-40B4-BE49-F238E27FC236}">
                <a16:creationId xmlns:a16="http://schemas.microsoft.com/office/drawing/2014/main" id="{1796AAE0-73AA-4173-B4B6-745FC6A0DD93}"/>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8F491C4-5A9F-4846-B472-C0B807BC2E3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734851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DFBB1F-DE1A-4ECF-B4A5-960DBF0435E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FAF774BB-FEB6-4277-B9DA-44FF8A884D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3AC28062-CF64-4319-90A3-5BB0AD8C37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6E33BF58-46F3-4AB4-83DB-13665BF1641A}"/>
              </a:ext>
            </a:extLst>
          </p:cNvPr>
          <p:cNvSpPr>
            <a:spLocks noGrp="1"/>
          </p:cNvSpPr>
          <p:nvPr>
            <p:ph type="dt" sz="half" idx="10"/>
          </p:nvPr>
        </p:nvSpPr>
        <p:spPr/>
        <p:txBody>
          <a:bodyPr/>
          <a:lstStyle/>
          <a:p>
            <a:fld id="{CE39A5E4-0D38-4A4B-81F4-6D08976F73A5}" type="datetimeFigureOut">
              <a:rPr lang="es-MX" smtClean="0"/>
              <a:t>07/05/2024</a:t>
            </a:fld>
            <a:endParaRPr lang="es-MX"/>
          </a:p>
        </p:txBody>
      </p:sp>
      <p:sp>
        <p:nvSpPr>
          <p:cNvPr id="6" name="Marcador de pie de página 5">
            <a:extLst>
              <a:ext uri="{FF2B5EF4-FFF2-40B4-BE49-F238E27FC236}">
                <a16:creationId xmlns:a16="http://schemas.microsoft.com/office/drawing/2014/main" id="{7E18ABF2-5276-43A1-B5A7-2CA38223177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9A61284-311C-4CFA-8FD6-5D7CB2AC3AD5}"/>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549216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E8ECEB8-3FE3-416C-BD06-1AE38A7B5F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E393B8F-4B19-4647-B95B-62B7A29CBB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D2FED3-47ED-48C8-BFDC-22A4CB1DC4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9A5E4-0D38-4A4B-81F4-6D08976F73A5}" type="datetimeFigureOut">
              <a:rPr lang="es-MX" smtClean="0"/>
              <a:t>07/05/2024</a:t>
            </a:fld>
            <a:endParaRPr lang="es-MX"/>
          </a:p>
        </p:txBody>
      </p:sp>
      <p:sp>
        <p:nvSpPr>
          <p:cNvPr id="5" name="Marcador de pie de página 4">
            <a:extLst>
              <a:ext uri="{FF2B5EF4-FFF2-40B4-BE49-F238E27FC236}">
                <a16:creationId xmlns:a16="http://schemas.microsoft.com/office/drawing/2014/main" id="{04FBC074-B260-4646-84FC-8A31BEF362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F078E8B8-B072-4F0A-9EF1-7223A09047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A67D1-D7EB-41C1-A52B-EC507544C92D}" type="slidenum">
              <a:rPr lang="es-MX" smtClean="0"/>
              <a:t>‹Nº›</a:t>
            </a:fld>
            <a:endParaRPr lang="es-MX"/>
          </a:p>
        </p:txBody>
      </p:sp>
    </p:spTree>
    <p:extLst>
      <p:ext uri="{BB962C8B-B14F-4D97-AF65-F5344CB8AC3E}">
        <p14:creationId xmlns:p14="http://schemas.microsoft.com/office/powerpoint/2010/main" val="2411330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8300091-5C2B-4E06-B221-44C35FFD0B3B}"/>
              </a:ext>
            </a:extLst>
          </p:cNvPr>
          <p:cNvSpPr txBox="1"/>
          <p:nvPr/>
        </p:nvSpPr>
        <p:spPr>
          <a:xfrm>
            <a:off x="874751" y="4114799"/>
            <a:ext cx="5837274" cy="646331"/>
          </a:xfrm>
          <a:prstGeom prst="rect">
            <a:avLst/>
          </a:prstGeom>
          <a:noFill/>
        </p:spPr>
        <p:txBody>
          <a:bodyPr wrap="square" rtlCol="0">
            <a:spAutoFit/>
          </a:bodyPr>
          <a:lstStyle/>
          <a:p>
            <a:pPr algn="ctr"/>
            <a:r>
              <a:rPr lang="es-MX" sz="3600" dirty="0">
                <a:solidFill>
                  <a:schemeClr val="bg1"/>
                </a:solidFill>
                <a:latin typeface="Gotham Bold" panose="02000803030000020004" pitchFamily="2" charset="0"/>
              </a:rPr>
              <a:t>ACTIVIDADES </a:t>
            </a:r>
          </a:p>
        </p:txBody>
      </p:sp>
      <p:sp>
        <p:nvSpPr>
          <p:cNvPr id="5" name="CuadroTexto 4">
            <a:extLst>
              <a:ext uri="{FF2B5EF4-FFF2-40B4-BE49-F238E27FC236}">
                <a16:creationId xmlns:a16="http://schemas.microsoft.com/office/drawing/2014/main" id="{95F5B0B7-C590-42B9-BEEA-E08C1229EA57}"/>
              </a:ext>
            </a:extLst>
          </p:cNvPr>
          <p:cNvSpPr txBox="1"/>
          <p:nvPr/>
        </p:nvSpPr>
        <p:spPr>
          <a:xfrm>
            <a:off x="874751" y="4454861"/>
            <a:ext cx="5837274" cy="1938992"/>
          </a:xfrm>
          <a:prstGeom prst="rect">
            <a:avLst/>
          </a:prstGeom>
          <a:noFill/>
        </p:spPr>
        <p:txBody>
          <a:bodyPr wrap="square" rtlCol="0">
            <a:spAutoFit/>
          </a:bodyPr>
          <a:lstStyle/>
          <a:p>
            <a:pPr algn="ctr"/>
            <a:r>
              <a:rPr lang="es-MX" sz="6000">
                <a:solidFill>
                  <a:schemeClr val="bg1"/>
                </a:solidFill>
                <a:latin typeface="Gotham Bold" panose="02000803030000020004" pitchFamily="2" charset="0"/>
              </a:rPr>
              <a:t>CONSEJERO PRESIDENTE</a:t>
            </a:r>
            <a:endParaRPr lang="es-MX" sz="6000" dirty="0">
              <a:solidFill>
                <a:schemeClr val="bg1"/>
              </a:solidFill>
              <a:latin typeface="Gotham Bold" panose="02000803030000020004" pitchFamily="2" charset="0"/>
            </a:endParaRPr>
          </a:p>
        </p:txBody>
      </p:sp>
      <p:cxnSp>
        <p:nvCxnSpPr>
          <p:cNvPr id="9" name="Conector recto 8">
            <a:extLst>
              <a:ext uri="{FF2B5EF4-FFF2-40B4-BE49-F238E27FC236}">
                <a16:creationId xmlns:a16="http://schemas.microsoft.com/office/drawing/2014/main" id="{8F547564-0686-4708-8F3A-8F26CD633D46}"/>
              </a:ext>
            </a:extLst>
          </p:cNvPr>
          <p:cNvCxnSpPr>
            <a:cxnSpLocks/>
          </p:cNvCxnSpPr>
          <p:nvPr/>
        </p:nvCxnSpPr>
        <p:spPr>
          <a:xfrm>
            <a:off x="607219" y="4133850"/>
            <a:ext cx="28789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39E8B66-4BB0-4149-A07D-542E25672D7C}"/>
              </a:ext>
            </a:extLst>
          </p:cNvPr>
          <p:cNvCxnSpPr>
            <a:cxnSpLocks/>
          </p:cNvCxnSpPr>
          <p:nvPr/>
        </p:nvCxnSpPr>
        <p:spPr>
          <a:xfrm>
            <a:off x="607219" y="6087583"/>
            <a:ext cx="118641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30501009-19E2-451C-95DD-A108FABF8A48}"/>
              </a:ext>
            </a:extLst>
          </p:cNvPr>
          <p:cNvCxnSpPr>
            <a:cxnSpLocks/>
          </p:cNvCxnSpPr>
          <p:nvPr/>
        </p:nvCxnSpPr>
        <p:spPr>
          <a:xfrm>
            <a:off x="635793" y="4114800"/>
            <a:ext cx="0" cy="197278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DEEBC596-7DE8-45B8-8CB6-044A7506BB3B}"/>
              </a:ext>
            </a:extLst>
          </p:cNvPr>
          <p:cNvCxnSpPr>
            <a:cxnSpLocks/>
          </p:cNvCxnSpPr>
          <p:nvPr/>
        </p:nvCxnSpPr>
        <p:spPr>
          <a:xfrm flipH="1">
            <a:off x="4049712" y="4133850"/>
            <a:ext cx="28789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F04F1FD1-075D-47C3-A651-A7C54645B7C5}"/>
              </a:ext>
            </a:extLst>
          </p:cNvPr>
          <p:cNvCxnSpPr>
            <a:cxnSpLocks/>
          </p:cNvCxnSpPr>
          <p:nvPr/>
        </p:nvCxnSpPr>
        <p:spPr>
          <a:xfrm flipH="1">
            <a:off x="5802923" y="6087583"/>
            <a:ext cx="112572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Conector recto 13">
            <a:extLst>
              <a:ext uri="{FF2B5EF4-FFF2-40B4-BE49-F238E27FC236}">
                <a16:creationId xmlns:a16="http://schemas.microsoft.com/office/drawing/2014/main" id="{FAACCD7C-CCCF-4D76-B8D5-AB7589238874}"/>
              </a:ext>
            </a:extLst>
          </p:cNvPr>
          <p:cNvCxnSpPr>
            <a:cxnSpLocks/>
          </p:cNvCxnSpPr>
          <p:nvPr/>
        </p:nvCxnSpPr>
        <p:spPr>
          <a:xfrm>
            <a:off x="6900861" y="4114799"/>
            <a:ext cx="0" cy="199787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pic>
        <p:nvPicPr>
          <p:cNvPr id="17" name="Imagen 16">
            <a:extLst>
              <a:ext uri="{FF2B5EF4-FFF2-40B4-BE49-F238E27FC236}">
                <a16:creationId xmlns:a16="http://schemas.microsoft.com/office/drawing/2014/main" id="{C202DBCA-A62C-4A21-AAB1-2C189512A5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19047" y="552793"/>
            <a:ext cx="3457989" cy="1188084"/>
          </a:xfrm>
          <a:prstGeom prst="rect">
            <a:avLst/>
          </a:prstGeom>
        </p:spPr>
      </p:pic>
    </p:spTree>
    <p:extLst>
      <p:ext uri="{BB962C8B-B14F-4D97-AF65-F5344CB8AC3E}">
        <p14:creationId xmlns:p14="http://schemas.microsoft.com/office/powerpoint/2010/main" val="3715851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3812783118"/>
              </p:ext>
            </p:extLst>
          </p:nvPr>
        </p:nvGraphicFramePr>
        <p:xfrm>
          <a:off x="331974" y="1164149"/>
          <a:ext cx="11688789" cy="5341515"/>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200" b="0" kern="1200" dirty="0">
                          <a:solidFill>
                            <a:schemeClr val="dk1"/>
                          </a:solidFill>
                          <a:effectLst/>
                          <a:latin typeface="Segoe UI" panose="020B0502040204020203" pitchFamily="34" charset="0"/>
                          <a:ea typeface="+mn-ea"/>
                          <a:cs typeface="Segoe UI" panose="020B0502040204020203" pitchFamily="34" charset="0"/>
                        </a:rPr>
                        <a:t>Tercera Sesión Ordinaria del Comité Técnico Asesor del Programa de Resultados Electorales Preliminares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26/01/2024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COTAPREP</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 </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tercera </a:t>
                      </a:r>
                      <a:r>
                        <a:rPr lang="es-MX" sz="1200" b="0" kern="1200" dirty="0">
                          <a:solidFill>
                            <a:schemeClr val="dk1"/>
                          </a:solidFill>
                          <a:effectLst/>
                          <a:latin typeface="Segoe UI" panose="020B0502040204020203" pitchFamily="34" charset="0"/>
                          <a:ea typeface="+mn-ea"/>
                          <a:cs typeface="Segoe UI" panose="020B0502040204020203" pitchFamily="34" charset="0"/>
                        </a:rPr>
                        <a:t>Sesión Ordinaria del COTAPREP, donde vieron temas como: </a:t>
                      </a:r>
                      <a:r>
                        <a:rPr lang="es-MX" sz="1200" kern="1200" dirty="0">
                          <a:solidFill>
                            <a:schemeClr val="dk1"/>
                          </a:solidFill>
                          <a:effectLst/>
                          <a:latin typeface="Segoe UI" panose="020B0502040204020203" pitchFamily="34" charset="0"/>
                          <a:ea typeface="+mn-ea"/>
                          <a:cs typeface="Segoe UI" panose="020B0502040204020203" pitchFamily="34" charset="0"/>
                        </a:rPr>
                        <a:t>designación al ente auditor entre otros.</a:t>
                      </a: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Coordinación</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27/01/2024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INE </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Atendió por parte del La Junta Local del INE, la invitación a la reunión de Coordinación de trabajo, en temas de Organización Electoral y se abordaron temas como: ubicación de casillas, bodegas electorales y mecanismos de recolección, </a:t>
                      </a:r>
                    </a:p>
                  </a:txBody>
                  <a:tcPr marL="1503" marR="1503" marT="1503" marB="0" anchor="ctr">
                    <a:solidFill>
                      <a:srgbClr val="E6E6E6"/>
                    </a:solidFill>
                  </a:tcPr>
                </a:tc>
                <a:extLst>
                  <a:ext uri="{0D108BD9-81ED-4DB2-BD59-A6C34878D82A}">
                    <a16:rowId xmlns:a16="http://schemas.microsoft.com/office/drawing/2014/main" val="4060954961"/>
                  </a:ext>
                </a:extLst>
              </a:tr>
              <a:tr h="81768">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del Comité de Administración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29/01/2024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endParaRPr lang="es-MX" sz="1200" u="none" strike="noStrike" dirty="0">
                        <a:effectLst/>
                        <a:latin typeface="Segoe UI" panose="020B0502040204020203" pitchFamily="34" charset="0"/>
                        <a:cs typeface="Segoe UI" panose="020B0502040204020203" pitchFamily="34" charset="0"/>
                      </a:endParaRPr>
                    </a:p>
                    <a:p>
                      <a:pPr lvl="0" algn="just"/>
                      <a:r>
                        <a:rPr lang="es-MX" sz="1200" u="none" strike="noStrike" dirty="0">
                          <a:effectLst/>
                          <a:latin typeface="Segoe UI" panose="020B0502040204020203" pitchFamily="34" charset="0"/>
                          <a:cs typeface="Segoe UI" panose="020B0502040204020203" pitchFamily="34" charset="0"/>
                        </a:rPr>
                        <a:t>Asistió a la Sesión del Comité de Administración, donde se abordaron temas del Presupuesto, para el PEL 2024. </a:t>
                      </a:r>
                    </a:p>
                  </a:txBody>
                  <a:tcPr marL="1503" marR="1503" marT="1503" marB="0" anchor="ctr">
                    <a:solidFill>
                      <a:srgbClr val="E6E6E6"/>
                    </a:solidFill>
                  </a:tcPr>
                </a:tc>
                <a:extLst>
                  <a:ext uri="{0D108BD9-81ED-4DB2-BD59-A6C34878D82A}">
                    <a16:rowId xmlns:a16="http://schemas.microsoft.com/office/drawing/2014/main" val="613604730"/>
                  </a:ext>
                </a:extLst>
              </a:tr>
              <a:tr h="81768">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29/01/2024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presidio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con integrantes</a:t>
                      </a:r>
                      <a:r>
                        <a:rPr lang="es-MX" sz="1200" u="none" strike="noStrike" dirty="0">
                          <a:effectLst/>
                          <a:latin typeface="Segoe UI" panose="020B0502040204020203" pitchFamily="34" charset="0"/>
                          <a:cs typeface="Segoe UI" panose="020B0502040204020203" pitchFamily="34" charset="0"/>
                        </a:rPr>
                        <a:t> de la Comisión de Organización Electoral del IEC.</a:t>
                      </a:r>
                    </a:p>
                  </a:txBody>
                  <a:tcPr marL="1503" marR="1503" marT="1503" marB="0" anchor="ctr">
                    <a:solidFill>
                      <a:srgbClr val="E6E6E6"/>
                    </a:solidFill>
                  </a:tcPr>
                </a:tc>
                <a:extLst>
                  <a:ext uri="{0D108BD9-81ED-4DB2-BD59-A6C34878D82A}">
                    <a16:rowId xmlns:a16="http://schemas.microsoft.com/office/drawing/2014/main" val="2338814055"/>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58687753"/>
                  </a:ext>
                </a:extLst>
              </a:tr>
            </a:tbl>
          </a:graphicData>
        </a:graphic>
      </p:graphicFrame>
    </p:spTree>
    <p:extLst>
      <p:ext uri="{BB962C8B-B14F-4D97-AF65-F5344CB8AC3E}">
        <p14:creationId xmlns:p14="http://schemas.microsoft.com/office/powerpoint/2010/main" val="2296901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1017264187"/>
              </p:ext>
            </p:extLst>
          </p:nvPr>
        </p:nvGraphicFramePr>
        <p:xfrm>
          <a:off x="331974" y="1164149"/>
          <a:ext cx="11688789" cy="4058349"/>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30/01/2024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Consejo General del IEC y Secretario Ejecutivo en la cual se abordaron temas como: </a:t>
                      </a:r>
                      <a:r>
                        <a:rPr lang="es-MX" sz="1200" b="0" i="0" kern="1200" dirty="0">
                          <a:solidFill>
                            <a:schemeClr val="dk1"/>
                          </a:solidFill>
                          <a:effectLst/>
                          <a:latin typeface="Segoe UI" panose="020B0502040204020203" pitchFamily="34" charset="0"/>
                          <a:ea typeface="+mn-ea"/>
                          <a:cs typeface="Segoe UI" panose="020B0502040204020203" pitchFamily="34" charset="0"/>
                        </a:rPr>
                        <a:t>Manual de capacitación a Comités Municipales, entre otros. </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31/01/2024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y 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simbólica convenio de colaboración</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31/01/2024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-AMCEE</a:t>
                      </a:r>
                    </a:p>
                  </a:txBody>
                  <a:tcPr marL="1503" marR="1503" marT="1503" marB="0" anchor="ctr">
                    <a:solidFill>
                      <a:srgbClr val="E6E6E6"/>
                    </a:solidFill>
                  </a:tcPr>
                </a:tc>
                <a:tc>
                  <a:txBody>
                    <a:bodyPr/>
                    <a:lstStyle/>
                    <a:p>
                      <a:pPr lvl="0" algn="just"/>
                      <a:r>
                        <a:rPr lang="es-MX" sz="1200" b="0" u="none" strike="noStrike" dirty="0">
                          <a:effectLst/>
                          <a:latin typeface="Segoe UI" panose="020B0502040204020203" pitchFamily="34" charset="0"/>
                          <a:cs typeface="Segoe UI" panose="020B0502040204020203" pitchFamily="34" charset="0"/>
                        </a:rPr>
                        <a:t>Presenció la firma del </a:t>
                      </a:r>
                      <a:r>
                        <a:rPr lang="es-MX" sz="1200" b="0" kern="1200" dirty="0">
                          <a:solidFill>
                            <a:schemeClr val="dk1"/>
                          </a:solidFill>
                          <a:effectLst/>
                          <a:latin typeface="Segoe UI" panose="020B0502040204020203" pitchFamily="34" charset="0"/>
                          <a:ea typeface="+mn-ea"/>
                          <a:cs typeface="Segoe UI" panose="020B0502040204020203" pitchFamily="34" charset="0"/>
                        </a:rPr>
                        <a:t>Convenio de Colaboración con el objeto de establecer bases y acuerdos para la implementación del Programa Operativo de la Red de Candidatas y la Red de Mujeres Electas para el proceso electoral local 2023-2024.</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13604730"/>
                  </a:ext>
                </a:extLst>
              </a:tr>
            </a:tbl>
          </a:graphicData>
        </a:graphic>
      </p:graphicFrame>
    </p:spTree>
    <p:extLst>
      <p:ext uri="{BB962C8B-B14F-4D97-AF65-F5344CB8AC3E}">
        <p14:creationId xmlns:p14="http://schemas.microsoft.com/office/powerpoint/2010/main" val="3848079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521389"/>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Encuentro entre Partidos Políticos Nacionales y Liderazgos de Organización.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02/02/2024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Representantes de Partidos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OPLES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14171A"/>
                          </a:solidFill>
                          <a:effectLst/>
                          <a:latin typeface="Segoe UI" panose="020B0502040204020203" pitchFamily="34" charset="0"/>
                          <a:cs typeface="Segoe UI" panose="020B0502040204020203" pitchFamily="34" charset="0"/>
                        </a:rPr>
                        <a:t>Atendió la invitación para participar en el </a:t>
                      </a:r>
                      <a:r>
                        <a:rPr lang="es-MX" sz="1200" b="0" i="0" u="none" strike="noStrike" kern="1200" dirty="0">
                          <a:solidFill>
                            <a:schemeClr val="dk1"/>
                          </a:solidFill>
                          <a:effectLst/>
                          <a:latin typeface="Segoe UI" panose="020B0502040204020203" pitchFamily="34" charset="0"/>
                          <a:ea typeface="+mn-ea"/>
                          <a:cs typeface="Segoe UI" panose="020B0502040204020203" pitchFamily="34" charset="0"/>
                        </a:rPr>
                        <a:t>e</a:t>
                      </a:r>
                      <a:r>
                        <a:rPr lang="es-MX" sz="1200" kern="1200" dirty="0">
                          <a:solidFill>
                            <a:schemeClr val="dk1"/>
                          </a:solidFill>
                          <a:effectLst/>
                          <a:latin typeface="Segoe UI" panose="020B0502040204020203" pitchFamily="34" charset="0"/>
                          <a:ea typeface="+mn-ea"/>
                          <a:cs typeface="Segoe UI" panose="020B0502040204020203" pitchFamily="34" charset="0"/>
                        </a:rPr>
                        <a:t>ncuentro entre Partidos Políticos Nacionales y Liderazgos de Organización, en el que se abordaron temas relacionados a la democracia.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14171A"/>
                          </a:solidFill>
                          <a:effectLst/>
                          <a:latin typeface="Segoe UI" panose="020B0502040204020203" pitchFamily="34" charset="0"/>
                          <a:cs typeface="Segoe UI" panose="020B0502040204020203" pitchFamily="34" charset="0"/>
                        </a:rPr>
                        <a:t>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de COTAPREP</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02/02/2024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kern="1200" dirty="0">
                          <a:solidFill>
                            <a:schemeClr val="dk1"/>
                          </a:solidFill>
                          <a:effectLst/>
                          <a:latin typeface="Segoe UI" panose="020B0502040204020203" pitchFamily="34" charset="0"/>
                          <a:ea typeface="+mn-ea"/>
                          <a:cs typeface="Segoe UI" panose="020B0502040204020203" pitchFamily="34" charset="0"/>
                        </a:rPr>
                        <a:t>Asistió  a la Sesión Extraordinaria del Comité Técnico Asesor del Programa de Resultados Electorales Preliminares, en los que se aprobó el </a:t>
                      </a:r>
                      <a:r>
                        <a:rPr lang="es-MX" sz="1200" kern="1200" dirty="0">
                          <a:solidFill>
                            <a:schemeClr val="dk1"/>
                          </a:solidFill>
                          <a:effectLst/>
                          <a:latin typeface="Segoe UI" panose="020B0502040204020203" pitchFamily="34" charset="0"/>
                          <a:ea typeface="+mn-ea"/>
                          <a:cs typeface="Segoe UI" panose="020B0502040204020203" pitchFamily="34" charset="0"/>
                        </a:rPr>
                        <a:t>Prototipo navegable del sitio de publicación y formato de bases de datos que se utilizarán en la operación del PREP. </a:t>
                      </a:r>
                    </a:p>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06/02/2024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Calibri" panose="020F0502020204030204" pitchFamily="34" charset="0"/>
                        <a:cs typeface="Segoe UI" panose="020B0502040204020203" pitchFamily="34" charset="0"/>
                      </a:endParaRPr>
                    </a:p>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integrantes del Consejo General del IEC y Secretario Ejecutivo en la cual se abordaron temas como,</a:t>
                      </a:r>
                      <a:r>
                        <a:rPr lang="es-MX" sz="1200" b="0" i="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 </a:t>
                      </a:r>
                      <a:r>
                        <a:rPr lang="es-MX" sz="1200" kern="1200" dirty="0">
                          <a:solidFill>
                            <a:schemeClr val="dk1"/>
                          </a:solidFill>
                          <a:effectLst/>
                          <a:latin typeface="Segoe UI" panose="020B0502040204020203" pitchFamily="34" charset="0"/>
                          <a:ea typeface="+mn-ea"/>
                          <a:cs typeface="Segoe UI" panose="020B0502040204020203" pitchFamily="34" charset="0"/>
                        </a:rPr>
                        <a:t>Integración de la Comisión Temporal de Fiscalización.</a:t>
                      </a:r>
                    </a:p>
                    <a:p>
                      <a:pPr lvl="0" algn="just"/>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bl>
          </a:graphicData>
        </a:graphic>
      </p:graphicFrame>
    </p:spTree>
    <p:extLst>
      <p:ext uri="{BB962C8B-B14F-4D97-AF65-F5344CB8AC3E}">
        <p14:creationId xmlns:p14="http://schemas.microsoft.com/office/powerpoint/2010/main" val="2035449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C24AA7-86F1-431C-7D3F-6A99E673599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11D9358-CC05-88B2-8C5F-5C89C13FE359}"/>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296BB890-B33C-89C0-CA2C-550436969A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E9200525-81FD-9AB5-0345-7A80E105B7AF}"/>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F8162F6-9B86-5C93-C2A3-49476183782A}"/>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1D6ECDFA-4E75-81BE-2007-19341B6E1EC9}"/>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FB6F5BC-867C-D4E2-65A2-F3DDD91089C4}"/>
              </a:ext>
            </a:extLst>
          </p:cNvPr>
          <p:cNvGraphicFramePr>
            <a:graphicFrameLocks noGrp="1"/>
          </p:cNvGraphicFramePr>
          <p:nvPr/>
        </p:nvGraphicFramePr>
        <p:xfrm>
          <a:off x="331974" y="1164149"/>
          <a:ext cx="11688789" cy="515713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06/02/2024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Reunión de trabajo con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Reunión con la Mtra. Isela Licerio, líder Sindical de la Sección 38</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07/02/2024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la Sección 38</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SNTE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Calibri" panose="020F0502020204030204" pitchFamily="34" charset="0"/>
                        <a:cs typeface="Segoe UI" panose="020B0502040204020203" pitchFamily="34" charset="0"/>
                      </a:endParaRPr>
                    </a:p>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a:t>
                      </a:r>
                      <a:r>
                        <a:rPr lang="es-MX" sz="1200" kern="1200" dirty="0">
                          <a:solidFill>
                            <a:schemeClr val="dk1"/>
                          </a:solidFill>
                          <a:effectLst/>
                          <a:latin typeface="Segoe UI" panose="020B0502040204020203" pitchFamily="34" charset="0"/>
                          <a:ea typeface="+mn-ea"/>
                          <a:cs typeface="Segoe UI" panose="020B0502040204020203" pitchFamily="34" charset="0"/>
                        </a:rPr>
                        <a:t>la Mtra. Isela Licerio, líder Sindical de la Sección 38 para definir detalles del evento </a:t>
                      </a:r>
                      <a:r>
                        <a:rPr lang="es-ES" sz="1200" kern="1200" dirty="0">
                          <a:solidFill>
                            <a:schemeClr val="dk1"/>
                          </a:solidFill>
                          <a:effectLst/>
                          <a:latin typeface="Segoe UI" panose="020B0502040204020203" pitchFamily="34" charset="0"/>
                          <a:ea typeface="+mn-ea"/>
                          <a:cs typeface="Segoe UI" panose="020B0502040204020203" pitchFamily="34" charset="0"/>
                        </a:rPr>
                        <a:t>evento de “Cuenta-Cuentos”.</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07/02/2024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presidio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con integrantes</a:t>
                      </a:r>
                      <a:r>
                        <a:rPr lang="es-MX" sz="1200" u="none" strike="noStrike" dirty="0">
                          <a:effectLst/>
                          <a:latin typeface="Segoe UI" panose="020B0502040204020203" pitchFamily="34" charset="0"/>
                          <a:cs typeface="Segoe UI" panose="020B0502040204020203" pitchFamily="34" charset="0"/>
                        </a:rPr>
                        <a:t> de la Comisión de Organización Electoral del IEC.</a:t>
                      </a: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con la Directora de la DEA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08/02/2024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 </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Presentación y reunión de trabajo con la Directora Ejecutiva de Administración para tratar asuntos propios del Instituto Electoral de Coahuila.</a:t>
                      </a:r>
                    </a:p>
                  </a:txBody>
                  <a:tcPr marL="1503" marR="1503" marT="1503" marB="0" anchor="ctr">
                    <a:solidFill>
                      <a:srgbClr val="E6E6E6"/>
                    </a:solidFill>
                  </a:tcPr>
                </a:tc>
                <a:extLst>
                  <a:ext uri="{0D108BD9-81ED-4DB2-BD59-A6C34878D82A}">
                    <a16:rowId xmlns:a16="http://schemas.microsoft.com/office/drawing/2014/main" val="1799288004"/>
                  </a:ext>
                </a:extLst>
              </a:tr>
            </a:tbl>
          </a:graphicData>
        </a:graphic>
      </p:graphicFrame>
    </p:spTree>
    <p:extLst>
      <p:ext uri="{BB962C8B-B14F-4D97-AF65-F5344CB8AC3E}">
        <p14:creationId xmlns:p14="http://schemas.microsoft.com/office/powerpoint/2010/main" val="3394664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34001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chemeClr val="dk1"/>
                          </a:solidFill>
                          <a:effectLst/>
                          <a:uLnTx/>
                          <a:uFillTx/>
                          <a:latin typeface="Segoe UI" panose="020B0502040204020203" pitchFamily="34" charset="0"/>
                          <a:ea typeface="+mn-ea"/>
                          <a:cs typeface="Segoe UI" panose="020B0502040204020203" pitchFamily="34" charset="0"/>
                        </a:rPr>
                        <a:t>Evento de Banderazo de salida operativa de SE  y CAE del INE.</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09/02/2024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Explanada del Parque las Maravillas</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Junta Local INE</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INE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Calibri" panose="020F0502020204030204" pitchFamily="34" charset="0"/>
                        <a:cs typeface="Segoe UI" panose="020B0502040204020203" pitchFamily="34" charset="0"/>
                      </a:endParaRPr>
                    </a:p>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Participó en el banderazo de salida de trabajo de campo de los SE y CAE, que estarán realizando los trabajos operativos del PEL 2024. </a:t>
                      </a:r>
                    </a:p>
                    <a:p>
                      <a:pPr lvl="0" algn="just"/>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09/02/2024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y 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 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Entrevista con el medio ACCESO TV</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09/02/2024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 – ACCESO TV</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Concedió y atendió entrevista a ACCESO TV, para hablar sobre generalidades del PELO 2024.</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trabajo con la Junta Distrital 08</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12/02/2024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la Junta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Integrantes de la JD 08</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 – JDE08 INE Coahuila</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Asistió a la reunión de trabajo con integrantes de la Junta Distrital 08 del Instituto Nacional Electoral de Coahuila para hablar sobre generalidades del PELO 2024.</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39723539"/>
                  </a:ext>
                </a:extLst>
              </a:tr>
            </a:tbl>
          </a:graphicData>
        </a:graphic>
      </p:graphicFrame>
    </p:spTree>
    <p:extLst>
      <p:ext uri="{BB962C8B-B14F-4D97-AF65-F5344CB8AC3E}">
        <p14:creationId xmlns:p14="http://schemas.microsoft.com/office/powerpoint/2010/main" val="1911336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25365" y="1136441"/>
          <a:ext cx="11688789" cy="552289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38228">
                  <a:extLst>
                    <a:ext uri="{9D8B030D-6E8A-4147-A177-3AD203B41FA5}">
                      <a16:colId xmlns:a16="http://schemas.microsoft.com/office/drawing/2014/main" val="2967125531"/>
                    </a:ext>
                  </a:extLst>
                </a:gridCol>
                <a:gridCol w="282671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95076">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13/02/2024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y Secretario Ejecutivo, en la cual se abordaron temas como</a:t>
                      </a:r>
                      <a:r>
                        <a:rPr lang="es-MX" sz="1200" kern="1200" dirty="0">
                          <a:solidFill>
                            <a:schemeClr val="dk1"/>
                          </a:solidFill>
                          <a:effectLst/>
                          <a:latin typeface="Segoe UI" panose="020B0502040204020203" pitchFamily="34" charset="0"/>
                          <a:ea typeface="+mn-ea"/>
                          <a:cs typeface="Segoe UI" panose="020B0502040204020203" pitchFamily="34" charset="0"/>
                        </a:rPr>
                        <a:t>: Próxima Sesión Extraordinaria del Consejo General del Instituto Electoral de Coahuila.</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Reunión de trabajo con JLE INE</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15/02/2024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INE</a:t>
                      </a:r>
                    </a:p>
                  </a:txBody>
                  <a:tcPr marL="1503" marR="1503" marT="1503" marB="0" anchor="ctr">
                    <a:solidFill>
                      <a:srgbClr val="E6E6E6"/>
                    </a:solidFill>
                  </a:tcPr>
                </a:tc>
                <a:tc>
                  <a:txBody>
                    <a:bodyPr/>
                    <a:lstStyle/>
                    <a:p>
                      <a:pPr lvl="0" algn="just"/>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Secretario Ejecutivo, y personal de la JLE INE Coahuila. Para tratar temas relacionados, con los Lineamientos de la Entrega – Recepción y Traslado de los paquetes electorales. </a:t>
                      </a:r>
                    </a:p>
                    <a:p>
                      <a:pPr lvl="0" algn="just"/>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 llevó a cabo Entrevista a aspirante de Oficialía Electoral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16/02/2024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Asistió junto con las consejerías electorales  del Consejo General a la entrevista que se llevó a cabo al aspirante C. Gustavo Rangel,  para ocupar la vacante de la  Oficialía Electoral del IEC.</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Entrevista a medio de comunicación Siglo Torreón.</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19/02/2024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 –Siglo Torreón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Concedió y atendió entrevista al medio </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Siglo Torreón</a:t>
                      </a:r>
                      <a:r>
                        <a:rPr lang="es-MX" sz="1200" b="0" i="0" dirty="0">
                          <a:solidFill>
                            <a:srgbClr val="14171A"/>
                          </a:solidFill>
                          <a:effectLst/>
                          <a:latin typeface="Segoe UI" panose="020B0502040204020203" pitchFamily="34" charset="0"/>
                          <a:cs typeface="Segoe UI" panose="020B0502040204020203" pitchFamily="34" charset="0"/>
                        </a:rPr>
                        <a:t>, para hablar sobre temas relacionados con el PELO 2024.</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360277527"/>
                  </a:ext>
                </a:extLst>
              </a:tr>
            </a:tbl>
          </a:graphicData>
        </a:graphic>
      </p:graphicFrame>
    </p:spTree>
    <p:extLst>
      <p:ext uri="{BB962C8B-B14F-4D97-AF65-F5344CB8AC3E}">
        <p14:creationId xmlns:p14="http://schemas.microsoft.com/office/powerpoint/2010/main" val="930952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274497"/>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38566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20/02/2024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y Secretario Ejecutivo, en la cual se abordaron temas como,</a:t>
                      </a:r>
                      <a:r>
                        <a:rPr lang="es-MX" sz="1200" b="0" i="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 </a:t>
                      </a:r>
                      <a:r>
                        <a:rPr lang="es-MX" sz="1200" kern="1200" dirty="0">
                          <a:solidFill>
                            <a:schemeClr val="dk1"/>
                          </a:solidFill>
                          <a:effectLst/>
                          <a:latin typeface="Segoe UI" panose="020B0502040204020203" pitchFamily="34" charset="0"/>
                          <a:ea typeface="+mn-ea"/>
                          <a:cs typeface="Segoe UI" panose="020B0502040204020203" pitchFamily="34" charset="0"/>
                        </a:rPr>
                        <a:t>Próxima Sesión del Consejo General; Informe de asuntos laborales, radicados ante el Tribunal Electoral del Estado de Coahuila de Zaragoza y la Junta Local de Conciliación y Arbitraje.</a:t>
                      </a:r>
                    </a:p>
                    <a:p>
                      <a:pPr lvl="0" algn="just"/>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21/02/2024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con integrantes</a:t>
                      </a:r>
                      <a:r>
                        <a:rPr lang="es-MX" sz="1200" u="none" strike="noStrike" dirty="0">
                          <a:effectLst/>
                          <a:latin typeface="Segoe UI" panose="020B0502040204020203" pitchFamily="34" charset="0"/>
                          <a:cs typeface="Segoe UI" panose="020B0502040204020203" pitchFamily="34" charset="0"/>
                        </a:rPr>
                        <a:t> de la Comisión de Organización Electoral del Instituto Electoral de Coahuila, para tratar asuntos del Proceso Electoral Local 2024.</a:t>
                      </a: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Conferencia impartida por el Dr. Lorenzo Córdova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22/02/2024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UANE</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UANE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conferencia impartida por el Dr. Lorenzo Córdova </a:t>
                      </a:r>
                      <a:r>
                        <a:rPr lang="es-MX" sz="1200" u="none" strike="noStrike" dirty="0" err="1">
                          <a:effectLst/>
                          <a:latin typeface="Segoe UI" panose="020B0502040204020203" pitchFamily="34" charset="0"/>
                          <a:cs typeface="Segoe UI" panose="020B0502040204020203" pitchFamily="34" charset="0"/>
                        </a:rPr>
                        <a:t>Vianello</a:t>
                      </a:r>
                      <a:r>
                        <a:rPr lang="es-MX" sz="1200" u="none" strike="noStrike" dirty="0">
                          <a:effectLst/>
                          <a:latin typeface="Segoe UI" panose="020B0502040204020203" pitchFamily="34" charset="0"/>
                          <a:cs typeface="Segoe UI" panose="020B0502040204020203" pitchFamily="34" charset="0"/>
                        </a:rPr>
                        <a:t>, en el cual se abordó el tema de </a:t>
                      </a:r>
                      <a:r>
                        <a:rPr lang="es-ES" sz="1200" u="none" strike="noStrike" dirty="0">
                          <a:effectLst/>
                          <a:latin typeface="Segoe UI" panose="020B0502040204020203" pitchFamily="34" charset="0"/>
                          <a:cs typeface="Segoe UI" panose="020B0502040204020203" pitchFamily="34" charset="0"/>
                        </a:rPr>
                        <a:t>Perspectiva sobre el Proceso Electoral 2023-2024.</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bl>
          </a:graphicData>
        </a:graphic>
      </p:graphicFrame>
    </p:spTree>
    <p:extLst>
      <p:ext uri="{BB962C8B-B14F-4D97-AF65-F5344CB8AC3E}">
        <p14:creationId xmlns:p14="http://schemas.microsoft.com/office/powerpoint/2010/main" val="3662815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02458" y="103694"/>
            <a:ext cx="2514188" cy="995039"/>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573300" cy="271040"/>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14721" y="1033360"/>
          <a:ext cx="11688789" cy="5722363"/>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996506">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23/02/2024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y 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Entrevistas de la Segunda Convocatoria </a:t>
                      </a:r>
                      <a:r>
                        <a:rPr lang="es-MX" sz="1200" kern="1200" dirty="0">
                          <a:solidFill>
                            <a:schemeClr val="dk1"/>
                          </a:solidFill>
                          <a:effectLst/>
                          <a:latin typeface="Segoe UI" panose="020B0502040204020203" pitchFamily="34" charset="0"/>
                          <a:ea typeface="+mn-ea"/>
                          <a:cs typeface="Segoe UI" panose="020B0502040204020203" pitchFamily="34" charset="0"/>
                        </a:rPr>
                        <a:t>para la Integración de la Lista General de suplentes.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25/02/2024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Atendió acompañado de las consejerías electorales del Consejo General las entrevistas correspondientes para los aspirantes de la segunda Convocatoria  para Integración de la Lista General de suplentes en 23 de los 38 de los Comités Municipales Electorales respectivamente.</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Reunión de trabajo</a:t>
                      </a:r>
                      <a:r>
                        <a:rPr lang="es-MX" sz="1200" kern="1200" dirty="0">
                          <a:solidFill>
                            <a:schemeClr val="dk1"/>
                          </a:solidFill>
                          <a:effectLst/>
                          <a:latin typeface="Segoe UI" panose="020B0502040204020203" pitchFamily="34" charset="0"/>
                          <a:ea typeface="+mn-ea"/>
                          <a:cs typeface="Segoe UI" panose="020B0502040204020203" pitchFamily="34" charset="0"/>
                        </a:rPr>
                        <a:t>  de la Comisión de Vinculación INE –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26/02/2024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a:t>
                      </a:r>
                      <a:r>
                        <a:rPr lang="es-MX" sz="1200" kern="1200" dirty="0">
                          <a:solidFill>
                            <a:schemeClr val="dk1"/>
                          </a:solidFill>
                          <a:effectLst/>
                          <a:latin typeface="Segoe UI" panose="020B0502040204020203" pitchFamily="34" charset="0"/>
                          <a:ea typeface="+mn-ea"/>
                          <a:cs typeface="Segoe UI" panose="020B0502040204020203" pitchFamily="34" charset="0"/>
                        </a:rPr>
                        <a:t>de </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Vinculación INE – OPLES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Reunión de trabajo con integrantes de la Comisión </a:t>
                      </a:r>
                      <a:r>
                        <a:rPr lang="es-MX" sz="1200" kern="1200" dirty="0">
                          <a:solidFill>
                            <a:schemeClr val="dk1"/>
                          </a:solidFill>
                          <a:effectLst/>
                          <a:latin typeface="Segoe UI" panose="020B0502040204020203" pitchFamily="34" charset="0"/>
                          <a:ea typeface="+mn-ea"/>
                          <a:cs typeface="Segoe UI" panose="020B0502040204020203" pitchFamily="34" charset="0"/>
                        </a:rPr>
                        <a:t>de Vinculación INE – OPLES del Instituto Electoral de Coahuila.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26/02/2024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Reunión de trabajo con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1120426186"/>
                  </a:ext>
                </a:extLst>
              </a:tr>
            </a:tbl>
          </a:graphicData>
        </a:graphic>
      </p:graphicFrame>
    </p:spTree>
    <p:extLst>
      <p:ext uri="{BB962C8B-B14F-4D97-AF65-F5344CB8AC3E}">
        <p14:creationId xmlns:p14="http://schemas.microsoft.com/office/powerpoint/2010/main" val="2230080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70026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794608">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Instalación de la Comisión de Blindaje Electoral del Gobierno del Estado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26/02/2024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Museo del Desierto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INE - AS</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instalación de la Comisión de Blindaje Electoral del Gobierno del Estado, en el cual participaron distintas Instituciones, en ella se establecerán las líneas generales relativas a los compromisos que deben asumir los distintos actores, gubernamentales y políticos. </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27/02/2024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y Secretario Ejecutivo, en la cual se abordaron temas como,</a:t>
                      </a:r>
                      <a:r>
                        <a:rPr lang="es-MX" sz="1200" b="0" i="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 </a:t>
                      </a:r>
                      <a:r>
                        <a:rPr lang="es-MX" sz="1200" kern="1200" dirty="0">
                          <a:solidFill>
                            <a:schemeClr val="dk1"/>
                          </a:solidFill>
                          <a:effectLst/>
                          <a:latin typeface="Segoe UI" panose="020B0502040204020203" pitchFamily="34" charset="0"/>
                          <a:ea typeface="+mn-ea"/>
                          <a:cs typeface="Segoe UI" panose="020B0502040204020203" pitchFamily="34" charset="0"/>
                        </a:rPr>
                        <a:t>Destrucción de la documentación y material electoral del Proceso Electoral Local Ordinario 2023.</a:t>
                      </a: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Sesión </a:t>
                      </a:r>
                      <a:r>
                        <a:rPr lang="es-MX" sz="1200" kern="1200" dirty="0">
                          <a:solidFill>
                            <a:schemeClr val="dk1"/>
                          </a:solidFill>
                          <a:effectLst/>
                          <a:latin typeface="Segoe UI" panose="020B0502040204020203" pitchFamily="34" charset="0"/>
                          <a:ea typeface="+mn-ea"/>
                          <a:cs typeface="Segoe UI" panose="020B0502040204020203" pitchFamily="34" charset="0"/>
                        </a:rPr>
                        <a:t>de la Comisión de Vinculación INE –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26/02/2024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a:t>
                      </a:r>
                      <a:r>
                        <a:rPr lang="es-MX" sz="1200" kern="1200" dirty="0">
                          <a:solidFill>
                            <a:schemeClr val="dk1"/>
                          </a:solidFill>
                          <a:effectLst/>
                          <a:latin typeface="Segoe UI" panose="020B0502040204020203" pitchFamily="34" charset="0"/>
                          <a:ea typeface="+mn-ea"/>
                          <a:cs typeface="Segoe UI" panose="020B0502040204020203" pitchFamily="34" charset="0"/>
                        </a:rPr>
                        <a:t>de </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Vinculación INE – OPLES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Sesión con integrantes de la Comisión </a:t>
                      </a:r>
                      <a:r>
                        <a:rPr lang="es-MX" sz="1200" kern="1200" dirty="0">
                          <a:solidFill>
                            <a:schemeClr val="dk1"/>
                          </a:solidFill>
                          <a:effectLst/>
                          <a:latin typeface="Segoe UI" panose="020B0502040204020203" pitchFamily="34" charset="0"/>
                          <a:ea typeface="+mn-ea"/>
                          <a:cs typeface="Segoe UI" panose="020B0502040204020203" pitchFamily="34" charset="0"/>
                        </a:rPr>
                        <a:t>de Vinculación INE – OPLES del Instituto Electoral de Coahuila.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170367487"/>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27/02/2024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a:t>
                      </a:r>
                      <a:r>
                        <a:rPr lang="es-MX" sz="1200" u="none" strike="noStrike" dirty="0">
                          <a:effectLst/>
                          <a:latin typeface="Segoe UI" panose="020B0502040204020203" pitchFamily="34" charset="0"/>
                          <a:cs typeface="Segoe UI" panose="020B0502040204020203" pitchFamily="34" charset="0"/>
                        </a:rPr>
                        <a:t> con integrantes de la Comisión de Organización Electoral del IEC.</a:t>
                      </a:r>
                    </a:p>
                  </a:txBody>
                  <a:tcPr marL="1503" marR="1503" marT="1503" marB="0" anchor="ctr">
                    <a:solidFill>
                      <a:srgbClr val="E6E6E6"/>
                    </a:solidFill>
                  </a:tcPr>
                </a:tc>
                <a:extLst>
                  <a:ext uri="{0D108BD9-81ED-4DB2-BD59-A6C34878D82A}">
                    <a16:rowId xmlns:a16="http://schemas.microsoft.com/office/drawing/2014/main" val="413924088"/>
                  </a:ext>
                </a:extLst>
              </a:tr>
            </a:tbl>
          </a:graphicData>
        </a:graphic>
      </p:graphicFrame>
    </p:spTree>
    <p:extLst>
      <p:ext uri="{BB962C8B-B14F-4D97-AF65-F5344CB8AC3E}">
        <p14:creationId xmlns:p14="http://schemas.microsoft.com/office/powerpoint/2010/main" val="3096149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091617"/>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58484">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COPARMEX</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28/02/2024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 - COPARMEX</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Atendió la reunión de trabajo con representantes de COPARMEX Coahuila, en la que se atendieron temas como; </a:t>
                      </a:r>
                      <a:r>
                        <a:rPr lang="es-MX" sz="1200" kern="1200" dirty="0">
                          <a:solidFill>
                            <a:schemeClr val="dk1"/>
                          </a:solidFill>
                          <a:effectLst/>
                          <a:latin typeface="Segoe UI" panose="020B0502040204020203" pitchFamily="34" charset="0"/>
                          <a:ea typeface="+mn-ea"/>
                          <a:cs typeface="Segoe UI" panose="020B0502040204020203" pitchFamily="34" charset="0"/>
                        </a:rPr>
                        <a:t>“Candidatas y Candidatos, Conóceles”   y se acordaron  10 Compromisos Anticorrupción propuestos por Coparmex y CCIC.</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Instalación de la Comisión Temporal de Fiscalización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29/02/2024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a la Sesión Ordinaria de la Comisión Temporal de Fiscalización en la cual se dio por instalada e integrada por las Consejerías. </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007724560"/>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29/02/2024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Norte Estudio</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en compañía de las consejerías electorales integrantes del Consejo General del IEC, a la presentación y propuesta de la campaña institucional para el Instituto Electoral de Coahuila en el PELO 2024, por parte de la empresa Norte.</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44983203"/>
                  </a:ext>
                </a:extLst>
              </a:tr>
            </a:tbl>
          </a:graphicData>
        </a:graphic>
      </p:graphicFrame>
    </p:spTree>
    <p:extLst>
      <p:ext uri="{BB962C8B-B14F-4D97-AF65-F5344CB8AC3E}">
        <p14:creationId xmlns:p14="http://schemas.microsoft.com/office/powerpoint/2010/main" val="2093206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3629382623"/>
              </p:ext>
            </p:extLst>
          </p:nvPr>
        </p:nvGraphicFramePr>
        <p:xfrm>
          <a:off x="331974" y="1164149"/>
          <a:ext cx="11688789" cy="515713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Sesión Solemne con motivo del Inicio del Proceso Electoral Ordinario 2024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01/01/2024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Sala de sesiones del IEC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Representantes de Partidos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14171A"/>
                          </a:solidFill>
                          <a:effectLst/>
                          <a:latin typeface="Segoe UI" panose="020B0502040204020203" pitchFamily="34" charset="0"/>
                          <a:cs typeface="Segoe UI" panose="020B0502040204020203" pitchFamily="34" charset="0"/>
                        </a:rPr>
                        <a:t>Presidió la </a:t>
                      </a:r>
                      <a:r>
                        <a:rPr lang="es-MX" sz="1200" kern="1200" dirty="0">
                          <a:solidFill>
                            <a:schemeClr val="dk1"/>
                          </a:solidFill>
                          <a:effectLst/>
                          <a:latin typeface="Segoe UI" panose="020B0502040204020203" pitchFamily="34" charset="0"/>
                          <a:ea typeface="+mn-ea"/>
                          <a:cs typeface="Segoe UI" panose="020B0502040204020203" pitchFamily="34" charset="0"/>
                        </a:rPr>
                        <a:t>Sesión Solemne con motivo del Inicio del Proceso Electoral Ordinario 2024 del Instituto Electoral de Coahuila.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01/01/2024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y 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Sesión Extraordinaria de la Comisión de Paridad e Inclusión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01/01/2024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a:t>
                      </a:r>
                      <a:r>
                        <a:rPr lang="es-MX" sz="1200" kern="1200" dirty="0">
                          <a:solidFill>
                            <a:schemeClr val="dk1"/>
                          </a:solidFill>
                          <a:effectLst/>
                          <a:latin typeface="Segoe UI" panose="020B0502040204020203" pitchFamily="34" charset="0"/>
                          <a:ea typeface="+mn-ea"/>
                          <a:cs typeface="Segoe UI" panose="020B0502040204020203" pitchFamily="34" charset="0"/>
                        </a:rPr>
                        <a:t>Paridad e Inclusión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Sesión Extraordinaria de la Comisión de </a:t>
                      </a:r>
                      <a:r>
                        <a:rPr lang="es-MX" sz="1200" kern="1200" dirty="0">
                          <a:solidFill>
                            <a:schemeClr val="dk1"/>
                          </a:solidFill>
                          <a:effectLst/>
                          <a:latin typeface="Segoe UI" panose="020B0502040204020203" pitchFamily="34" charset="0"/>
                          <a:ea typeface="+mn-ea"/>
                          <a:cs typeface="Segoe UI" panose="020B0502040204020203" pitchFamily="34" charset="0"/>
                        </a:rPr>
                        <a:t>Paridad e Inclusión </a:t>
                      </a:r>
                      <a:r>
                        <a:rPr lang="es-MX" sz="1200" u="none" strike="noStrike" kern="1200" dirty="0">
                          <a:solidFill>
                            <a:schemeClr val="dk1"/>
                          </a:solidFill>
                          <a:effectLst/>
                          <a:latin typeface="Segoe UI" panose="020B0502040204020203" pitchFamily="34" charset="0"/>
                          <a:ea typeface="+mn-ea"/>
                          <a:cs typeface="Segoe UI" panose="020B0502040204020203" pitchFamily="34" charset="0"/>
                        </a:rPr>
                        <a:t>del Instituto Electoral de Coahuila.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Entrevista con TV Azteca</a:t>
                      </a:r>
                    </a:p>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02/01/2024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Telefónica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Atendió entrevista vía telefónica con Cristian Estrada de TV Azteca para hablar sobre generalidades del Proceso Electoral Local Ordinario PELO 2024.</a:t>
                      </a:r>
                    </a:p>
                  </a:txBody>
                  <a:tcPr marL="1503" marR="1503" marT="1503" marB="0" anchor="ctr">
                    <a:solidFill>
                      <a:srgbClr val="E6E6E6"/>
                    </a:solidFill>
                  </a:tcPr>
                </a:tc>
                <a:extLst>
                  <a:ext uri="{0D108BD9-81ED-4DB2-BD59-A6C34878D82A}">
                    <a16:rowId xmlns:a16="http://schemas.microsoft.com/office/drawing/2014/main" val="1799288004"/>
                  </a:ext>
                </a:extLst>
              </a:tr>
            </a:tbl>
          </a:graphicData>
        </a:graphic>
      </p:graphicFrame>
    </p:spTree>
    <p:extLst>
      <p:ext uri="{BB962C8B-B14F-4D97-AF65-F5344CB8AC3E}">
        <p14:creationId xmlns:p14="http://schemas.microsoft.com/office/powerpoint/2010/main" val="2662363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4698429"/>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Festejo de Cumpleañeros Febrero 2024</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01/03/2024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chemeClr val="dk1"/>
                          </a:solidFill>
                          <a:effectLst/>
                          <a:uLnTx/>
                          <a:uFillTx/>
                          <a:latin typeface="Segoe UI" panose="020B0502040204020203" pitchFamily="34" charset="0"/>
                          <a:ea typeface="+mn-ea"/>
                          <a:cs typeface="Segoe UI" panose="020B0502040204020203" pitchFamily="34" charset="0"/>
                        </a:rPr>
                        <a:t>IEC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Funcionariado del Instituto Electoral de Coahuila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kern="1200" dirty="0">
                          <a:solidFill>
                            <a:schemeClr val="dk1"/>
                          </a:solidFill>
                          <a:effectLst/>
                          <a:latin typeface="Segoe UI" panose="020B0502040204020203" pitchFamily="34" charset="0"/>
                          <a:ea typeface="+mn-ea"/>
                          <a:cs typeface="Segoe UI" panose="020B0502040204020203" pitchFamily="34" charset="0"/>
                        </a:rPr>
                        <a:t>Fomentar el bienestar personal del funcionariado del Instituto Electoral de Coahuila, Y “Brindar en el mes de cumpleaños un detalle a nombre del Instituto y organizar un pequeño convivio para festejar a las y los cumpleañeros del mes”</a:t>
                      </a:r>
                      <a:r>
                        <a:rPr lang="es-MX" sz="1800" b="0" kern="1200" dirty="0">
                          <a:solidFill>
                            <a:schemeClr val="dk1"/>
                          </a:solidFill>
                          <a:effectLst/>
                          <a:latin typeface="+mn-lt"/>
                          <a:ea typeface="+mn-ea"/>
                          <a:cs typeface="+mn-cs"/>
                        </a:rPr>
                        <a:t>.</a:t>
                      </a:r>
                      <a:endParaRPr lang="es-MX" sz="1200" b="0" kern="1200" noProof="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Campaña Institucional del IEC</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01/03/2024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chemeClr val="dk1"/>
                          </a:solidFill>
                          <a:effectLst/>
                          <a:uLnTx/>
                          <a:uFillTx/>
                          <a:latin typeface="Segoe UI" panose="020B0502040204020203" pitchFamily="34" charset="0"/>
                          <a:ea typeface="+mn-ea"/>
                          <a:cs typeface="Segoe UI" panose="020B0502040204020203" pitchFamily="34" charset="0"/>
                        </a:rPr>
                        <a:t>IEC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kern="1200" dirty="0">
                          <a:solidFill>
                            <a:schemeClr val="dk1"/>
                          </a:solidFill>
                          <a:effectLst/>
                          <a:latin typeface="Segoe UI" panose="020B0502040204020203" pitchFamily="34" charset="0"/>
                          <a:ea typeface="+mn-ea"/>
                          <a:cs typeface="Segoe UI" panose="020B0502040204020203" pitchFamily="34" charset="0"/>
                        </a:rPr>
                        <a:t>Presentación de la propuesta para la Campaña promoción al voto 2024 por parte de la empresa Norte Estudio.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Reunión de trabajo</a:t>
                      </a:r>
                      <a:r>
                        <a:rPr lang="es-MX" sz="1200" kern="1200" dirty="0">
                          <a:solidFill>
                            <a:schemeClr val="dk1"/>
                          </a:solidFill>
                          <a:effectLst/>
                          <a:latin typeface="Segoe UI" panose="020B0502040204020203" pitchFamily="34" charset="0"/>
                          <a:ea typeface="+mn-ea"/>
                          <a:cs typeface="Segoe UI" panose="020B0502040204020203" pitchFamily="34" charset="0"/>
                        </a:rPr>
                        <a:t>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01/03/2024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a:t>
                      </a:r>
                      <a:r>
                        <a:rPr lang="es-MX" sz="1200" u="none" strike="noStrike" dirty="0">
                          <a:effectLst/>
                          <a:latin typeface="Segoe UI" panose="020B0502040204020203" pitchFamily="34" charset="0"/>
                          <a:cs typeface="Segoe UI" panose="020B0502040204020203" pitchFamily="34" charset="0"/>
                        </a:rPr>
                        <a:t>la Reunión de trabajo con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3812542139"/>
                  </a:ext>
                </a:extLst>
              </a:tr>
            </a:tbl>
          </a:graphicData>
        </a:graphic>
      </p:graphicFrame>
    </p:spTree>
    <p:extLst>
      <p:ext uri="{BB962C8B-B14F-4D97-AF65-F5344CB8AC3E}">
        <p14:creationId xmlns:p14="http://schemas.microsoft.com/office/powerpoint/2010/main" val="3665882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C24AA7-86F1-431C-7D3F-6A99E673599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11D9358-CC05-88B2-8C5F-5C89C13FE359}"/>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296BB890-B33C-89C0-CA2C-550436969A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E9200525-81FD-9AB5-0345-7A80E105B7AF}"/>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F8162F6-9B86-5C93-C2A3-49476183782A}"/>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1D6ECDFA-4E75-81BE-2007-19341B6E1EC9}"/>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FB6F5BC-867C-D4E2-65A2-F3DDD91089C4}"/>
              </a:ext>
            </a:extLst>
          </p:cNvPr>
          <p:cNvGraphicFramePr>
            <a:graphicFrameLocks noGrp="1"/>
          </p:cNvGraphicFramePr>
          <p:nvPr/>
        </p:nvGraphicFramePr>
        <p:xfrm>
          <a:off x="251605" y="1060632"/>
          <a:ext cx="11688789" cy="565761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925763">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07655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Destrucción de documentación y Material Electoral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04/03/2024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Bodega Electoral</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al arranque de los trabajos de destrucción de documentación y material electoral generados en los Procesos Electorales Locales de 2021 y 2023</a:t>
                      </a:r>
                    </a:p>
                  </a:txBody>
                  <a:tcPr marL="1503" marR="1503" marT="1503" marB="0" anchor="ctr">
                    <a:solidFill>
                      <a:srgbClr val="E6E6E6"/>
                    </a:solidFill>
                  </a:tcPr>
                </a:tc>
                <a:extLst>
                  <a:ext uri="{0D108BD9-81ED-4DB2-BD59-A6C34878D82A}">
                    <a16:rowId xmlns:a16="http://schemas.microsoft.com/office/drawing/2014/main" val="3377474807"/>
                  </a:ext>
                </a:extLst>
              </a:tr>
              <a:tr h="1076553">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Consejeras y Consejeros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05/03/2024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Calibri" panose="020F0502020204030204" pitchFamily="34" charset="0"/>
                        <a:cs typeface="Segoe UI" panose="020B0502040204020203" pitchFamily="34" charset="0"/>
                      </a:endParaRPr>
                    </a:p>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y Secretario Ejecutivo, en la cual se abordaron temas como</a:t>
                      </a:r>
                      <a:r>
                        <a:rPr lang="es-MX" sz="1200" kern="1200" dirty="0">
                          <a:solidFill>
                            <a:schemeClr val="dk1"/>
                          </a:solidFill>
                          <a:effectLst/>
                          <a:latin typeface="Segoe UI" panose="020B0502040204020203" pitchFamily="34" charset="0"/>
                          <a:ea typeface="+mn-ea"/>
                          <a:cs typeface="Segoe UI" panose="020B0502040204020203" pitchFamily="34" charset="0"/>
                        </a:rPr>
                        <a:t>: </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 Programa "Feria del Desierto 2024".</a:t>
                      </a:r>
                    </a:p>
                    <a:p>
                      <a:pPr lvl="0"/>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1255733">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Ceremonia de reconocimiento al Mtro. Esteban Sanchez Cabello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05/03/2024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Presencial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otorgó un reconocimiento al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Mtro. Esteban Sánchez Cabello </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por su labor como Fiscal en Delitos Electorales, en agradecimiento al apoyo brindado al Instituto Electoral de Coahuila.</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1255733">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con la Secretaría de Fiscalización del Estado y Rendición de Cuentas.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07/03/2024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Oficinas de la Secretaria de Fiscalización</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Secretaría de fiscalización del Estado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Secretaría de Fiscalización del Estado </a:t>
                      </a:r>
                    </a:p>
                  </a:txBody>
                  <a:tcPr marL="1503" marR="1503" marT="1503" marB="0" anchor="ctr">
                    <a:solidFill>
                      <a:srgbClr val="E6E6E6"/>
                    </a:solidFill>
                  </a:tcPr>
                </a:tc>
                <a:tc>
                  <a:txBody>
                    <a:bodyPr/>
                    <a:lstStyle/>
                    <a:p>
                      <a:pPr algn="just"/>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a esta reunión con el propósito de acordar la agenda y/o gira del Blindaje en materia Electoral.</a:t>
                      </a:r>
                    </a:p>
                  </a:txBody>
                  <a:tcPr marL="1503" marR="1503" marT="1503" marB="0" anchor="ctr">
                    <a:solidFill>
                      <a:srgbClr val="E6E6E6"/>
                    </a:solidFill>
                  </a:tcPr>
                </a:tc>
                <a:extLst>
                  <a:ext uri="{0D108BD9-81ED-4DB2-BD59-A6C34878D82A}">
                    <a16:rowId xmlns:a16="http://schemas.microsoft.com/office/drawing/2014/main" val="1799288004"/>
                  </a:ext>
                </a:extLst>
              </a:tr>
            </a:tbl>
          </a:graphicData>
        </a:graphic>
      </p:graphicFrame>
    </p:spTree>
    <p:extLst>
      <p:ext uri="{BB962C8B-B14F-4D97-AF65-F5344CB8AC3E}">
        <p14:creationId xmlns:p14="http://schemas.microsoft.com/office/powerpoint/2010/main" val="2736146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52289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Evento cuentacuentos “Democracia en el país de los monstruos”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11/03/2024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Escuela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Autoridades Educativas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IEC - SEP</a:t>
                      </a:r>
                    </a:p>
                  </a:txBody>
                  <a:tcPr marL="1503" marR="1503" marT="1503" marB="0" anchor="ctr">
                    <a:solidFill>
                      <a:srgbClr val="E6E6E6"/>
                    </a:solidFill>
                  </a:tcPr>
                </a:tc>
                <a:tc>
                  <a:txBody>
                    <a:bodyPr/>
                    <a:lstStyle/>
                    <a:p>
                      <a:pPr algn="just"/>
                      <a:r>
                        <a:rPr lang="es-ES"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Coordinó y asistió al evento de cuentacuentos en Saltillo, derivado de la Importancia de la educación cívica, como eje fundamental para el fortalecimiento de la democracia en nuestro país. </a:t>
                      </a:r>
                    </a:p>
                    <a:p>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Evento cuentacuentos “Democracia en el país de los monstruos”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11/03/2024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Escuela Centenario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Autoridades Educativas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IEC - SEP</a:t>
                      </a:r>
                    </a:p>
                  </a:txBody>
                  <a:tcPr marL="1503" marR="1503" marT="1503" marB="0" anchor="ctr">
                    <a:solidFill>
                      <a:srgbClr val="E6E6E6"/>
                    </a:solidFill>
                  </a:tcPr>
                </a:tc>
                <a:tc>
                  <a:txBody>
                    <a:bodyPr/>
                    <a:lstStyle/>
                    <a:p>
                      <a:pPr algn="just"/>
                      <a:r>
                        <a:rPr lang="es-ES"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Coordinó y asistió al evento de cuentacuentos, derivado de la Importancia de la educación cívica, como eje fundamental para el fortalecimiento de la democracia en nuestro país. </a:t>
                      </a:r>
                    </a:p>
                    <a:p>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Presentación cuentacuentos “Democracia en el país de los monstruos”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11/03/2024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Escuela Anexa a la Normal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Autoridades Educativas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IEC - SEP</a:t>
                      </a:r>
                    </a:p>
                  </a:txBody>
                  <a:tcPr marL="1503" marR="1503" marT="1503" marB="0" anchor="ctr">
                    <a:solidFill>
                      <a:srgbClr val="E6E6E6"/>
                    </a:solidFill>
                  </a:tcPr>
                </a:tc>
                <a:tc>
                  <a:txBody>
                    <a:bodyPr/>
                    <a:lstStyle/>
                    <a:p>
                      <a:pPr algn="just"/>
                      <a:r>
                        <a:rPr lang="es-ES"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Coordinó y asistió al evento de cuentacuentos, derivado de la Importancia de la educación cívica, como eje fundamental para el fortalecimiento de la democracia en nuestro país. </a:t>
                      </a:r>
                    </a:p>
                    <a:p>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12/03/2024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a la reunión de trabajo con Consejeros Electorales del IEC y Secretario Ejecutivo, en la cual se abordaron temas como</a:t>
                      </a:r>
                      <a:r>
                        <a:rPr lang="es-MX" sz="1200" kern="1200" dirty="0">
                          <a:solidFill>
                            <a:schemeClr val="dk1"/>
                          </a:solidFill>
                          <a:effectLst/>
                          <a:latin typeface="Segoe UI" panose="020B0502040204020203" pitchFamily="34" charset="0"/>
                          <a:ea typeface="+mn-ea"/>
                          <a:cs typeface="Segoe UI" panose="020B0502040204020203" pitchFamily="34" charset="0"/>
                        </a:rPr>
                        <a:t>: </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Proyecto de Acuerdo de la Comisión de Organización Electoral, mediante el cual se aprueban los Lineamientos.</a:t>
                      </a:r>
                    </a:p>
                  </a:txBody>
                  <a:tcPr marL="1503" marR="1503" marT="1503" marB="0" anchor="ctr">
                    <a:solidFill>
                      <a:srgbClr val="E6E6E6"/>
                    </a:solidFill>
                  </a:tcPr>
                </a:tc>
                <a:extLst>
                  <a:ext uri="{0D108BD9-81ED-4DB2-BD59-A6C34878D82A}">
                    <a16:rowId xmlns:a16="http://schemas.microsoft.com/office/drawing/2014/main" val="3339723539"/>
                  </a:ext>
                </a:extLst>
              </a:tr>
            </a:tbl>
          </a:graphicData>
        </a:graphic>
      </p:graphicFrame>
    </p:spTree>
    <p:extLst>
      <p:ext uri="{BB962C8B-B14F-4D97-AF65-F5344CB8AC3E}">
        <p14:creationId xmlns:p14="http://schemas.microsoft.com/office/powerpoint/2010/main" val="576219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25365" y="1125569"/>
          <a:ext cx="11688789" cy="552289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38228">
                  <a:extLst>
                    <a:ext uri="{9D8B030D-6E8A-4147-A177-3AD203B41FA5}">
                      <a16:colId xmlns:a16="http://schemas.microsoft.com/office/drawing/2014/main" val="2967125531"/>
                    </a:ext>
                  </a:extLst>
                </a:gridCol>
                <a:gridCol w="282671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683666">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a:solidFill>
                            <a:srgbClr val="000000"/>
                          </a:solidFill>
                          <a:effectLst/>
                          <a:latin typeface="Segoe UI" panose="020B0502040204020203" pitchFamily="34" charset="0"/>
                          <a:cs typeface="Segoe UI" panose="020B0502040204020203" pitchFamily="34" charset="0"/>
                        </a:rPr>
                        <a:t>12/03/2024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a:ln>
                            <a:noFill/>
                          </a:ln>
                          <a:solidFill>
                            <a:srgbClr val="000000"/>
                          </a:solidFill>
                          <a:effectLst/>
                          <a:uLnTx/>
                          <a:uFillTx/>
                          <a:latin typeface="Segoe UI" panose="020B0502040204020203" pitchFamily="34" charset="0"/>
                          <a:ea typeface="+mn-ea"/>
                          <a:cs typeface="Segoe UI" panose="020B0502040204020203" pitchFamily="34" charset="0"/>
                        </a:rPr>
                        <a:t>Virtual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Reunión de trabajo con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Sesión informativa COPARMEX</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13/03/2024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Personal de COPARMEX</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COPARMEX</a:t>
                      </a:r>
                    </a:p>
                  </a:txBody>
                  <a:tcPr marL="1503" marR="1503" marT="1503" marB="0" anchor="ctr">
                    <a:solidFill>
                      <a:srgbClr val="E6E6E6"/>
                    </a:solidFill>
                  </a:tcPr>
                </a:tc>
                <a:tc>
                  <a:txBody>
                    <a:bodyPr/>
                    <a:lstStyle/>
                    <a:p>
                      <a:pPr lvl="0" algn="just"/>
                      <a:r>
                        <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Celebró la Firma de convenio de colaboración con COPARMEX para fomentar la participación ciudadana.</a:t>
                      </a: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Taller sobre Acciones Afirmativas con un enfoque especial en la comunidad </a:t>
                      </a:r>
                      <a:r>
                        <a:rPr lang="es-MX" sz="1800" b="0" i="0" kern="1200" dirty="0">
                          <a:solidFill>
                            <a:schemeClr val="dk1"/>
                          </a:solidFill>
                          <a:effectLst/>
                          <a:latin typeface="+mn-lt"/>
                          <a:ea typeface="+mn-ea"/>
                          <a:cs typeface="+mn-cs"/>
                        </a:rPr>
                        <a:t> </a:t>
                      </a:r>
                      <a:r>
                        <a:rPr lang="es-MX" sz="1200" kern="1200" dirty="0">
                          <a:solidFill>
                            <a:schemeClr val="dk1"/>
                          </a:solidFill>
                          <a:effectLst/>
                          <a:latin typeface="Segoe UI" panose="020B0502040204020203" pitchFamily="34" charset="0"/>
                          <a:ea typeface="+mn-ea"/>
                          <a:cs typeface="Segoe UI" panose="020B0502040204020203" pitchFamily="34" charset="0"/>
                        </a:rPr>
                        <a:t>LGBTTTIQ+</a:t>
                      </a:r>
                      <a:endParaRPr lang="es-ES"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13/03/2024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         </a:t>
                      </a:r>
                      <a:r>
                        <a:rPr lang="es-ES" sz="1200" kern="1200" dirty="0">
                          <a:solidFill>
                            <a:schemeClr val="dk1"/>
                          </a:solidFill>
                          <a:effectLst/>
                          <a:latin typeface="Segoe UI" panose="020B0502040204020203" pitchFamily="34" charset="0"/>
                          <a:ea typeface="+mn-ea"/>
                          <a:cs typeface="Segoe UI" panose="020B0502040204020203" pitchFamily="34" charset="0"/>
                        </a:rPr>
                        <a:t>Comunidad </a:t>
                      </a:r>
                      <a:r>
                        <a:rPr lang="es-MX" sz="1800" b="0" i="0" kern="1200" dirty="0">
                          <a:solidFill>
                            <a:schemeClr val="dk1"/>
                          </a:solidFill>
                          <a:effectLst/>
                          <a:latin typeface="+mn-lt"/>
                          <a:ea typeface="+mn-ea"/>
                          <a:cs typeface="+mn-cs"/>
                        </a:rPr>
                        <a:t> </a:t>
                      </a:r>
                      <a:r>
                        <a:rPr lang="es-MX" sz="1200" kern="1200" dirty="0">
                          <a:solidFill>
                            <a:schemeClr val="dk1"/>
                          </a:solidFill>
                          <a:effectLst/>
                          <a:latin typeface="Segoe UI" panose="020B0502040204020203" pitchFamily="34" charset="0"/>
                          <a:ea typeface="+mn-ea"/>
                          <a:cs typeface="Segoe UI" panose="020B0502040204020203" pitchFamily="34" charset="0"/>
                        </a:rPr>
                        <a:t>LGBTTTIQ+</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kern="1200" dirty="0">
                          <a:solidFill>
                            <a:schemeClr val="dk1"/>
                          </a:solidFill>
                          <a:effectLst/>
                          <a:latin typeface="Segoe UI" panose="020B0502040204020203" pitchFamily="34" charset="0"/>
                          <a:ea typeface="+mn-ea"/>
                          <a:cs typeface="Segoe UI" panose="020B0502040204020203" pitchFamily="34" charset="0"/>
                        </a:rPr>
                        <a:t>Coordinó el taller sobre las acciones afirmativas para profundizar en el conocimiento y la implementación de medidas compensatorias que garanticen la igualdad de derechos y oportunidades para todas las personas, independientemente de su orientación sexual o identidad de género.</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de Comisión de Organización Electoral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13/03/2024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Sesión de trabajo con integrantes de la Comisión de Organización Electoral del Instituto Electoral de Coahuila.</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797770261"/>
                  </a:ext>
                </a:extLst>
              </a:tr>
            </a:tbl>
          </a:graphicData>
        </a:graphic>
      </p:graphicFrame>
    </p:spTree>
    <p:extLst>
      <p:ext uri="{BB962C8B-B14F-4D97-AF65-F5344CB8AC3E}">
        <p14:creationId xmlns:p14="http://schemas.microsoft.com/office/powerpoint/2010/main" val="563918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35837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12626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Firma de Convenio CANIRAC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14/03/2024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Torreón,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Consejo de CARIRAC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IEC-CANIRAC</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Firmó Convenio de colaboración con CANIRAC, para la promoción del voto y la Participación Ciudadana en Jornada Electoral del próximo 2 de Junio.</a:t>
                      </a:r>
                    </a:p>
                  </a:txBody>
                  <a:tcPr marL="1503" marR="1503" marT="1503" marB="0" anchor="ctr">
                    <a:solidFill>
                      <a:srgbClr val="E6E6E6"/>
                    </a:solidFill>
                  </a:tcPr>
                </a:tc>
                <a:extLst>
                  <a:ext uri="{0D108BD9-81ED-4DB2-BD59-A6C34878D82A}">
                    <a16:rowId xmlns:a16="http://schemas.microsoft.com/office/drawing/2014/main" val="3377474807"/>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entre el IEC –JLE INE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16/03/2024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Directores</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IEC-JLE-INE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 reunión de trabajo con la JLE del INE Coahuila, para llevar a cabo una revisión de actividades en curso y próximas a realizarse a cargo de las áreas competentes de las respectivas instituciones.</a:t>
                      </a: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de convenio UTC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19/03/2024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la Universidad UTC</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u="none" strike="noStrike" dirty="0">
                          <a:effectLst/>
                          <a:latin typeface="Segoe UI" panose="020B0502040204020203" pitchFamily="34" charset="0"/>
                          <a:cs typeface="Segoe UI" panose="020B0502040204020203" pitchFamily="34" charset="0"/>
                        </a:rPr>
                        <a:t>Directivos de UTC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UTC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Firmó e impulsó Convenio de colaboración con la UTC para que las y los estudiantes de esa casa de estudios puedan realizar sus prácticas profesionales en el Instituto.</a:t>
                      </a:r>
                      <a:endParaRPr lang="es-MX" sz="1200" u="none" strike="noStrike" dirty="0">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75835303"/>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Firma de Convenio AIERA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21/03/2024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Directivos de AIERA</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AIERA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Impulsó y firmó en conjunto con AIERA el Convenio de colaboración para promover el voto y la participación ciudadana en el Proceso Electoral 2024.</a:t>
                      </a:r>
                    </a:p>
                  </a:txBody>
                  <a:tcPr marL="1503" marR="1503" marT="1503" marB="0" anchor="ctr">
                    <a:solidFill>
                      <a:srgbClr val="E6E6E6"/>
                    </a:solidFill>
                  </a:tcPr>
                </a:tc>
                <a:extLst>
                  <a:ext uri="{0D108BD9-81ED-4DB2-BD59-A6C34878D82A}">
                    <a16:rowId xmlns:a16="http://schemas.microsoft.com/office/drawing/2014/main" val="4060954961"/>
                  </a:ext>
                </a:extLst>
              </a:tr>
            </a:tbl>
          </a:graphicData>
        </a:graphic>
      </p:graphicFrame>
    </p:spTree>
    <p:extLst>
      <p:ext uri="{BB962C8B-B14F-4D97-AF65-F5344CB8AC3E}">
        <p14:creationId xmlns:p14="http://schemas.microsoft.com/office/powerpoint/2010/main" val="3687039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grpSp>
        <p:nvGrpSpPr>
          <p:cNvPr id="13" name="Grupo 12">
            <a:extLst>
              <a:ext uri="{FF2B5EF4-FFF2-40B4-BE49-F238E27FC236}">
                <a16:creationId xmlns:a16="http://schemas.microsoft.com/office/drawing/2014/main" id="{BC63BEAF-58BD-8034-3AED-1F50C1534EFB}"/>
              </a:ext>
            </a:extLst>
          </p:cNvPr>
          <p:cNvGrpSpPr/>
          <p:nvPr/>
        </p:nvGrpSpPr>
        <p:grpSpPr>
          <a:xfrm>
            <a:off x="6702458" y="103693"/>
            <a:ext cx="2514188" cy="954125"/>
            <a:chOff x="11192838" y="981644"/>
            <a:chExt cx="3951804" cy="622401"/>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573300" cy="271040"/>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376445"/>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14721" y="1442935"/>
          <a:ext cx="11688789" cy="472224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Comisión de Prerrogativas y Partidos Políticos.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21/03/2024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Prerrogativas y Partidos Políticos.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a:t>
                      </a:r>
                      <a:r>
                        <a:rPr lang="es-MX" sz="1200" u="none" strike="noStrike" dirty="0">
                          <a:effectLst/>
                          <a:latin typeface="Segoe UI" panose="020B0502040204020203" pitchFamily="34" charset="0"/>
                          <a:cs typeface="Segoe UI" panose="020B0502040204020203" pitchFamily="34" charset="0"/>
                        </a:rPr>
                        <a:t>de la Comisión de </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Prerrogativas y Partidos Políticos del Instituto Electoral de Coahuila.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528233963"/>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21/03/2024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de Convenio COPARMEX</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22/03/2024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 COPARMEX</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 ICAI</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COPARMEX - ICAI</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Firmó e impulsó el Convenio de colaboración con COPARMEX y el ICAI para la difusión del Sistema “Candidatas y Candidatos,  Conóceles”. </a:t>
                      </a:r>
                    </a:p>
                  </a:txBody>
                  <a:tcPr marL="1503" marR="1503" marT="1503" marB="0" anchor="ctr">
                    <a:solidFill>
                      <a:srgbClr val="E6E6E6"/>
                    </a:solidFill>
                  </a:tcPr>
                </a:tc>
                <a:extLst>
                  <a:ext uri="{0D108BD9-81ED-4DB2-BD59-A6C34878D82A}">
                    <a16:rowId xmlns:a16="http://schemas.microsoft.com/office/drawing/2014/main" val="4060954961"/>
                  </a:ext>
                </a:extLst>
              </a:tr>
            </a:tbl>
          </a:graphicData>
        </a:graphic>
      </p:graphicFrame>
    </p:spTree>
    <p:extLst>
      <p:ext uri="{BB962C8B-B14F-4D97-AF65-F5344CB8AC3E}">
        <p14:creationId xmlns:p14="http://schemas.microsoft.com/office/powerpoint/2010/main" val="26935039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02725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Vinculación con el INE y los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26/03/2024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 la reunión de trabajo con integrantes de la Comisión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de Vinculación con el INE y los OPLES</a:t>
                      </a:r>
                      <a:r>
                        <a:rPr lang="es-MX" sz="1200" u="none" strike="noStrike" dirty="0">
                          <a:effectLst/>
                          <a:latin typeface="Segoe UI" panose="020B0502040204020203" pitchFamily="34" charset="0"/>
                          <a:cs typeface="Segoe UI" panose="020B0502040204020203" pitchFamily="34" charset="0"/>
                        </a:rPr>
                        <a:t>.</a:t>
                      </a: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Reunión de trabajo</a:t>
                      </a:r>
                      <a:r>
                        <a:rPr lang="es-MX" sz="1200" kern="1200" dirty="0">
                          <a:solidFill>
                            <a:schemeClr val="dk1"/>
                          </a:solidFill>
                          <a:effectLst/>
                          <a:latin typeface="Segoe UI" panose="020B0502040204020203" pitchFamily="34" charset="0"/>
                          <a:ea typeface="+mn-ea"/>
                          <a:cs typeface="Segoe UI" panose="020B0502040204020203" pitchFamily="34" charset="0"/>
                        </a:rPr>
                        <a:t>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26/03/2024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a:t>
                      </a:r>
                      <a:r>
                        <a:rPr lang="es-MX" sz="1200" u="none" strike="noStrike" dirty="0">
                          <a:effectLst/>
                          <a:latin typeface="Segoe UI" panose="020B0502040204020203" pitchFamily="34" charset="0"/>
                          <a:cs typeface="Segoe UI" panose="020B0502040204020203" pitchFamily="34" charset="0"/>
                        </a:rPr>
                        <a:t>la reunión de trabajo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3170367487"/>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26/03/2024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y Secretario Ejecutivo, en la cual se abordaron temas</a:t>
                      </a:r>
                      <a:r>
                        <a:rPr lang="es-MX" sz="1200" kern="1200" dirty="0">
                          <a:solidFill>
                            <a:schemeClr val="dk1"/>
                          </a:solidFill>
                          <a:effectLst/>
                          <a:latin typeface="Segoe UI" panose="020B0502040204020203" pitchFamily="34" charset="0"/>
                          <a:ea typeface="+mn-ea"/>
                          <a:cs typeface="Segoe UI" panose="020B0502040204020203" pitchFamily="34" charset="0"/>
                        </a:rPr>
                        <a:t>: </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próxima sesión del Consejo General y asuntos generales.</a:t>
                      </a:r>
                    </a:p>
                  </a:txBody>
                  <a:tcPr marL="1503" marR="1503" marT="1503" marB="0" anchor="ctr">
                    <a:solidFill>
                      <a:srgbClr val="E6E6E6"/>
                    </a:solidFill>
                  </a:tcPr>
                </a:tc>
                <a:extLst>
                  <a:ext uri="{0D108BD9-81ED-4DB2-BD59-A6C34878D82A}">
                    <a16:rowId xmlns:a16="http://schemas.microsoft.com/office/drawing/2014/main" val="413924088"/>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27/03/2024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la Sesión </a:t>
                      </a:r>
                      <a:r>
                        <a:rPr lang="es-ES" sz="1200" kern="1200" dirty="0">
                          <a:solidFill>
                            <a:schemeClr val="dk1"/>
                          </a:solidFill>
                          <a:effectLst/>
                          <a:latin typeface="Segoe UI" panose="020B0502040204020203" pitchFamily="34" charset="0"/>
                          <a:ea typeface="+mn-ea"/>
                          <a:cs typeface="Segoe UI" panose="020B0502040204020203" pitchFamily="34" charset="0"/>
                        </a:rPr>
                        <a:t>Extraordinaria Urgente </a:t>
                      </a:r>
                      <a:r>
                        <a:rPr lang="es-MX" sz="1200" kern="1200" dirty="0">
                          <a:solidFill>
                            <a:schemeClr val="dk1"/>
                          </a:solidFill>
                          <a:effectLst/>
                          <a:latin typeface="Segoe UI" panose="020B0502040204020203" pitchFamily="34" charset="0"/>
                          <a:ea typeface="+mn-ea"/>
                          <a:cs typeface="Segoe UI" panose="020B0502040204020203" pitchFamily="34" charset="0"/>
                        </a:rPr>
                        <a:t>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59537164"/>
                  </a:ext>
                </a:extLst>
              </a:tr>
            </a:tbl>
          </a:graphicData>
        </a:graphic>
      </p:graphicFrame>
    </p:spTree>
    <p:extLst>
      <p:ext uri="{BB962C8B-B14F-4D97-AF65-F5344CB8AC3E}">
        <p14:creationId xmlns:p14="http://schemas.microsoft.com/office/powerpoint/2010/main" val="5748832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15162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58484">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Comisión de Vinculación con el INE y los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28/03/2024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Dirigió la Sesión Ordinaria con integrantes de la Comisión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de Vinculación con el INE y los OPLES</a:t>
                      </a:r>
                      <a:r>
                        <a:rPr lang="es-MX" sz="1200" u="none" strike="noStrike" dirty="0">
                          <a:effectLst/>
                          <a:latin typeface="Segoe UI" panose="020B0502040204020203" pitchFamily="34" charset="0"/>
                          <a:cs typeface="Segoe UI" panose="020B0502040204020203" pitchFamily="34" charset="0"/>
                        </a:rPr>
                        <a:t>.</a:t>
                      </a:r>
                    </a:p>
                  </a:txBody>
                  <a:tcPr marL="1503" marR="1503" marT="1503" marB="0" anchor="ctr">
                    <a:solidFill>
                      <a:srgbClr val="E6E6E6"/>
                    </a:solidFill>
                  </a:tcPr>
                </a:tc>
                <a:extLst>
                  <a:ext uri="{0D108BD9-81ED-4DB2-BD59-A6C34878D82A}">
                    <a16:rowId xmlns:a16="http://schemas.microsoft.com/office/drawing/2014/main" val="3377474807"/>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28/03/2024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 la Sesión Extraordinaria con los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1007724560"/>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Innovación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28/03/2024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Sesión Extraordinaria con integrantes de la Comisión de Innovación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944983203"/>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Temporal de Fiscalización</a:t>
                      </a:r>
                      <a:endParaRPr lang="es-ES"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28/03/2024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algn="ctr" fontAlgn="ct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reunión de trabajo con integrantes de la Comisión Temporal de Fiscalización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2744074528"/>
                  </a:ext>
                </a:extLst>
              </a:tr>
            </a:tbl>
          </a:graphicData>
        </a:graphic>
      </p:graphicFrame>
    </p:spTree>
    <p:extLst>
      <p:ext uri="{BB962C8B-B14F-4D97-AF65-F5344CB8AC3E}">
        <p14:creationId xmlns:p14="http://schemas.microsoft.com/office/powerpoint/2010/main" val="3643678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5"/>
            <a:ext cx="5193323" cy="693378"/>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71883" y="110050"/>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51605" y="1039213"/>
          <a:ext cx="11688789" cy="576136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58484">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Reunión de trabajo</a:t>
                      </a:r>
                      <a:r>
                        <a:rPr lang="es-MX" sz="1200" kern="1200" dirty="0">
                          <a:solidFill>
                            <a:schemeClr val="dk1"/>
                          </a:solidFill>
                          <a:effectLst/>
                          <a:latin typeface="Segoe UI" panose="020B0502040204020203" pitchFamily="34" charset="0"/>
                          <a:ea typeface="+mn-ea"/>
                          <a:cs typeface="Segoe UI" panose="020B0502040204020203" pitchFamily="34" charset="0"/>
                        </a:rPr>
                        <a:t>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29/03/2024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 la comisión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a:t>
                      </a:r>
                      <a:r>
                        <a:rPr lang="es-MX" sz="1200" u="none" strike="noStrike" dirty="0">
                          <a:effectLst/>
                          <a:latin typeface="Segoe UI" panose="020B0502040204020203" pitchFamily="34" charset="0"/>
                          <a:cs typeface="Segoe UI" panose="020B0502040204020203" pitchFamily="34" charset="0"/>
                        </a:rPr>
                        <a:t>la reunión de trabajo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3377474807"/>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Urgente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29/03/2024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 la Sesión Extraordinaria con los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1007724560"/>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30/03/2024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la Sesión </a:t>
                      </a:r>
                      <a:r>
                        <a:rPr lang="es-ES" sz="1200" kern="1200" dirty="0">
                          <a:solidFill>
                            <a:schemeClr val="dk1"/>
                          </a:solidFill>
                          <a:effectLst/>
                          <a:latin typeface="Segoe UI" panose="020B0502040204020203" pitchFamily="34" charset="0"/>
                          <a:ea typeface="+mn-ea"/>
                          <a:cs typeface="Segoe UI" panose="020B0502040204020203" pitchFamily="34" charset="0"/>
                        </a:rPr>
                        <a:t>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44983203"/>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Comisión de Prerrogativas y Partidos Políticos.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30/03/2024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 la comisión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a:t>
                      </a:r>
                      <a:r>
                        <a:rPr lang="es-MX" sz="1200" u="none" strike="noStrike" dirty="0">
                          <a:effectLst/>
                          <a:latin typeface="Segoe UI" panose="020B0502040204020203" pitchFamily="34" charset="0"/>
                          <a:cs typeface="Segoe UI" panose="020B0502040204020203" pitchFamily="34" charset="0"/>
                        </a:rPr>
                        <a:t>de la Comisión de </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Prerrogativas y Partidos Políticos.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744074528"/>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30/03/2024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la Sesión </a:t>
                      </a:r>
                      <a:r>
                        <a:rPr lang="es-ES" sz="1200" kern="1200" dirty="0">
                          <a:solidFill>
                            <a:schemeClr val="dk1"/>
                          </a:solidFill>
                          <a:effectLst/>
                          <a:latin typeface="Segoe UI" panose="020B0502040204020203" pitchFamily="34" charset="0"/>
                          <a:ea typeface="+mn-ea"/>
                          <a:cs typeface="Segoe UI" panose="020B0502040204020203" pitchFamily="34" charset="0"/>
                        </a:rPr>
                        <a:t>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330754385"/>
                  </a:ext>
                </a:extLst>
              </a:tr>
            </a:tbl>
          </a:graphicData>
        </a:graphic>
      </p:graphicFrame>
    </p:spTree>
    <p:extLst>
      <p:ext uri="{BB962C8B-B14F-4D97-AF65-F5344CB8AC3E}">
        <p14:creationId xmlns:p14="http://schemas.microsoft.com/office/powerpoint/2010/main" val="27564354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25365" y="1099690"/>
          <a:ext cx="11688789" cy="552289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trabajo con la Consejera</a:t>
                      </a:r>
                      <a:r>
                        <a:rPr lang="es-MX" sz="1200" kern="1200" dirty="0">
                          <a:solidFill>
                            <a:schemeClr val="dk1"/>
                          </a:solidFill>
                          <a:effectLst/>
                          <a:latin typeface="Segoe UI" panose="020B0502040204020203" pitchFamily="34" charset="0"/>
                          <a:ea typeface="+mn-ea"/>
                          <a:cs typeface="Segoe UI" panose="020B0502040204020203" pitchFamily="34" charset="0"/>
                        </a:rPr>
                        <a:t> Presidenta del Consejo General</a:t>
                      </a:r>
                      <a:r>
                        <a:rPr lang="es-ES" sz="1200" kern="1200" dirty="0">
                          <a:solidFill>
                            <a:schemeClr val="dk1"/>
                          </a:solidFill>
                          <a:effectLst/>
                          <a:latin typeface="Segoe UI" panose="020B0502040204020203" pitchFamily="34" charset="0"/>
                          <a:ea typeface="+mn-ea"/>
                          <a:cs typeface="Segoe UI" panose="020B0502040204020203" pitchFamily="34" charset="0"/>
                        </a:rPr>
                        <a:t> del INE Lic. Guadalupe Taddei </a:t>
                      </a:r>
                      <a:r>
                        <a:rPr lang="es-MX" sz="1200" kern="1200" dirty="0">
                          <a:solidFill>
                            <a:schemeClr val="dk1"/>
                          </a:solidFill>
                          <a:effectLst/>
                          <a:latin typeface="Segoe UI" panose="020B0502040204020203" pitchFamily="34" charset="0"/>
                          <a:ea typeface="+mn-ea"/>
                          <a:cs typeface="Segoe UI" panose="020B0502040204020203" pitchFamily="34" charset="0"/>
                        </a:rPr>
                        <a:t>Zavala</a:t>
                      </a:r>
                      <a:endParaRPr lang="es-ES"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01/04/2024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chemeClr val="dk1"/>
                          </a:solidFill>
                          <a:effectLst/>
                          <a:uLnTx/>
                          <a:uFillTx/>
                          <a:latin typeface="Segoe UI" panose="020B0502040204020203" pitchFamily="34" charset="0"/>
                          <a:ea typeface="+mn-ea"/>
                          <a:cs typeface="Segoe UI" panose="020B0502040204020203" pitchFamily="34" charset="0"/>
                        </a:rPr>
                        <a:t>Cd. De México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Consejera INE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-INE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kern="1200" dirty="0">
                          <a:solidFill>
                            <a:schemeClr val="dk1"/>
                          </a:solidFill>
                          <a:effectLst/>
                          <a:latin typeface="Segoe UI" panose="020B0502040204020203" pitchFamily="34" charset="0"/>
                          <a:ea typeface="+mn-ea"/>
                          <a:cs typeface="Segoe UI" panose="020B0502040204020203" pitchFamily="34" charset="0"/>
                        </a:rPr>
                        <a:t>Sostuvo una reunión de trabajo con la Presidenta del Instituto Nacional Electoral </a:t>
                      </a:r>
                      <a:r>
                        <a:rPr lang="es-ES" sz="1200" kern="1200" dirty="0">
                          <a:solidFill>
                            <a:schemeClr val="dk1"/>
                          </a:solidFill>
                          <a:effectLst/>
                          <a:latin typeface="Segoe UI" panose="020B0502040204020203" pitchFamily="34" charset="0"/>
                          <a:ea typeface="+mn-ea"/>
                          <a:cs typeface="Segoe UI" panose="020B0502040204020203" pitchFamily="34" charset="0"/>
                        </a:rPr>
                        <a:t>Lic. Guadalupe Taddei </a:t>
                      </a:r>
                      <a:r>
                        <a:rPr lang="es-MX" sz="1200" kern="1200" dirty="0">
                          <a:solidFill>
                            <a:schemeClr val="dk1"/>
                          </a:solidFill>
                          <a:effectLst/>
                          <a:latin typeface="Segoe UI" panose="020B0502040204020203" pitchFamily="34" charset="0"/>
                          <a:ea typeface="+mn-ea"/>
                          <a:cs typeface="Segoe UI" panose="020B0502040204020203" pitchFamily="34" charset="0"/>
                        </a:rPr>
                        <a:t>Zavala, </a:t>
                      </a:r>
                      <a:r>
                        <a:rPr lang="es-MX" sz="1200" b="0" kern="1200" dirty="0">
                          <a:solidFill>
                            <a:schemeClr val="dk1"/>
                          </a:solidFill>
                          <a:effectLst/>
                          <a:latin typeface="Segoe UI" panose="020B0502040204020203" pitchFamily="34" charset="0"/>
                          <a:ea typeface="+mn-ea"/>
                          <a:cs typeface="Segoe UI" panose="020B0502040204020203" pitchFamily="34" charset="0"/>
                        </a:rPr>
                        <a:t>en la cual se tocaron temas como avances del PEL 2024.</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02/04/2024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reunión en </a:t>
                      </a: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del IEC y Secretario Ejecutivo, en la cual se abordaron temas relativos al PELO 2024.</a:t>
                      </a:r>
                    </a:p>
                    <a:p>
                      <a:pPr lvl="0"/>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Inauguración del Módulo de Orientación para atender caso de violencia política contra las mujeres en razón de género.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kern="1200" dirty="0">
                          <a:solidFill>
                            <a:schemeClr val="dk1"/>
                          </a:solidFill>
                          <a:effectLst/>
                          <a:latin typeface="Segoe UI" panose="020B0502040204020203" pitchFamily="34" charset="0"/>
                          <a:ea typeface="+mn-ea"/>
                          <a:cs typeface="Segoe UI" panose="020B0502040204020203" pitchFamily="34" charset="0"/>
                        </a:rPr>
                        <a:t>03/04/2024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Monterrey Nuevo León</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Asistió a la Inauguración del Módulo de Orientación para atender caso de violencia política contra las mujeres en razón de género.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09214297"/>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04/04/2024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 la Reunión de trabajo con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4266464703"/>
                  </a:ext>
                </a:extLst>
              </a:tr>
            </a:tbl>
          </a:graphicData>
        </a:graphic>
      </p:graphicFrame>
    </p:spTree>
    <p:extLst>
      <p:ext uri="{BB962C8B-B14F-4D97-AF65-F5344CB8AC3E}">
        <p14:creationId xmlns:p14="http://schemas.microsoft.com/office/powerpoint/2010/main" val="2203998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649544841"/>
              </p:ext>
            </p:extLst>
          </p:nvPr>
        </p:nvGraphicFramePr>
        <p:xfrm>
          <a:off x="331974" y="1164149"/>
          <a:ext cx="11688789" cy="5338509"/>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02/01/2024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Calibri" panose="020F0502020204030204" pitchFamily="34" charset="0"/>
                        <a:cs typeface="Segoe UI" panose="020B0502040204020203" pitchFamily="34" charset="0"/>
                      </a:endParaRPr>
                    </a:p>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integrantes del Consejo General del IEC y Secretario Ejecutivo en la cual se abordaron temas como,</a:t>
                      </a:r>
                      <a:r>
                        <a:rPr lang="es-MX" sz="1200" b="0" i="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 </a:t>
                      </a:r>
                      <a:r>
                        <a:rPr lang="es-MX"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Vencimiento Encargadurías de Despacho de las Direcciones y Unidades Técnicas del Instituto</a:t>
                      </a:r>
                      <a:r>
                        <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a:t>
                      </a: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a:t>
                      </a:r>
                      <a:r>
                        <a:rPr lang="es-MX" sz="1200" kern="1200" dirty="0">
                          <a:solidFill>
                            <a:schemeClr val="dk1"/>
                          </a:solidFill>
                          <a:effectLst/>
                          <a:latin typeface="Segoe UI" panose="020B0502040204020203" pitchFamily="34" charset="0"/>
                          <a:ea typeface="+mn-ea"/>
                          <a:cs typeface="Segoe UI" panose="020B0502040204020203" pitchFamily="34" charset="0"/>
                        </a:rPr>
                        <a:t>Paridad e Inclusión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04/01/2024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a:t>
                      </a:r>
                      <a:r>
                        <a:rPr lang="es-MX" sz="1200" kern="1200" dirty="0">
                          <a:solidFill>
                            <a:schemeClr val="dk1"/>
                          </a:solidFill>
                          <a:effectLst/>
                          <a:latin typeface="Segoe UI" panose="020B0502040204020203" pitchFamily="34" charset="0"/>
                          <a:ea typeface="+mn-ea"/>
                          <a:cs typeface="Segoe UI" panose="020B0502040204020203" pitchFamily="34" charset="0"/>
                        </a:rPr>
                        <a:t>Paridad e Inclusión</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Reunión de trabajo de la Comisión de </a:t>
                      </a:r>
                      <a:r>
                        <a:rPr lang="es-MX" sz="1200" kern="1200" dirty="0">
                          <a:solidFill>
                            <a:schemeClr val="dk1"/>
                          </a:solidFill>
                          <a:effectLst/>
                          <a:latin typeface="Segoe UI" panose="020B0502040204020203" pitchFamily="34" charset="0"/>
                          <a:ea typeface="+mn-ea"/>
                          <a:cs typeface="Segoe UI" panose="020B0502040204020203" pitchFamily="34" charset="0"/>
                        </a:rPr>
                        <a:t>Paridad e Inclusión</a:t>
                      </a:r>
                      <a:r>
                        <a:rPr lang="es-MX" sz="1200" u="none" strike="noStrike" kern="1200" dirty="0">
                          <a:solidFill>
                            <a:schemeClr val="dk1"/>
                          </a:solidFill>
                          <a:effectLst/>
                          <a:latin typeface="Segoe UI" panose="020B0502040204020203" pitchFamily="34" charset="0"/>
                          <a:ea typeface="+mn-ea"/>
                          <a:cs typeface="Segoe UI" panose="020B0502040204020203" pitchFamily="34" charset="0"/>
                        </a:rPr>
                        <a:t> del Instituto Electoral de Coahuila.</a:t>
                      </a:r>
                      <a:r>
                        <a:rPr lang="es-MX" sz="1200" u="none" strike="noStrike" dirty="0">
                          <a:effectLst/>
                          <a:latin typeface="Segoe UI" panose="020B0502040204020203" pitchFamily="34" charset="0"/>
                          <a:cs typeface="Segoe UI" panose="020B0502040204020203" pitchFamily="34" charset="0"/>
                        </a:rPr>
                        <a:t> </a:t>
                      </a: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04/01/2024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Reunión de trabajo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3812542139"/>
                  </a:ext>
                </a:extLst>
              </a:tr>
            </a:tbl>
          </a:graphicData>
        </a:graphic>
      </p:graphicFrame>
    </p:spTree>
    <p:extLst>
      <p:ext uri="{BB962C8B-B14F-4D97-AF65-F5344CB8AC3E}">
        <p14:creationId xmlns:p14="http://schemas.microsoft.com/office/powerpoint/2010/main" val="29656374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C24AA7-86F1-431C-7D3F-6A99E673599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11D9358-CC05-88B2-8C5F-5C89C13FE359}"/>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296BB890-B33C-89C0-CA2C-550436969A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E9200525-81FD-9AB5-0345-7A80E105B7AF}"/>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F8162F6-9B86-5C93-C2A3-49476183782A}"/>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1D6ECDFA-4E75-81BE-2007-19341B6E1EC9}"/>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FB6F5BC-867C-D4E2-65A2-F3DDD91089C4}"/>
              </a:ext>
            </a:extLst>
          </p:cNvPr>
          <p:cNvGraphicFramePr>
            <a:graphicFrameLocks noGrp="1"/>
          </p:cNvGraphicFramePr>
          <p:nvPr/>
        </p:nvGraphicFramePr>
        <p:xfrm>
          <a:off x="331974" y="1164149"/>
          <a:ext cx="11688789" cy="497425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295336">
                  <a:extLst>
                    <a:ext uri="{9D8B030D-6E8A-4147-A177-3AD203B41FA5}">
                      <a16:colId xmlns:a16="http://schemas.microsoft.com/office/drawing/2014/main" val="477278865"/>
                    </a:ext>
                  </a:extLst>
                </a:gridCol>
                <a:gridCol w="1416544">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496182">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Paridad e Inclusión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04/04/2024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Reunión de trabajo con integrantes de la Comisión de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de Paridad e Inclusión </a:t>
                      </a:r>
                      <a:r>
                        <a:rPr lang="es-MX" sz="1200" u="none" strike="noStrike" dirty="0">
                          <a:effectLst/>
                          <a:latin typeface="Segoe UI" panose="020B0502040204020203" pitchFamily="34" charset="0"/>
                          <a:cs typeface="Segoe UI" panose="020B0502040204020203" pitchFamily="34" charset="0"/>
                        </a:rPr>
                        <a:t>del Instituto Electoral de Coahuila.</a:t>
                      </a: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 la Comisión de Organización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04/04/2024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la Sesión Extraordinaria acompañado de los</a:t>
                      </a:r>
                      <a:r>
                        <a:rPr lang="es-MX" sz="1200" u="none" strike="noStrike" kern="1200" dirty="0">
                          <a:solidFill>
                            <a:schemeClr val="dk1"/>
                          </a:solidFill>
                          <a:effectLst/>
                          <a:latin typeface="Segoe UI" panose="020B0502040204020203" pitchFamily="34" charset="0"/>
                          <a:ea typeface="+mn-ea"/>
                          <a:cs typeface="Segoe UI" panose="020B0502040204020203" pitchFamily="34" charset="0"/>
                        </a:rPr>
                        <a:t> integrantes </a:t>
                      </a:r>
                      <a:r>
                        <a:rPr lang="es-MX" sz="1200" u="none" strike="noStrike" dirty="0">
                          <a:effectLst/>
                          <a:latin typeface="Segoe UI" panose="020B0502040204020203" pitchFamily="34" charset="0"/>
                          <a:cs typeface="Segoe UI" panose="020B0502040204020203" pitchFamily="34" charset="0"/>
                        </a:rPr>
                        <a:t>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04/04/2024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de convenio de colaboración entre el OPLE Nuevo León y CANIRAC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05/04/2024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OPLE Nuevo León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Presenció la firma de convenio de colaboración signada entre el IEENL Y CANIRAC </a:t>
                      </a:r>
                    </a:p>
                  </a:txBody>
                  <a:tcPr marL="1503" marR="1503" marT="1503" marB="0" anchor="ctr">
                    <a:solidFill>
                      <a:srgbClr val="E6E6E6"/>
                    </a:solidFill>
                  </a:tcPr>
                </a:tc>
                <a:extLst>
                  <a:ext uri="{0D108BD9-81ED-4DB2-BD59-A6C34878D82A}">
                    <a16:rowId xmlns:a16="http://schemas.microsoft.com/office/drawing/2014/main" val="1799288004"/>
                  </a:ext>
                </a:extLst>
              </a:tr>
            </a:tbl>
          </a:graphicData>
        </a:graphic>
      </p:graphicFrame>
    </p:spTree>
    <p:extLst>
      <p:ext uri="{BB962C8B-B14F-4D97-AF65-F5344CB8AC3E}">
        <p14:creationId xmlns:p14="http://schemas.microsoft.com/office/powerpoint/2010/main" val="3201142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479137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del COTAPREP</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05/04/2024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COTAPREP</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r>
                        <a:rPr lang="es-ES"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Part</a:t>
                      </a:r>
                      <a:r>
                        <a:rPr lang="es-MX" sz="1200" b="0" i="0" kern="1200" dirty="0" err="1">
                          <a:solidFill>
                            <a:srgbClr val="14171A"/>
                          </a:solidFill>
                          <a:effectLst/>
                          <a:latin typeface="Segoe UI" panose="020B0502040204020203" pitchFamily="34" charset="0"/>
                          <a:ea typeface="Calibri" panose="020F0502020204030204" pitchFamily="34" charset="0"/>
                          <a:cs typeface="Segoe UI" panose="020B0502040204020203" pitchFamily="34" charset="0"/>
                        </a:rPr>
                        <a:t>icipó</a:t>
                      </a:r>
                      <a:r>
                        <a:rPr lang="es-ES"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en la </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a:t>
                      </a:r>
                      <a:r>
                        <a:rPr lang="es-ES" sz="1200" b="0" i="0" kern="1200" dirty="0" err="1">
                          <a:solidFill>
                            <a:srgbClr val="14171A"/>
                          </a:solidFill>
                          <a:effectLst/>
                          <a:latin typeface="Segoe UI" panose="020B0502040204020203" pitchFamily="34" charset="0"/>
                          <a:ea typeface="Calibri" panose="020F0502020204030204" pitchFamily="34" charset="0"/>
                          <a:cs typeface="Segoe UI" panose="020B0502040204020203" pitchFamily="34" charset="0"/>
                        </a:rPr>
                        <a:t>esión</a:t>
                      </a:r>
                      <a:r>
                        <a:rPr lang="es-ES"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Ordinaria que realizo el  COTAPREP</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del Instituto Electoral de Coahuila.</a:t>
                      </a: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urgente de la Comisión de Paridad e Inclusión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05/04/2024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Paridad e Inclusión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Reunión de trabajo con integrantes de la Comisión de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de Paridad e Inclusión </a:t>
                      </a:r>
                      <a:r>
                        <a:rPr lang="es-MX" sz="1200" u="none" strike="noStrike" dirty="0">
                          <a:effectLst/>
                          <a:latin typeface="Segoe UI" panose="020B0502040204020203" pitchFamily="34" charset="0"/>
                          <a:cs typeface="Segoe UI" panose="020B0502040204020203" pitchFamily="34" charset="0"/>
                        </a:rPr>
                        <a:t>del Instituto Electoral de Coahuila.</a:t>
                      </a: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Presentación del diseño de Boletas y Actas de la Jornada.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05/04/2024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a:t>
                      </a:r>
                    </a:p>
                    <a:p>
                      <a:pPr algn="ctr" fontAlgn="ctr"/>
                      <a:r>
                        <a:rPr kumimoji="0" lang="es-MX" sz="1200" b="0" i="0" u="none" strike="noStrike" kern="1200" cap="none" spc="0" normalizeH="0" baseline="0" noProof="0" dirty="0">
                          <a:ln>
                            <a:noFill/>
                          </a:ln>
                          <a:solidFill>
                            <a:srgbClr val="14171A"/>
                          </a:solidFill>
                          <a:effectLst/>
                          <a:uLnTx/>
                          <a:uFillTx/>
                          <a:latin typeface="Segoe UI" panose="020B0502040204020203" pitchFamily="34" charset="0"/>
                          <a:ea typeface="+mn-ea"/>
                          <a:cs typeface="Segoe UI" panose="020B0502040204020203" pitchFamily="34" charset="0"/>
                        </a:rPr>
                        <a:t>Partidos Políticos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IEC – Partidos Políticos </a:t>
                      </a:r>
                    </a:p>
                  </a:txBody>
                  <a:tcPr marL="1503" marR="1503" marT="1503" marB="0" anchor="ctr">
                    <a:solidFill>
                      <a:srgbClr val="E6E6E6"/>
                    </a:solidFill>
                  </a:tcPr>
                </a:tc>
                <a:tc>
                  <a:txBody>
                    <a:bodyPr/>
                    <a:lstStyle/>
                    <a:p>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a la presentación ante los partidos políticos de los diseños de las boletas y actas que se utilizaran para el PELO 2024.</a:t>
                      </a:r>
                    </a:p>
                    <a:p>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Rueda de prensa en el CME de Monclova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05/04/2024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Monclova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Rueda de prensa</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Se abordaron temas relacionados con el PEL 2024.</a:t>
                      </a:r>
                    </a:p>
                  </a:txBody>
                  <a:tcPr marL="1503" marR="1503" marT="1503" marB="0" anchor="ctr">
                    <a:solidFill>
                      <a:srgbClr val="E6E6E6"/>
                    </a:solidFill>
                  </a:tcPr>
                </a:tc>
                <a:extLst>
                  <a:ext uri="{0D108BD9-81ED-4DB2-BD59-A6C34878D82A}">
                    <a16:rowId xmlns:a16="http://schemas.microsoft.com/office/drawing/2014/main" val="3339723539"/>
                  </a:ext>
                </a:extLst>
              </a:tr>
            </a:tbl>
          </a:graphicData>
        </a:graphic>
      </p:graphicFrame>
    </p:spTree>
    <p:extLst>
      <p:ext uri="{BB962C8B-B14F-4D97-AF65-F5344CB8AC3E}">
        <p14:creationId xmlns:p14="http://schemas.microsoft.com/office/powerpoint/2010/main" val="2567496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25365" y="1136441"/>
          <a:ext cx="11688789" cy="552289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38228">
                  <a:extLst>
                    <a:ext uri="{9D8B030D-6E8A-4147-A177-3AD203B41FA5}">
                      <a16:colId xmlns:a16="http://schemas.microsoft.com/office/drawing/2014/main" val="2967125531"/>
                    </a:ext>
                  </a:extLst>
                </a:gridCol>
                <a:gridCol w="282671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79449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09/04/2024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a:t>
                      </a:r>
                      <a:r>
                        <a:rPr lang="es-MX" sz="1200" kern="1200" dirty="0">
                          <a:solidFill>
                            <a:schemeClr val="dk1"/>
                          </a:solidFill>
                          <a:effectLst/>
                          <a:latin typeface="Segoe UI" panose="020B0502040204020203" pitchFamily="34" charset="0"/>
                          <a:ea typeface="+mn-ea"/>
                          <a:cs typeface="Segoe UI" panose="020B0502040204020203" pitchFamily="34" charset="0"/>
                        </a:rPr>
                        <a:t>Consejeros y Consejeras</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Electorales del IEC y Secretario Ejecutivo, en la cual se abordaron temas como</a:t>
                      </a:r>
                      <a:r>
                        <a:rPr lang="es-MX" sz="1200" kern="1200" dirty="0">
                          <a:solidFill>
                            <a:schemeClr val="dk1"/>
                          </a:solidFill>
                          <a:effectLst/>
                          <a:latin typeface="Segoe UI" panose="020B0502040204020203" pitchFamily="34" charset="0"/>
                          <a:ea typeface="+mn-ea"/>
                          <a:cs typeface="Segoe UI" panose="020B0502040204020203" pitchFamily="34" charset="0"/>
                        </a:rPr>
                        <a:t>: </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Próxima sesión del Consejo General y asuntos generales.</a:t>
                      </a: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a:t>
                      </a:r>
                      <a:r>
                        <a:rPr lang="es-MX" sz="1200" kern="1200" dirty="0">
                          <a:solidFill>
                            <a:schemeClr val="dk1"/>
                          </a:solidFill>
                          <a:effectLst/>
                          <a:latin typeface="Segoe UI" panose="020B0502040204020203" pitchFamily="34" charset="0"/>
                          <a:ea typeface="+mn-ea"/>
                          <a:cs typeface="Segoe UI" panose="020B0502040204020203" pitchFamily="34" charset="0"/>
                        </a:rPr>
                        <a:t>E</a:t>
                      </a:r>
                      <a:r>
                        <a:rPr lang="es-ES" sz="1200" kern="1200" dirty="0" err="1">
                          <a:solidFill>
                            <a:schemeClr val="dk1"/>
                          </a:solidFill>
                          <a:effectLst/>
                          <a:latin typeface="Segoe UI" panose="020B0502040204020203" pitchFamily="34" charset="0"/>
                          <a:ea typeface="+mn-ea"/>
                          <a:cs typeface="Segoe UI" panose="020B0502040204020203" pitchFamily="34" charset="0"/>
                        </a:rPr>
                        <a:t>xtraordinaria</a:t>
                      </a:r>
                      <a:r>
                        <a:rPr lang="es-ES" sz="1200" kern="1200" dirty="0">
                          <a:solidFill>
                            <a:schemeClr val="dk1"/>
                          </a:solidFill>
                          <a:effectLst/>
                          <a:latin typeface="Segoe UI" panose="020B0502040204020203" pitchFamily="34" charset="0"/>
                          <a:ea typeface="+mn-ea"/>
                          <a:cs typeface="Segoe UI" panose="020B0502040204020203" pitchFamily="34" charset="0"/>
                        </a:rPr>
                        <a:t> urgente de la Comisión Temporal de Debates.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09/04/2024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p>
                    <a:p>
                      <a:pPr algn="ctr" fontAlgn="ct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a:t>
                      </a:r>
                    </a:p>
                    <a:p>
                      <a:pPr algn="ctr" fontAlgn="ct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Prerrogativas y Partidos Políticos.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Participó en la </a:t>
                      </a:r>
                      <a:r>
                        <a:rPr lang="es-ES" sz="1200" kern="1200" dirty="0">
                          <a:solidFill>
                            <a:schemeClr val="dk1"/>
                          </a:solidFill>
                          <a:effectLst/>
                          <a:latin typeface="Segoe UI" panose="020B0502040204020203" pitchFamily="34" charset="0"/>
                          <a:ea typeface="+mn-ea"/>
                          <a:cs typeface="Segoe UI" panose="020B0502040204020203" pitchFamily="34" charset="0"/>
                        </a:rPr>
                        <a:t>Sesión </a:t>
                      </a:r>
                      <a:r>
                        <a:rPr lang="es-MX" sz="1200" kern="1200" dirty="0">
                          <a:solidFill>
                            <a:schemeClr val="dk1"/>
                          </a:solidFill>
                          <a:effectLst/>
                          <a:latin typeface="Segoe UI" panose="020B0502040204020203" pitchFamily="34" charset="0"/>
                          <a:ea typeface="+mn-ea"/>
                          <a:cs typeface="Segoe UI" panose="020B0502040204020203" pitchFamily="34" charset="0"/>
                        </a:rPr>
                        <a:t>E</a:t>
                      </a:r>
                      <a:r>
                        <a:rPr lang="es-ES" sz="1200" kern="1200" dirty="0" err="1">
                          <a:solidFill>
                            <a:schemeClr val="dk1"/>
                          </a:solidFill>
                          <a:effectLst/>
                          <a:latin typeface="Segoe UI" panose="020B0502040204020203" pitchFamily="34" charset="0"/>
                          <a:ea typeface="+mn-ea"/>
                          <a:cs typeface="Segoe UI" panose="020B0502040204020203" pitchFamily="34" charset="0"/>
                        </a:rPr>
                        <a:t>xtraordinaria</a:t>
                      </a:r>
                      <a:r>
                        <a:rPr lang="es-ES" sz="1200" kern="1200" dirty="0">
                          <a:solidFill>
                            <a:schemeClr val="dk1"/>
                          </a:solidFill>
                          <a:effectLst/>
                          <a:latin typeface="Segoe UI" panose="020B0502040204020203" pitchFamily="34" charset="0"/>
                          <a:ea typeface="+mn-ea"/>
                          <a:cs typeface="Segoe UI" panose="020B0502040204020203" pitchFamily="34" charset="0"/>
                        </a:rPr>
                        <a:t> urgente de la Comisión Temporal de Debates, </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 de Prerrogativas y Partidos Políticos</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 del IEC</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09/04/2024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Prerrogativas y Partidos Políticos.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a:t>
                      </a:r>
                      <a:r>
                        <a:rPr lang="es-MX" sz="1200" u="none" strike="noStrike" dirty="0">
                          <a:effectLst/>
                          <a:latin typeface="Segoe UI" panose="020B0502040204020203" pitchFamily="34" charset="0"/>
                          <a:cs typeface="Segoe UI" panose="020B0502040204020203" pitchFamily="34" charset="0"/>
                        </a:rPr>
                        <a:t>de la Comisión de </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Prerrogativas y Partidos Políticos</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 del IEC</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09/04/2024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797770261"/>
                  </a:ext>
                </a:extLst>
              </a:tr>
            </a:tbl>
          </a:graphicData>
        </a:graphic>
      </p:graphicFrame>
    </p:spTree>
    <p:extLst>
      <p:ext uri="{BB962C8B-B14F-4D97-AF65-F5344CB8AC3E}">
        <p14:creationId xmlns:p14="http://schemas.microsoft.com/office/powerpoint/2010/main" val="28059965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14722" y="1136441"/>
          <a:ext cx="11688789" cy="561777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38566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Firma de Convenio de colaboración con CANIRAC Saltillo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11/04/2024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Consejo de CANIRAC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IEC-CANIRAC</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con integrantes del Consejo General mediante el cual se firmó el convenio de colaboración con CANIRAC Saltillo, cuyo objetivo es la promoción del voto y la Participación Ciudadana en Jornada Electoral del próximo 2 de Junio.</a:t>
                      </a:r>
                    </a:p>
                  </a:txBody>
                  <a:tcPr marL="1503" marR="1503" marT="1503" marB="0" anchor="ctr">
                    <a:solidFill>
                      <a:srgbClr val="E6E6E6"/>
                    </a:solidFill>
                  </a:tcPr>
                </a:tc>
                <a:extLst>
                  <a:ext uri="{0D108BD9-81ED-4DB2-BD59-A6C34878D82A}">
                    <a16:rowId xmlns:a16="http://schemas.microsoft.com/office/drawing/2014/main" val="3377474807"/>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Rueda de prensa en Torreón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12/04/2024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Torreón</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Rueda de prensa</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Atendió la rueda de prensa que se realizó en el Comité Municipal de Torreón, en la que se abordaron temas relacionados con el PEL 2024.</a:t>
                      </a: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Firma de Convenio de colaboración con CLIP Laguna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12/04/2024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Consejo de CLIP Laguna</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IEC-CLIP</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firmó convenio de colaboración con CLIP laguna, para la promoción del voto y la Participación Ciudadana en Jornada Electoral del próximo 2 de Junio.</a:t>
                      </a:r>
                    </a:p>
                  </a:txBody>
                  <a:tcPr marL="1503" marR="1503" marT="1503" marB="0" anchor="ctr">
                    <a:solidFill>
                      <a:srgbClr val="E6E6E6"/>
                    </a:solidFill>
                  </a:tcPr>
                </a:tc>
                <a:extLst>
                  <a:ext uri="{0D108BD9-81ED-4DB2-BD59-A6C34878D82A}">
                    <a16:rowId xmlns:a16="http://schemas.microsoft.com/office/drawing/2014/main" val="2875835303"/>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13/04/2024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Reunión de trabajo con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4060954961"/>
                  </a:ext>
                </a:extLst>
              </a:tr>
            </a:tbl>
          </a:graphicData>
        </a:graphic>
      </p:graphicFrame>
    </p:spTree>
    <p:extLst>
      <p:ext uri="{BB962C8B-B14F-4D97-AF65-F5344CB8AC3E}">
        <p14:creationId xmlns:p14="http://schemas.microsoft.com/office/powerpoint/2010/main" val="36036838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grpSp>
        <p:nvGrpSpPr>
          <p:cNvPr id="13" name="Grupo 12">
            <a:extLst>
              <a:ext uri="{FF2B5EF4-FFF2-40B4-BE49-F238E27FC236}">
                <a16:creationId xmlns:a16="http://schemas.microsoft.com/office/drawing/2014/main" id="{BC63BEAF-58BD-8034-3AED-1F50C1534EFB}"/>
              </a:ext>
            </a:extLst>
          </p:cNvPr>
          <p:cNvGrpSpPr/>
          <p:nvPr/>
        </p:nvGrpSpPr>
        <p:grpSpPr>
          <a:xfrm>
            <a:off x="6702458" y="103693"/>
            <a:ext cx="2514188" cy="954125"/>
            <a:chOff x="11192838" y="981644"/>
            <a:chExt cx="3951804" cy="622401"/>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573300" cy="271040"/>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376445"/>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14721" y="1033360"/>
          <a:ext cx="11688789" cy="4594267"/>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Prueba técnica del PREP</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14/04/2024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PREP</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prueba técnica realizada por el PREP del IEC, donde se realizó una muestra del funcionamiento de este.</a:t>
                      </a:r>
                    </a:p>
                  </a:txBody>
                  <a:tcPr marL="1503" marR="1503" marT="1503" marB="0" anchor="ctr">
                    <a:solidFill>
                      <a:srgbClr val="E6E6E6"/>
                    </a:solidFill>
                  </a:tcPr>
                </a:tc>
                <a:extLst>
                  <a:ext uri="{0D108BD9-81ED-4DB2-BD59-A6C34878D82A}">
                    <a16:rowId xmlns:a16="http://schemas.microsoft.com/office/drawing/2014/main" val="2528233963"/>
                  </a:ext>
                </a:extLst>
              </a:tr>
              <a:tr h="11536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Debate de Candidaturas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14/04/2024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al Debate de Candidaturas del Municipio de Saltillo, en el que se permitió a la ciudadanía conocer las propuestas de las y los candidatos.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Foro de inclusión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15/04/2024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Ciudad Universitaria Arteaga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 COPARMEX</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 ICAI</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AIDH</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Atendió la invitación participando en el Foro de inclusión</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r>
                        <a:rPr lang="es-MX" sz="1200" kern="1200" dirty="0">
                          <a:solidFill>
                            <a:schemeClr val="dk1"/>
                          </a:solidFill>
                          <a:effectLst/>
                          <a:latin typeface="Segoe UI" panose="020B0502040204020203" pitchFamily="34" charset="0"/>
                          <a:ea typeface="+mn-ea"/>
                          <a:cs typeface="Segoe UI" panose="020B0502040204020203" pitchFamily="34" charset="0"/>
                        </a:rPr>
                        <a:t>denominado “Protocolo para garantizar el derecho al voto y el derecho a la participación ciudadana de las personas con discapacidad”, impartida por la AIDH.</a:t>
                      </a:r>
                    </a:p>
                  </a:txBody>
                  <a:tcPr marL="1503" marR="1503" marT="1503" marB="0" anchor="ctr">
                    <a:solidFill>
                      <a:srgbClr val="E6E6E6"/>
                    </a:solidFill>
                  </a:tcPr>
                </a:tc>
                <a:extLst>
                  <a:ext uri="{0D108BD9-81ED-4DB2-BD59-A6C34878D82A}">
                    <a16:rowId xmlns:a16="http://schemas.microsoft.com/office/drawing/2014/main" val="4060954961"/>
                  </a:ext>
                </a:extLst>
              </a:tr>
            </a:tbl>
          </a:graphicData>
        </a:graphic>
      </p:graphicFrame>
    </p:spTree>
    <p:extLst>
      <p:ext uri="{BB962C8B-B14F-4D97-AF65-F5344CB8AC3E}">
        <p14:creationId xmlns:p14="http://schemas.microsoft.com/office/powerpoint/2010/main" val="22828241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grpSp>
        <p:nvGrpSpPr>
          <p:cNvPr id="13" name="Grupo 12">
            <a:extLst>
              <a:ext uri="{FF2B5EF4-FFF2-40B4-BE49-F238E27FC236}">
                <a16:creationId xmlns:a16="http://schemas.microsoft.com/office/drawing/2014/main" id="{BC63BEAF-58BD-8034-3AED-1F50C1534EFB}"/>
              </a:ext>
            </a:extLst>
          </p:cNvPr>
          <p:cNvGrpSpPr/>
          <p:nvPr/>
        </p:nvGrpSpPr>
        <p:grpSpPr>
          <a:xfrm>
            <a:off x="6702458" y="103693"/>
            <a:ext cx="2514188" cy="954125"/>
            <a:chOff x="11192838" y="981644"/>
            <a:chExt cx="3951804" cy="622401"/>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573300" cy="271040"/>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376445"/>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14721" y="1033360"/>
          <a:ext cx="11688789" cy="538579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1536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 la Comisión de Organización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15/04/2024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Dirigió la Sesión Extraordinaria </a:t>
                      </a:r>
                      <a:r>
                        <a:rPr lang="es-MX" sz="1200" u="none" strike="noStrike" dirty="0">
                          <a:effectLst/>
                          <a:latin typeface="Segoe UI" panose="020B0502040204020203" pitchFamily="34" charset="0"/>
                          <a:cs typeface="Segoe UI" panose="020B0502040204020203" pitchFamily="34" charset="0"/>
                        </a:rPr>
                        <a:t>del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528233963"/>
                  </a:ext>
                </a:extLst>
              </a:tr>
              <a:tr h="11536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15/04/2024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Entrevistas para aspirantes a la Encargaduría de la UTPEI</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16/04/2024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En compañía de las Consejerías Electorales del IEC, entrevistaron a las y los aspirantes a ocupar la vacante de la </a:t>
                      </a:r>
                      <a:r>
                        <a:rPr lang="es-MX" sz="1200" kern="1200" dirty="0" err="1">
                          <a:solidFill>
                            <a:schemeClr val="dk1"/>
                          </a:solidFill>
                          <a:effectLst/>
                          <a:latin typeface="Segoe UI" panose="020B0502040204020203" pitchFamily="34" charset="0"/>
                          <a:ea typeface="+mn-ea"/>
                          <a:cs typeface="Segoe UI" panose="020B0502040204020203" pitchFamily="34" charset="0"/>
                        </a:rPr>
                        <a:t>Encargaduría</a:t>
                      </a:r>
                      <a:r>
                        <a:rPr lang="es-MX" sz="1200" kern="1200" dirty="0">
                          <a:solidFill>
                            <a:schemeClr val="dk1"/>
                          </a:solidFill>
                          <a:effectLst/>
                          <a:latin typeface="Segoe UI" panose="020B0502040204020203" pitchFamily="34" charset="0"/>
                          <a:ea typeface="+mn-ea"/>
                          <a:cs typeface="Segoe UI" panose="020B0502040204020203" pitchFamily="34" charset="0"/>
                        </a:rPr>
                        <a:t> de Despacho de la Unidad Técnica de Paridad e Inclusión.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16/04/2024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a:t>
                      </a:r>
                      <a:r>
                        <a:rPr lang="es-MX" sz="1200" kern="1200" dirty="0">
                          <a:solidFill>
                            <a:schemeClr val="dk1"/>
                          </a:solidFill>
                          <a:effectLst/>
                          <a:latin typeface="Segoe UI" panose="020B0502040204020203" pitchFamily="34" charset="0"/>
                          <a:ea typeface="+mn-ea"/>
                          <a:cs typeface="Segoe UI" panose="020B0502040204020203" pitchFamily="34" charset="0"/>
                        </a:rPr>
                        <a:t>Consejeros y Consejeras</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Electorales del IEC y Secretario Ejecutivo, en la cual se abordaron temas relevantes de PELO2024</a:t>
                      </a:r>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624782107"/>
                  </a:ext>
                </a:extLst>
              </a:tr>
            </a:tbl>
          </a:graphicData>
        </a:graphic>
      </p:graphicFrame>
    </p:spTree>
    <p:extLst>
      <p:ext uri="{BB962C8B-B14F-4D97-AF65-F5344CB8AC3E}">
        <p14:creationId xmlns:p14="http://schemas.microsoft.com/office/powerpoint/2010/main" val="1595322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02725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Firma de Convenio de colaboración con La Universidad Autónoma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18/04/2024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la UAdeC</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Rector de la Universidad </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IEC-UAdeC</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firmó convenio de colaboración con </a:t>
                      </a:r>
                      <a:r>
                        <a:rPr lang="es-MX" sz="1200" b="0" i="0" kern="1200" dirty="0">
                          <a:solidFill>
                            <a:schemeClr val="dk1"/>
                          </a:solidFill>
                          <a:effectLst/>
                          <a:latin typeface="Segoe UI" panose="020B0502040204020203" pitchFamily="34" charset="0"/>
                          <a:ea typeface="+mn-ea"/>
                          <a:cs typeface="Segoe UI" panose="020B0502040204020203" pitchFamily="34" charset="0"/>
                        </a:rPr>
                        <a:t>l</a:t>
                      </a:r>
                      <a:r>
                        <a:rPr lang="es-MX" sz="1200" kern="1200" dirty="0">
                          <a:solidFill>
                            <a:schemeClr val="dk1"/>
                          </a:solidFill>
                          <a:effectLst/>
                          <a:latin typeface="Segoe UI" panose="020B0502040204020203" pitchFamily="34" charset="0"/>
                          <a:ea typeface="+mn-ea"/>
                          <a:cs typeface="Segoe UI" panose="020B0502040204020203" pitchFamily="34" charset="0"/>
                        </a:rPr>
                        <a:t>a Universidad Autónoma de Coahuila, en el que se pretende motivar a los alumnos a su participación democrática. </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20/04/2024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la Sesión </a:t>
                      </a:r>
                      <a:r>
                        <a:rPr lang="es-ES" sz="1200" kern="1200" dirty="0">
                          <a:solidFill>
                            <a:schemeClr val="dk1"/>
                          </a:solidFill>
                          <a:effectLst/>
                          <a:latin typeface="Segoe UI" panose="020B0502040204020203" pitchFamily="34" charset="0"/>
                          <a:ea typeface="+mn-ea"/>
                          <a:cs typeface="Segoe UI" panose="020B0502040204020203" pitchFamily="34" charset="0"/>
                        </a:rPr>
                        <a:t>Extraordinaria Urgente </a:t>
                      </a:r>
                      <a:r>
                        <a:rPr lang="es-MX" sz="1200" kern="1200" dirty="0">
                          <a:solidFill>
                            <a:schemeClr val="dk1"/>
                          </a:solidFill>
                          <a:effectLst/>
                          <a:latin typeface="Segoe UI" panose="020B0502040204020203" pitchFamily="34" charset="0"/>
                          <a:ea typeface="+mn-ea"/>
                          <a:cs typeface="Segoe UI" panose="020B0502040204020203" pitchFamily="34" charset="0"/>
                        </a:rPr>
                        <a:t>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170367487"/>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Debate de Candidaturas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21/04/2024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al Debate de Candidaturas del Municipio de Torreón, en el que se permitió a la ciudadanía conocer las propuestas de las y los candidatos.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13924088"/>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23/04/2024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a:t>
                      </a:r>
                      <a:r>
                        <a:rPr lang="es-MX" sz="1200" kern="1200" dirty="0">
                          <a:solidFill>
                            <a:schemeClr val="dk1"/>
                          </a:solidFill>
                          <a:effectLst/>
                          <a:latin typeface="Segoe UI" panose="020B0502040204020203" pitchFamily="34" charset="0"/>
                          <a:ea typeface="+mn-ea"/>
                          <a:cs typeface="Segoe UI" panose="020B0502040204020203" pitchFamily="34" charset="0"/>
                        </a:rPr>
                        <a:t>Consejeros y Consejeras</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Electorales del IEC y Secretario Ejecutivo, en la cual se abordaron temas relevantes de PELO2024</a:t>
                      </a:r>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59537164"/>
                  </a:ext>
                </a:extLst>
              </a:tr>
            </a:tbl>
          </a:graphicData>
        </a:graphic>
      </p:graphicFrame>
    </p:spTree>
    <p:extLst>
      <p:ext uri="{BB962C8B-B14F-4D97-AF65-F5344CB8AC3E}">
        <p14:creationId xmlns:p14="http://schemas.microsoft.com/office/powerpoint/2010/main" val="3098724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02725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58484">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23/04/2024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Reunión de trabajo con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3377474807"/>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Elección de Cabildo Infantil Saltillo.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24/04/2024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SEDU</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Elección Infantil de Cabildo del Municipio de Saltillo, en donde los alumnos de primaria participaron en este ejercicio.  </a:t>
                      </a:r>
                    </a:p>
                  </a:txBody>
                  <a:tcPr marL="1503" marR="1503" marT="1503" marB="0" anchor="ctr">
                    <a:solidFill>
                      <a:srgbClr val="E6E6E6"/>
                    </a:solidFill>
                  </a:tcPr>
                </a:tc>
                <a:extLst>
                  <a:ext uri="{0D108BD9-81ED-4DB2-BD59-A6C34878D82A}">
                    <a16:rowId xmlns:a16="http://schemas.microsoft.com/office/drawing/2014/main" val="1007724560"/>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Integración de Paquetes Electorales  del Voto Anticipado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24/04/2024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la JLE INE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JLE INE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Integración de Paquetes Electorales  del Voto Anticipado actividad conjunta con la Junta Local Ejecutiva del INE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44983203"/>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25/04/2024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 la Sesión Extraordinaria con los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2744074528"/>
                  </a:ext>
                </a:extLst>
              </a:tr>
            </a:tbl>
          </a:graphicData>
        </a:graphic>
      </p:graphicFrame>
    </p:spTree>
    <p:extLst>
      <p:ext uri="{BB962C8B-B14F-4D97-AF65-F5344CB8AC3E}">
        <p14:creationId xmlns:p14="http://schemas.microsoft.com/office/powerpoint/2010/main" val="10596943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218581"/>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5848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25/04/2024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la Sesión </a:t>
                      </a:r>
                      <a:r>
                        <a:rPr lang="es-ES" sz="1200" kern="1200" dirty="0">
                          <a:solidFill>
                            <a:schemeClr val="dk1"/>
                          </a:solidFill>
                          <a:effectLst/>
                          <a:latin typeface="Segoe UI" panose="020B0502040204020203" pitchFamily="34" charset="0"/>
                          <a:ea typeface="+mn-ea"/>
                          <a:cs typeface="Segoe UI" panose="020B0502040204020203" pitchFamily="34" charset="0"/>
                        </a:rPr>
                        <a:t>Extraordinaria Urgente </a:t>
                      </a:r>
                      <a:r>
                        <a:rPr lang="es-MX" sz="1200" kern="1200" dirty="0">
                          <a:solidFill>
                            <a:schemeClr val="dk1"/>
                          </a:solidFill>
                          <a:effectLst/>
                          <a:latin typeface="Segoe UI" panose="020B0502040204020203" pitchFamily="34" charset="0"/>
                          <a:ea typeface="+mn-ea"/>
                          <a:cs typeface="Segoe UI" panose="020B0502040204020203" pitchFamily="34" charset="0"/>
                        </a:rPr>
                        <a:t>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con integrantes de la Confederación de la Cámara de Comercio en Monclova.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26/04/2024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Ciudad de Monclova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reunión de trabajo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 integrantes de la Confederación de la Cámara de Comercio en Monclova, donde se a</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ES" sz="12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ordó</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la firma de un Convenio de Colaboración. </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007724560"/>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Arribo, de la documentación electoral a la bodega del IEC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27/04/2024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Bodega del IEC</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Presenció y verificó el arribo de la documentación electoral, que se utilizarán en la jornada del PELO 2024.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44983203"/>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Administración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27/04/2024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Reunión de trabajo con integrantes del Comité de Administración del IEC.</a:t>
                      </a:r>
                    </a:p>
                  </a:txBody>
                  <a:tcPr marL="1503" marR="1503" marT="1503" marB="0" anchor="ctr">
                    <a:solidFill>
                      <a:srgbClr val="E6E6E6"/>
                    </a:solidFill>
                  </a:tcPr>
                </a:tc>
                <a:extLst>
                  <a:ext uri="{0D108BD9-81ED-4DB2-BD59-A6C34878D82A}">
                    <a16:rowId xmlns:a16="http://schemas.microsoft.com/office/drawing/2014/main" val="2744074528"/>
                  </a:ext>
                </a:extLst>
              </a:tr>
            </a:tbl>
          </a:graphicData>
        </a:graphic>
      </p:graphicFrame>
    </p:spTree>
    <p:extLst>
      <p:ext uri="{BB962C8B-B14F-4D97-AF65-F5344CB8AC3E}">
        <p14:creationId xmlns:p14="http://schemas.microsoft.com/office/powerpoint/2010/main" val="8963288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40037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5848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 la Comisión de Vinculación con el INE y los OPLES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27/04/2024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Dirigió la Sesión Ordinaria</a:t>
                      </a:r>
                      <a:r>
                        <a:rPr lang="es-MX" sz="1200" u="none" strike="noStrike" kern="1200" dirty="0">
                          <a:solidFill>
                            <a:schemeClr val="dk1"/>
                          </a:solidFill>
                          <a:effectLst/>
                          <a:latin typeface="Segoe UI" panose="020B0502040204020203" pitchFamily="34" charset="0"/>
                          <a:ea typeface="+mn-ea"/>
                          <a:cs typeface="Segoe UI" panose="020B0502040204020203" pitchFamily="34" charset="0"/>
                        </a:rPr>
                        <a:t> </a:t>
                      </a:r>
                      <a:r>
                        <a:rPr lang="es-MX" sz="1200" u="none" strike="noStrike" dirty="0">
                          <a:effectLst/>
                          <a:latin typeface="Segoe UI" panose="020B0502040204020203" pitchFamily="34" charset="0"/>
                          <a:cs typeface="Segoe UI" panose="020B0502040204020203" pitchFamily="34" charset="0"/>
                        </a:rPr>
                        <a:t>de la Comisión de </a:t>
                      </a:r>
                      <a:r>
                        <a:rPr lang="es-ES" sz="1200" kern="1200" dirty="0">
                          <a:solidFill>
                            <a:schemeClr val="dk1"/>
                          </a:solidFill>
                          <a:effectLst/>
                          <a:latin typeface="Segoe UI" panose="020B0502040204020203" pitchFamily="34" charset="0"/>
                          <a:ea typeface="+mn-ea"/>
                          <a:cs typeface="Segoe UI" panose="020B0502040204020203" pitchFamily="34" charset="0"/>
                        </a:rPr>
                        <a:t>Vinculación con el INE y los OPLES del Instituto Electoral de Coahuila</a:t>
                      </a:r>
                      <a:r>
                        <a:rPr lang="es-MX" sz="1200" u="none" strike="noStrike" dirty="0">
                          <a:effectLst/>
                          <a:latin typeface="Segoe UI" panose="020B0502040204020203" pitchFamily="34" charset="0"/>
                          <a:cs typeface="Segoe UI" panose="020B0502040204020203" pitchFamily="34" charset="0"/>
                        </a:rPr>
                        <a:t>.</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 la Comisión de Organización Electoral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27/04/2024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Dirigió la Sesión Ordinaria </a:t>
                      </a:r>
                      <a:r>
                        <a:rPr lang="es-MX" sz="1200" u="none" strike="noStrike" dirty="0">
                          <a:effectLst/>
                          <a:latin typeface="Segoe UI" panose="020B0502040204020203" pitchFamily="34" charset="0"/>
                          <a:cs typeface="Segoe UI" panose="020B0502040204020203" pitchFamily="34" charset="0"/>
                        </a:rPr>
                        <a:t>de la Comisión de </a:t>
                      </a:r>
                      <a:r>
                        <a:rPr lang="es-ES" sz="1200" kern="1200" dirty="0">
                          <a:solidFill>
                            <a:schemeClr val="dk1"/>
                          </a:solidFill>
                          <a:effectLst/>
                          <a:latin typeface="Segoe UI" panose="020B0502040204020203" pitchFamily="34" charset="0"/>
                          <a:ea typeface="+mn-ea"/>
                          <a:cs typeface="Segoe UI" panose="020B0502040204020203" pitchFamily="34" charset="0"/>
                        </a:rPr>
                        <a:t>Organización Electoral del Instituto Electoral de Coahuila</a:t>
                      </a:r>
                      <a:r>
                        <a:rPr lang="es-MX" sz="1200" u="none" strike="noStrike" dirty="0">
                          <a:effectLst/>
                          <a:latin typeface="Segoe UI" panose="020B0502040204020203" pitchFamily="34" charset="0"/>
                          <a:cs typeface="Segoe UI" panose="020B0502040204020203" pitchFamily="34" charset="0"/>
                        </a:rPr>
                        <a:t>.</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007724560"/>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 la Comisión de Fiscalización.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27/04/2024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Participó en la Sesión Ordinaria </a:t>
                      </a:r>
                      <a:r>
                        <a:rPr lang="es-MX" sz="1200" u="none" strike="noStrike" dirty="0">
                          <a:effectLst/>
                          <a:latin typeface="Segoe UI" panose="020B0502040204020203" pitchFamily="34" charset="0"/>
                          <a:cs typeface="Segoe UI" panose="020B0502040204020203" pitchFamily="34" charset="0"/>
                        </a:rPr>
                        <a:t>de la Comisión de </a:t>
                      </a:r>
                      <a:r>
                        <a:rPr lang="es-ES" sz="1200" kern="1200" dirty="0">
                          <a:solidFill>
                            <a:schemeClr val="dk1"/>
                          </a:solidFill>
                          <a:effectLst/>
                          <a:latin typeface="Segoe UI" panose="020B0502040204020203" pitchFamily="34" charset="0"/>
                          <a:ea typeface="+mn-ea"/>
                          <a:cs typeface="Segoe UI" panose="020B0502040204020203" pitchFamily="34" charset="0"/>
                        </a:rPr>
                        <a:t>Fiscalización del Instituto Electoral de Coahuila</a:t>
                      </a:r>
                      <a:r>
                        <a:rPr lang="es-MX" sz="1200" u="none" strike="noStrike" dirty="0">
                          <a:effectLst/>
                          <a:latin typeface="Segoe UI" panose="020B0502040204020203" pitchFamily="34" charset="0"/>
                          <a:cs typeface="Segoe UI" panose="020B0502040204020203" pitchFamily="34" charset="0"/>
                        </a:rPr>
                        <a:t>.</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44983203"/>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Comisión de Administración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27/04/2024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a:t>
                      </a: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a:t>
                      </a:r>
                      <a:r>
                        <a:rPr lang="es-MX" sz="1200" u="none" strike="noStrike" dirty="0">
                          <a:effectLst/>
                          <a:latin typeface="Segoe UI" panose="020B0502040204020203" pitchFamily="34" charset="0"/>
                          <a:cs typeface="Segoe UI" panose="020B0502040204020203" pitchFamily="34" charset="0"/>
                        </a:rPr>
                        <a:t>del Comité de Administración del IEC.</a:t>
                      </a:r>
                    </a:p>
                  </a:txBody>
                  <a:tcPr marL="1503" marR="1503" marT="1503" marB="0" anchor="ctr">
                    <a:solidFill>
                      <a:srgbClr val="E6E6E6"/>
                    </a:solidFill>
                  </a:tcPr>
                </a:tc>
                <a:extLst>
                  <a:ext uri="{0D108BD9-81ED-4DB2-BD59-A6C34878D82A}">
                    <a16:rowId xmlns:a16="http://schemas.microsoft.com/office/drawing/2014/main" val="2744074528"/>
                  </a:ext>
                </a:extLst>
              </a:tr>
            </a:tbl>
          </a:graphicData>
        </a:graphic>
      </p:graphicFrame>
    </p:spTree>
    <p:extLst>
      <p:ext uri="{BB962C8B-B14F-4D97-AF65-F5344CB8AC3E}">
        <p14:creationId xmlns:p14="http://schemas.microsoft.com/office/powerpoint/2010/main" val="3358075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a:t>
              </a:r>
              <a:endParaRPr lang="es-MX" sz="1050" b="1" dirty="0">
                <a:solidFill>
                  <a:srgbClr val="002060"/>
                </a:solidFill>
              </a:endParaRP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4099499862"/>
              </p:ext>
            </p:extLst>
          </p:nvPr>
        </p:nvGraphicFramePr>
        <p:xfrm>
          <a:off x="225365" y="1136441"/>
          <a:ext cx="11688789" cy="552289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38228">
                  <a:extLst>
                    <a:ext uri="{9D8B030D-6E8A-4147-A177-3AD203B41FA5}">
                      <a16:colId xmlns:a16="http://schemas.microsoft.com/office/drawing/2014/main" val="2967125531"/>
                    </a:ext>
                  </a:extLst>
                </a:gridCol>
                <a:gridCol w="282671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9507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04/01/2024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y 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09/01/2024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y Secretario Ejecutivo, en la cual se abordaron temas como,</a:t>
                      </a:r>
                      <a:r>
                        <a:rPr lang="es-MX" sz="1200" b="0" i="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 </a:t>
                      </a:r>
                      <a:r>
                        <a:rPr lang="es-MX"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IEC, para tratare temas como: 1ª Sesión Ordinaria del Consejo General, Informe de Capacitación a los 38 Comités Municipales Electorales para el PELO 2024.Conclusión de Encargadurías de Despacho de Direcciones Ejecutivas y Unidades Técnicas </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Entrevista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11/01/2024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 -RCG</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Concedió y atendió entrevista a RCG al reportero Eduardo Hernández, para hablar sobre generalidades del PELO 2024.</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Entrevista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11/01/2024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Telefónica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 –Siglo Torreón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Concedió y atendió entrevista al medio </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Siglo Torreón </a:t>
                      </a:r>
                      <a:r>
                        <a:rPr kumimoji="0" lang="es-MX" sz="1200" b="0" i="0" u="none" strike="noStrike" kern="1200" cap="none" spc="0" normalizeH="0" baseline="0" noProof="0" dirty="0">
                          <a:ln>
                            <a:noFill/>
                          </a:ln>
                          <a:solidFill>
                            <a:srgbClr val="14171A"/>
                          </a:solidFill>
                          <a:effectLst/>
                          <a:uLnTx/>
                          <a:uFillTx/>
                          <a:latin typeface="Segoe UI" panose="020B0502040204020203" pitchFamily="34" charset="0"/>
                          <a:ea typeface="+mn-ea"/>
                          <a:cs typeface="Segoe UI" panose="020B0502040204020203" pitchFamily="34" charset="0"/>
                        </a:rPr>
                        <a:t>con el</a:t>
                      </a:r>
                      <a:r>
                        <a:rPr lang="es-MX" sz="1200" b="0" i="0" dirty="0">
                          <a:solidFill>
                            <a:srgbClr val="14171A"/>
                          </a:solidFill>
                          <a:effectLst/>
                          <a:latin typeface="Segoe UI" panose="020B0502040204020203" pitchFamily="34" charset="0"/>
                          <a:cs typeface="Segoe UI" panose="020B0502040204020203" pitchFamily="34" charset="0"/>
                        </a:rPr>
                        <a:t> reportero Mario Olguín, para hablar sobre temas relacionados con el PELO 2024.</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360277527"/>
                  </a:ext>
                </a:extLst>
              </a:tr>
            </a:tbl>
          </a:graphicData>
        </a:graphic>
      </p:graphicFrame>
    </p:spTree>
    <p:extLst>
      <p:ext uri="{BB962C8B-B14F-4D97-AF65-F5344CB8AC3E}">
        <p14:creationId xmlns:p14="http://schemas.microsoft.com/office/powerpoint/2010/main" val="29025377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2144819789"/>
              </p:ext>
            </p:extLst>
          </p:nvPr>
        </p:nvGraphicFramePr>
        <p:xfrm>
          <a:off x="331974" y="1164148"/>
          <a:ext cx="11688789" cy="3869965"/>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5848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de Toma de Protesta del Cabildo Infantil 2024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29/04/2024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Museo del Desierto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SEDU</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el evento de </a:t>
                      </a:r>
                      <a:r>
                        <a:rPr lang="es-ES" sz="1200" kern="1200" dirty="0">
                          <a:solidFill>
                            <a:schemeClr val="dk1"/>
                          </a:solidFill>
                          <a:effectLst/>
                          <a:latin typeface="Segoe UI" panose="020B0502040204020203" pitchFamily="34" charset="0"/>
                          <a:ea typeface="+mn-ea"/>
                          <a:cs typeface="Segoe UI" panose="020B0502040204020203" pitchFamily="34" charset="0"/>
                        </a:rPr>
                        <a:t>Sesión de Toma de Protesta del Cabildo Infantil 2024 </a:t>
                      </a:r>
                    </a:p>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29/04/2024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Hibrida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la Sesión </a:t>
                      </a:r>
                      <a:r>
                        <a:rPr lang="es-ES" sz="1200" kern="1200" dirty="0">
                          <a:solidFill>
                            <a:schemeClr val="dk1"/>
                          </a:solidFill>
                          <a:effectLst/>
                          <a:latin typeface="Segoe UI" panose="020B0502040204020203" pitchFamily="34" charset="0"/>
                          <a:ea typeface="+mn-ea"/>
                          <a:cs typeface="Segoe UI" panose="020B0502040204020203" pitchFamily="34" charset="0"/>
                        </a:rPr>
                        <a:t>Extraordinaria Urgente </a:t>
                      </a:r>
                      <a:r>
                        <a:rPr lang="es-MX" sz="1200" kern="1200" dirty="0">
                          <a:solidFill>
                            <a:schemeClr val="dk1"/>
                          </a:solidFill>
                          <a:effectLst/>
                          <a:latin typeface="Segoe UI" panose="020B0502040204020203" pitchFamily="34" charset="0"/>
                          <a:ea typeface="+mn-ea"/>
                          <a:cs typeface="Segoe UI" panose="020B0502040204020203" pitchFamily="34" charset="0"/>
                        </a:rPr>
                        <a:t>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007724560"/>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30/04/2024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Hibrida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la Sesión </a:t>
                      </a:r>
                      <a:r>
                        <a:rPr lang="es-ES" sz="1200" kern="1200" dirty="0">
                          <a:solidFill>
                            <a:schemeClr val="dk1"/>
                          </a:solidFill>
                          <a:effectLst/>
                          <a:latin typeface="Segoe UI" panose="020B0502040204020203" pitchFamily="34" charset="0"/>
                          <a:ea typeface="+mn-ea"/>
                          <a:cs typeface="Segoe UI" panose="020B0502040204020203" pitchFamily="34" charset="0"/>
                        </a:rPr>
                        <a:t>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44983203"/>
                  </a:ext>
                </a:extLst>
              </a:tr>
            </a:tbl>
          </a:graphicData>
        </a:graphic>
      </p:graphicFrame>
    </p:spTree>
    <p:extLst>
      <p:ext uri="{BB962C8B-B14F-4D97-AF65-F5344CB8AC3E}">
        <p14:creationId xmlns:p14="http://schemas.microsoft.com/office/powerpoint/2010/main" val="579728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a:t>
              </a:r>
              <a:endParaRPr lang="es-MX" sz="1050" b="1" dirty="0">
                <a:solidFill>
                  <a:srgbClr val="002060"/>
                </a:solidFill>
              </a:endParaRP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2989450049"/>
              </p:ext>
            </p:extLst>
          </p:nvPr>
        </p:nvGraphicFramePr>
        <p:xfrm>
          <a:off x="331974" y="1164148"/>
          <a:ext cx="11688789" cy="550286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38566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de Convenio de Colaboración SEDU – INE - 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12/01/2024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SEDU</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SEDU - INE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SEDU - INE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Firmó el Convenio de Colaboración entre la SEDU – INE – IEC, esto con el propósito de fortalecer lazos que permitan llevar por buen camino el PELO 2024.</a:t>
                      </a:r>
                    </a:p>
                  </a:txBody>
                  <a:tcPr marL="1503" marR="1503" marT="1503" marB="0" anchor="ctr">
                    <a:solidFill>
                      <a:srgbClr val="E6E6E6"/>
                    </a:solidFill>
                  </a:tcPr>
                </a:tc>
                <a:extLst>
                  <a:ext uri="{0D108BD9-81ED-4DB2-BD59-A6C34878D82A}">
                    <a16:rowId xmlns:a16="http://schemas.microsoft.com/office/drawing/2014/main" val="3377474807"/>
                  </a:ext>
                </a:extLst>
              </a:tr>
              <a:tr h="11536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Firma de convenio “De la 3 de 3 a la 8 de 8”, entre IEC – PJCZ – TECZ.</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12/01/2024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algn="just"/>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algn="just"/>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Firmó</a:t>
                      </a:r>
                      <a:r>
                        <a:rPr lang="es-MX" sz="1200" b="0" i="0" dirty="0">
                          <a:solidFill>
                            <a:srgbClr val="14171A"/>
                          </a:solidFill>
                          <a:effectLst/>
                          <a:latin typeface="Segoe UI" panose="020B0502040204020203" pitchFamily="34" charset="0"/>
                          <a:cs typeface="Segoe UI" panose="020B0502040204020203" pitchFamily="34" charset="0"/>
                        </a:rPr>
                        <a:t> el convenio en presencia  Consejeros Electorales integrantes del Consejo General del IEC y Secretario Ejecutivo</a:t>
                      </a:r>
                      <a:r>
                        <a:rPr lang="es-MX" sz="1200" b="0" i="0" kern="1200" dirty="0">
                          <a:solidFill>
                            <a:schemeClr val="dk1"/>
                          </a:solidFill>
                          <a:effectLst/>
                          <a:latin typeface="Segoe UI" panose="020B0502040204020203" pitchFamily="34" charset="0"/>
                          <a:ea typeface="+mn-ea"/>
                          <a:cs typeface="Segoe UI" panose="020B0502040204020203" pitchFamily="34" charset="0"/>
                        </a:rPr>
                        <a:t> con</a:t>
                      </a:r>
                      <a:r>
                        <a:rPr lang="es-MX" sz="1200" kern="1200" dirty="0">
                          <a:solidFill>
                            <a:schemeClr val="dk1"/>
                          </a:solidFill>
                          <a:effectLst/>
                          <a:latin typeface="Segoe UI" panose="020B0502040204020203" pitchFamily="34" charset="0"/>
                          <a:ea typeface="+mn-ea"/>
                          <a:cs typeface="Segoe UI" panose="020B0502040204020203" pitchFamily="34" charset="0"/>
                        </a:rPr>
                        <a:t> el Poder Judicial y Tribunal Electoral de Estado, sobre el cumplimiento  de la verificación “8 de 8 Contra la Violencia”, el primero de este tipo a nivel nacional.</a:t>
                      </a:r>
                    </a:p>
                    <a:p>
                      <a:pPr algn="just"/>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12/01/2024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Reunión de trabajo con los integrantes de la Comisión de Organización Electoral del IEC.</a:t>
                      </a:r>
                    </a:p>
                  </a:txBody>
                  <a:tcPr marL="1503" marR="1503" marT="1503" marB="0" anchor="ctr">
                    <a:solidFill>
                      <a:srgbClr val="E6E6E6"/>
                    </a:solidFill>
                  </a:tcPr>
                </a:tc>
                <a:extLst>
                  <a:ext uri="{0D108BD9-81ED-4DB2-BD59-A6C34878D82A}">
                    <a16:rowId xmlns:a16="http://schemas.microsoft.com/office/drawing/2014/main" val="4060954961"/>
                  </a:ext>
                </a:extLst>
              </a:tr>
            </a:tbl>
          </a:graphicData>
        </a:graphic>
      </p:graphicFrame>
    </p:spTree>
    <p:extLst>
      <p:ext uri="{BB962C8B-B14F-4D97-AF65-F5344CB8AC3E}">
        <p14:creationId xmlns:p14="http://schemas.microsoft.com/office/powerpoint/2010/main" val="326137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a:t>
              </a:r>
              <a:endParaRPr lang="es-MX" sz="1050" b="1" dirty="0">
                <a:solidFill>
                  <a:srgbClr val="002060"/>
                </a:solidFill>
              </a:endParaRP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1323878957"/>
              </p:ext>
            </p:extLst>
          </p:nvPr>
        </p:nvGraphicFramePr>
        <p:xfrm>
          <a:off x="331974" y="1164148"/>
          <a:ext cx="11688789" cy="552364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10865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Conferencia </a:t>
                      </a:r>
                      <a:r>
                        <a:rPr lang="es-MX" sz="1200" kern="1200" dirty="0">
                          <a:solidFill>
                            <a:schemeClr val="dk1"/>
                          </a:solidFill>
                          <a:effectLst/>
                          <a:latin typeface="Segoe UI" panose="020B0502040204020203" pitchFamily="34" charset="0"/>
                          <a:ea typeface="+mn-ea"/>
                          <a:cs typeface="Segoe UI" panose="020B0502040204020203" pitchFamily="34" charset="0"/>
                        </a:rPr>
                        <a:t>“De la 3 de 3 a la 8 de 8”, impartida por la Mtra. Dania Ravel, consejera electoral del INE.</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12/01/2024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p>
                    <a:p>
                      <a:pPr algn="ctr" fontAlgn="ctr"/>
                      <a:r>
                        <a:rPr lang="es-MX" sz="1200" b="0" i="0" u="none" strike="noStrike" dirty="0">
                          <a:solidFill>
                            <a:srgbClr val="14171A"/>
                          </a:solidFill>
                          <a:effectLst/>
                          <a:latin typeface="Segoe UI" panose="020B0502040204020203" pitchFamily="34" charset="0"/>
                          <a:cs typeface="Segoe UI" panose="020B0502040204020203" pitchFamily="34" charset="0"/>
                        </a:rPr>
                        <a:t>Personal del 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INE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Presenció la Conferencia que impartió </a:t>
                      </a:r>
                      <a:r>
                        <a:rPr lang="es-MX" sz="1200" kern="1200" dirty="0">
                          <a:solidFill>
                            <a:schemeClr val="dk1"/>
                          </a:solidFill>
                          <a:effectLst/>
                          <a:latin typeface="Segoe UI" panose="020B0502040204020203" pitchFamily="34" charset="0"/>
                          <a:ea typeface="+mn-ea"/>
                          <a:cs typeface="Segoe UI" panose="020B0502040204020203" pitchFamily="34" charset="0"/>
                        </a:rPr>
                        <a:t>la Mtra. Dania Ravel, Consejera Electoral del Consejo General del INE, que trató del cumplimiento en contra de la violencia. </a:t>
                      </a:r>
                      <a:endParaRPr lang="es-ES"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11536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15/01/2024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a:t>
                      </a:r>
                      <a:r>
                        <a:rPr lang="es-MX" sz="1200" u="none" strike="noStrike" dirty="0">
                          <a:effectLst/>
                          <a:latin typeface="Segoe UI" panose="020B0502040204020203" pitchFamily="34" charset="0"/>
                          <a:cs typeface="Segoe UI" panose="020B0502040204020203" pitchFamily="34" charset="0"/>
                        </a:rPr>
                        <a:t>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Sesión Extraordinaria de la Comisión de Paridad e Inclusión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15/01/2024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a:t>
                      </a:r>
                      <a:r>
                        <a:rPr lang="es-MX" sz="1200" kern="1200" dirty="0">
                          <a:solidFill>
                            <a:schemeClr val="dk1"/>
                          </a:solidFill>
                          <a:effectLst/>
                          <a:latin typeface="Segoe UI" panose="020B0502040204020203" pitchFamily="34" charset="0"/>
                          <a:ea typeface="+mn-ea"/>
                          <a:cs typeface="Segoe UI" panose="020B0502040204020203" pitchFamily="34" charset="0"/>
                        </a:rPr>
                        <a:t>Paridad e Inclusión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Sesión Extraordinaria de la Comisión de </a:t>
                      </a:r>
                      <a:r>
                        <a:rPr lang="es-MX" sz="1200" kern="1200" dirty="0">
                          <a:solidFill>
                            <a:schemeClr val="dk1"/>
                          </a:solidFill>
                          <a:effectLst/>
                          <a:latin typeface="Segoe UI" panose="020B0502040204020203" pitchFamily="34" charset="0"/>
                          <a:ea typeface="+mn-ea"/>
                          <a:cs typeface="Segoe UI" panose="020B0502040204020203" pitchFamily="34" charset="0"/>
                        </a:rPr>
                        <a:t>Paridad e Inclusión del Instituto Electoral de Coahuila. </a:t>
                      </a:r>
                      <a:r>
                        <a:rPr lang="es-MX" sz="1200" u="none" strike="noStrike" dirty="0">
                          <a:effectLst/>
                          <a:latin typeface="Segoe UI" panose="020B0502040204020203" pitchFamily="34" charset="0"/>
                          <a:cs typeface="Segoe UI" panose="020B0502040204020203" pitchFamily="34" charset="0"/>
                        </a:rPr>
                        <a:t> </a:t>
                      </a: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15/01/2024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y 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120426186"/>
                  </a:ext>
                </a:extLst>
              </a:tr>
            </a:tbl>
          </a:graphicData>
        </a:graphic>
      </p:graphicFrame>
    </p:spTree>
    <p:extLst>
      <p:ext uri="{BB962C8B-B14F-4D97-AF65-F5344CB8AC3E}">
        <p14:creationId xmlns:p14="http://schemas.microsoft.com/office/powerpoint/2010/main" val="1080103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a:t>
              </a:r>
              <a:endParaRPr lang="es-MX" sz="1050" b="1" dirty="0">
                <a:solidFill>
                  <a:srgbClr val="002060"/>
                </a:solidFill>
              </a:endParaRP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2497444797"/>
              </p:ext>
            </p:extLst>
          </p:nvPr>
        </p:nvGraphicFramePr>
        <p:xfrm>
          <a:off x="331974" y="1164148"/>
          <a:ext cx="11688789" cy="5379999"/>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38566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16/01/2024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y Secretario Ejecutivo en la cual abordaron temas como: </a:t>
                      </a:r>
                      <a:r>
                        <a:rPr lang="es-MX" sz="1200" kern="1200" dirty="0">
                          <a:solidFill>
                            <a:schemeClr val="dk1"/>
                          </a:solidFill>
                          <a:effectLst/>
                          <a:latin typeface="Segoe UI" panose="020B0502040204020203" pitchFamily="34" charset="0"/>
                          <a:ea typeface="+mn-ea"/>
                          <a:cs typeface="Segoe UI" panose="020B0502040204020203" pitchFamily="34" charset="0"/>
                        </a:rPr>
                        <a:t>Proyecto de Protección Civil, Próxima Sesión Extraordinaria del Consejo General del Instituto Electoral de Coahuila.</a:t>
                      </a:r>
                      <a:r>
                        <a:rPr lang="es-MX" sz="1200" b="0" i="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 </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94608">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17/01/2024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Reunión de Trabajo con integrantes de la Comisión de Organización Electoral </a:t>
                      </a: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Capacitación en Materia de Delitos Electorales.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18/01/2024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Personal del 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FEADE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Capacitación denominada “Delitos Electorales”, Impartida por el Mtro. Esteban Sánchez Cabello, Fiscal Especializado en Materia de Delitos Electorales .</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18/01/2024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a:t>
                      </a:r>
                      <a:r>
                        <a:rPr lang="es-MX" sz="1200" u="none" strike="noStrike" dirty="0">
                          <a:effectLst/>
                          <a:latin typeface="Segoe UI" panose="020B0502040204020203" pitchFamily="34" charset="0"/>
                          <a:cs typeface="Segoe UI" panose="020B0502040204020203" pitchFamily="34" charset="0"/>
                        </a:rPr>
                        <a:t> con integrantes de la Comisión de Organización Electoral del IEC.</a:t>
                      </a:r>
                    </a:p>
                  </a:txBody>
                  <a:tcPr marL="1503" marR="1503" marT="1503" marB="0" anchor="ctr">
                    <a:solidFill>
                      <a:srgbClr val="E6E6E6"/>
                    </a:solidFill>
                  </a:tcPr>
                </a:tc>
                <a:extLst>
                  <a:ext uri="{0D108BD9-81ED-4DB2-BD59-A6C34878D82A}">
                    <a16:rowId xmlns:a16="http://schemas.microsoft.com/office/drawing/2014/main" val="3170367487"/>
                  </a:ext>
                </a:extLst>
              </a:tr>
            </a:tbl>
          </a:graphicData>
        </a:graphic>
      </p:graphicFrame>
    </p:spTree>
    <p:extLst>
      <p:ext uri="{BB962C8B-B14F-4D97-AF65-F5344CB8AC3E}">
        <p14:creationId xmlns:p14="http://schemas.microsoft.com/office/powerpoint/2010/main" val="1498494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a:t>
              </a:r>
              <a:endParaRPr lang="es-MX" sz="1050" b="1" dirty="0">
                <a:solidFill>
                  <a:srgbClr val="002060"/>
                </a:solidFill>
              </a:endParaRP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2393131827"/>
              </p:ext>
            </p:extLst>
          </p:nvPr>
        </p:nvGraphicFramePr>
        <p:xfrm>
          <a:off x="331974" y="1164148"/>
          <a:ext cx="11688789" cy="5401461"/>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58484">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Entrevista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18/01/2024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 -RCG</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Concedió entrevista a RCG al reportero Eduardo Hernández, para hablar sobre generalidades del PELO 2024.</a:t>
                      </a:r>
                    </a:p>
                  </a:txBody>
                  <a:tcPr marL="1503" marR="1503" marT="1503" marB="0" anchor="ctr">
                    <a:solidFill>
                      <a:srgbClr val="E6E6E6"/>
                    </a:solidFill>
                  </a:tcPr>
                </a:tc>
                <a:extLst>
                  <a:ext uri="{0D108BD9-81ED-4DB2-BD59-A6C34878D82A}">
                    <a16:rowId xmlns:a16="http://schemas.microsoft.com/office/drawing/2014/main" val="3377474807"/>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19/01/2024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y 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48480967"/>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23/01/2024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y Secretario Ejecutivo en la cual se abordaron temas como: </a:t>
                      </a:r>
                      <a:r>
                        <a:rPr lang="es-MX" sz="1200" kern="1200" dirty="0">
                          <a:solidFill>
                            <a:schemeClr val="dk1"/>
                          </a:solidFill>
                          <a:effectLst/>
                          <a:latin typeface="Segoe UI" panose="020B0502040204020203" pitchFamily="34" charset="0"/>
                          <a:ea typeface="+mn-ea"/>
                          <a:cs typeface="Segoe UI" panose="020B0502040204020203" pitchFamily="34" charset="0"/>
                        </a:rPr>
                        <a:t>Proyecto de Protección Civil, Próxima Sesión Extraordinaria del Consejo General del Instituto Electoral de Coahuila.</a:t>
                      </a:r>
                      <a:r>
                        <a:rPr lang="es-MX" sz="1200" b="0" i="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 </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007724560"/>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Entrevistas a aspirantes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24/01/2024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En conjunto con los consejeros integrantes de Consejo General del IEC, realizaron entrevistas a las y los aspirantes interesados en ocupar las Direcciones y Unidades Técnicas que actualmente se encuentran vacantes en el IEC. </a:t>
                      </a:r>
                    </a:p>
                  </a:txBody>
                  <a:tcPr marL="1503" marR="1503" marT="1503" marB="0" anchor="ctr">
                    <a:solidFill>
                      <a:srgbClr val="E6E6E6"/>
                    </a:solidFill>
                  </a:tcPr>
                </a:tc>
                <a:extLst>
                  <a:ext uri="{0D108BD9-81ED-4DB2-BD59-A6C34878D82A}">
                    <a16:rowId xmlns:a16="http://schemas.microsoft.com/office/drawing/2014/main" val="944983203"/>
                  </a:ext>
                </a:extLst>
              </a:tr>
            </a:tbl>
          </a:graphicData>
        </a:graphic>
      </p:graphicFrame>
    </p:spTree>
    <p:extLst>
      <p:ext uri="{BB962C8B-B14F-4D97-AF65-F5344CB8AC3E}">
        <p14:creationId xmlns:p14="http://schemas.microsoft.com/office/powerpoint/2010/main" val="3333016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30/abril/2024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4254936333"/>
              </p:ext>
            </p:extLst>
          </p:nvPr>
        </p:nvGraphicFramePr>
        <p:xfrm>
          <a:off x="331974" y="1164149"/>
          <a:ext cx="11688789" cy="5341515"/>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Innovación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24/01/2024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Innovación Electoral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Asistió a la Sesión Ordinaria </a:t>
                      </a:r>
                      <a:r>
                        <a:rPr lang="es-MX" sz="1200" u="none" strike="noStrike" dirty="0">
                          <a:effectLst/>
                          <a:latin typeface="Segoe UI" panose="020B0502040204020203" pitchFamily="34" charset="0"/>
                          <a:cs typeface="Segoe UI" panose="020B0502040204020203" pitchFamily="34" charset="0"/>
                        </a:rPr>
                        <a:t>de la Comisión Temporal de Innovación Electoral,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 la intención de aprobar acuerdos referentes al PELO 2024, </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Innovación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24/01/2024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Innovación Electoral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Atendió la Reunión de trabajo </a:t>
                      </a:r>
                      <a:r>
                        <a:rPr lang="es-MX" sz="1200" u="none" strike="noStrike" dirty="0">
                          <a:effectLst/>
                          <a:latin typeface="Segoe UI" panose="020B0502040204020203" pitchFamily="34" charset="0"/>
                          <a:cs typeface="Segoe UI" panose="020B0502040204020203" pitchFamily="34" charset="0"/>
                        </a:rPr>
                        <a:t>de la Comisión Temporal de Innovación Electoral, para darle seguimiento a los trabajos y temas de esta Comisión. </a:t>
                      </a:r>
                    </a:p>
                  </a:txBody>
                  <a:tcPr marL="1503" marR="1503" marT="1503" marB="0" anchor="ctr">
                    <a:solidFill>
                      <a:srgbClr val="E6E6E6"/>
                    </a:solidFill>
                  </a:tcPr>
                </a:tc>
                <a:extLst>
                  <a:ext uri="{0D108BD9-81ED-4DB2-BD59-A6C34878D82A}">
                    <a16:rowId xmlns:a16="http://schemas.microsoft.com/office/drawing/2014/main" val="4060954961"/>
                  </a:ext>
                </a:extLst>
              </a:tr>
              <a:tr h="81768">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Sesión </a:t>
                      </a:r>
                      <a:r>
                        <a:rPr lang="es-MX" sz="1200" kern="1200" dirty="0">
                          <a:solidFill>
                            <a:schemeClr val="dk1"/>
                          </a:solidFill>
                          <a:effectLst/>
                          <a:latin typeface="Segoe UI" panose="020B0502040204020203" pitchFamily="34" charset="0"/>
                          <a:ea typeface="+mn-ea"/>
                          <a:cs typeface="Segoe UI" panose="020B0502040204020203" pitchFamily="34" charset="0"/>
                        </a:rPr>
                        <a:t>  de la Comisión de Vinculación INE –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25/01/2024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a:t>
                      </a:r>
                      <a:r>
                        <a:rPr lang="es-MX" sz="1200" kern="1200" dirty="0">
                          <a:solidFill>
                            <a:schemeClr val="dk1"/>
                          </a:solidFill>
                          <a:effectLst/>
                          <a:latin typeface="Segoe UI" panose="020B0502040204020203" pitchFamily="34" charset="0"/>
                          <a:ea typeface="+mn-ea"/>
                          <a:cs typeface="Segoe UI" panose="020B0502040204020203" pitchFamily="34" charset="0"/>
                        </a:rPr>
                        <a:t>de </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Vinculación INE – OPLES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Sesión de la Comisión </a:t>
                      </a:r>
                      <a:r>
                        <a:rPr lang="es-MX" sz="1200" kern="1200" dirty="0">
                          <a:solidFill>
                            <a:schemeClr val="dk1"/>
                          </a:solidFill>
                          <a:effectLst/>
                          <a:latin typeface="Segoe UI" panose="020B0502040204020203" pitchFamily="34" charset="0"/>
                          <a:ea typeface="+mn-ea"/>
                          <a:cs typeface="Segoe UI" panose="020B0502040204020203" pitchFamily="34" charset="0"/>
                        </a:rPr>
                        <a:t>de Vinculación INE – OPLES del Instituto Electoral de Coahuila.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13604730"/>
                  </a:ext>
                </a:extLst>
              </a:tr>
              <a:tr h="81768">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Informe Anual de Actividades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26/01/2024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Villa Ferré</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Asistió al Informe Anual de Actividades 2023, del Presidente del Tribunal Electoral del Poder Judicial del Estado de Coahuila de Zaragoza. El Magistrado Felipe Mery Ayup. </a:t>
                      </a:r>
                    </a:p>
                  </a:txBody>
                  <a:tcPr marL="1503" marR="1503" marT="1503" marB="0" anchor="ctr">
                    <a:solidFill>
                      <a:srgbClr val="E6E6E6"/>
                    </a:solidFill>
                  </a:tcPr>
                </a:tc>
                <a:extLst>
                  <a:ext uri="{0D108BD9-81ED-4DB2-BD59-A6C34878D82A}">
                    <a16:rowId xmlns:a16="http://schemas.microsoft.com/office/drawing/2014/main" val="2338814055"/>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26/01/2024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presidio la Reunión de Trabajo con integrantes de la Comisión de Organización Electoral del EC. </a:t>
                      </a:r>
                    </a:p>
                  </a:txBody>
                  <a:tcPr marL="1503" marR="1503" marT="1503" marB="0" anchor="ctr">
                    <a:solidFill>
                      <a:srgbClr val="E6E6E6"/>
                    </a:solidFill>
                  </a:tcPr>
                </a:tc>
                <a:extLst>
                  <a:ext uri="{0D108BD9-81ED-4DB2-BD59-A6C34878D82A}">
                    <a16:rowId xmlns:a16="http://schemas.microsoft.com/office/drawing/2014/main" val="658687753"/>
                  </a:ext>
                </a:extLst>
              </a:tr>
            </a:tbl>
          </a:graphicData>
        </a:graphic>
      </p:graphicFrame>
    </p:spTree>
    <p:extLst>
      <p:ext uri="{BB962C8B-B14F-4D97-AF65-F5344CB8AC3E}">
        <p14:creationId xmlns:p14="http://schemas.microsoft.com/office/powerpoint/2010/main" val="332923200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91128</TotalTime>
  <Words>9476</Words>
  <Application>Microsoft Office PowerPoint</Application>
  <PresentationFormat>Panorámica</PresentationFormat>
  <Paragraphs>2214</Paragraphs>
  <Slides>40</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40</vt:i4>
      </vt:variant>
    </vt:vector>
  </HeadingPairs>
  <TitlesOfParts>
    <vt:vector size="46" baseType="lpstr">
      <vt:lpstr>Arial</vt:lpstr>
      <vt:lpstr>Calibri</vt:lpstr>
      <vt:lpstr>Calibri Light</vt:lpstr>
      <vt:lpstr>Gotham Bold</vt:lpstr>
      <vt:lpstr>Segoe UI</vt:lpstr>
      <vt:lpstr>Tema de Office</vt:lpstr>
      <vt:lpstr>Presentación de PowerPoint</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 Cualquier otra información de utilidad.</vt:lpstr>
      <vt:lpstr>Art. 21, Fracc. LII Cualquier otra información de utilidad.</vt:lpstr>
      <vt:lpstr>Art. 21, Fracc. LII Cualquier otra información de utilidad.</vt:lpstr>
      <vt:lpstr>Art. 21, Fracc. LII Cualquier otra información de utilidad.</vt:lpstr>
      <vt:lpstr>Art. 21, Fracc. LII Cualquier otra información de utilidad.</vt:lpstr>
      <vt:lpstr>Art. 21, Fracc. LII Cualquier otra información de utilidad.</vt:lpstr>
      <vt:lpstr>Art. 21, Fracc. LII Cualquier otra información de utilidad.</vt:lpstr>
      <vt:lpstr>Art. 21, Fracc. LII Cualquier otra información de utilidad.</vt:lpstr>
      <vt:lpstr>Art. 21, Fracc. LII Cualquier otra información de utilidad.</vt:lpstr>
      <vt:lpstr>Art. 21, Fracc. LII Cualquier otra información de utilidad.</vt:lpstr>
      <vt:lpstr>Art. 21, Fracc. LII Cualquier otra información de utilidad.</vt:lpstr>
      <vt:lpstr>Art. 21, Fracc. LII Cualquier otra información de utilidad.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iec</dc:creator>
  <cp:lastModifiedBy>Erika Oyervides</cp:lastModifiedBy>
  <cp:revision>881</cp:revision>
  <cp:lastPrinted>2023-07-24T15:59:54Z</cp:lastPrinted>
  <dcterms:created xsi:type="dcterms:W3CDTF">2018-06-08T15:50:00Z</dcterms:created>
  <dcterms:modified xsi:type="dcterms:W3CDTF">2024-05-07T18:43:57Z</dcterms:modified>
</cp:coreProperties>
</file>