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307" r:id="rId4"/>
    <p:sldId id="308" r:id="rId5"/>
    <p:sldId id="309" r:id="rId6"/>
    <p:sldId id="310" r:id="rId7"/>
    <p:sldId id="311" r:id="rId8"/>
    <p:sldId id="312" r:id="rId9"/>
    <p:sldId id="313" r:id="rId10"/>
    <p:sldId id="314"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04/01/2023</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04/01/2023</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922011448"/>
              </p:ext>
            </p:extLst>
          </p:nvPr>
        </p:nvGraphicFramePr>
        <p:xfrm>
          <a:off x="331974" y="1164149"/>
          <a:ext cx="11528051" cy="5158635"/>
        </p:xfrm>
        <a:graphic>
          <a:graphicData uri="http://schemas.openxmlformats.org/drawingml/2006/table">
            <a:tbl>
              <a:tblPr firstRow="1" bandRow="1">
                <a:tableStyleId>{5C22544A-7EE6-4342-B048-85BDC9FD1C3A}</a:tableStyleId>
              </a:tblPr>
              <a:tblGrid>
                <a:gridCol w="2326385">
                  <a:extLst>
                    <a:ext uri="{9D8B030D-6E8A-4147-A177-3AD203B41FA5}">
                      <a16:colId xmlns:a16="http://schemas.microsoft.com/office/drawing/2014/main" val="698746389"/>
                    </a:ext>
                  </a:extLst>
                </a:gridCol>
                <a:gridCol w="1066974">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609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27/12/2022</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de la comisión de Organización </a:t>
                      </a:r>
                    </a:p>
                  </a:txBody>
                  <a:tcPr marL="1503" marR="1503" marT="1503" marB="0" anchor="ctr">
                    <a:solidFill>
                      <a:srgbClr val="E6E6E6"/>
                    </a:solidFill>
                  </a:tcPr>
                </a:tc>
                <a:extLst>
                  <a:ext uri="{0D108BD9-81ED-4DB2-BD59-A6C34878D82A}">
                    <a16:rowId xmlns:a16="http://schemas.microsoft.com/office/drawing/2014/main" val="2869719795"/>
                  </a:ext>
                </a:extLst>
              </a:tr>
              <a:tr h="2986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Administración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Presidió la Reunión del Comité de Administración </a:t>
                      </a: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050505"/>
                          </a:solidFill>
                          <a:effectLst/>
                          <a:latin typeface="Segoe UI" panose="020B0502040204020203" pitchFamily="34" charset="0"/>
                          <a:cs typeface="Segoe UI" panose="020B0502040204020203" pitchFamily="34" charset="0"/>
                        </a:rPr>
                        <a:t>Entrevista al Reportero Eduardo Torres del canal RCG.</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realizó entrevista por </a:t>
                      </a:r>
                      <a:r>
                        <a:rPr lang="es-MX" sz="1200" b="0" i="0" dirty="0">
                          <a:solidFill>
                            <a:srgbClr val="050505"/>
                          </a:solidFill>
                          <a:effectLst/>
                          <a:latin typeface="Segoe UI" panose="020B0502040204020203" pitchFamily="34" charset="0"/>
                          <a:cs typeface="Segoe UI" panose="020B0502040204020203" pitchFamily="34" charset="0"/>
                        </a:rPr>
                        <a:t>Reportero Eduardo Torres del canal RCG, sobre Generalidades del Proceso 2023</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12703483"/>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050505"/>
                          </a:solidFill>
                          <a:effectLst/>
                          <a:latin typeface="Segoe UI" panose="020B0502040204020203" pitchFamily="34" charset="0"/>
                          <a:cs typeface="Segoe UI" panose="020B0502040204020203" pitchFamily="34" charset="0"/>
                        </a:rPr>
                        <a:t>Entrevista a la reportera Irene Zapata del Canal de Televisión TV Azteca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–TV Azteca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llevó a cabo la entrevista </a:t>
                      </a:r>
                      <a:r>
                        <a:rPr lang="es-MX" sz="1200" b="0" i="0" dirty="0">
                          <a:solidFill>
                            <a:srgbClr val="050505"/>
                          </a:solidFill>
                          <a:effectLst/>
                          <a:latin typeface="Segoe UI" panose="020B0502040204020203" pitchFamily="34" charset="0"/>
                          <a:cs typeface="Segoe UI" panose="020B0502040204020203" pitchFamily="34" charset="0"/>
                        </a:rPr>
                        <a:t>a la reportera Irene Zapata del Canal de Televisión TV Azteca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90402874"/>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30/12/2022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Administración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Presidió  el Comité de Administración </a:t>
                      </a:r>
                    </a:p>
                  </a:txBody>
                  <a:tcPr marL="1503" marR="1503" marT="1503" marB="0" anchor="ctr">
                    <a:solidFill>
                      <a:srgbClr val="E6E6E6"/>
                    </a:solidFill>
                  </a:tcPr>
                </a:tc>
                <a:extLst>
                  <a:ext uri="{0D108BD9-81ED-4DB2-BD59-A6C34878D82A}">
                    <a16:rowId xmlns:a16="http://schemas.microsoft.com/office/drawing/2014/main" val="1901114399"/>
                  </a:ext>
                </a:extLst>
              </a:tr>
            </a:tbl>
          </a:graphicData>
        </a:graphic>
      </p:graphicFrame>
    </p:spTree>
    <p:extLst>
      <p:ext uri="{BB962C8B-B14F-4D97-AF65-F5344CB8AC3E}">
        <p14:creationId xmlns:p14="http://schemas.microsoft.com/office/powerpoint/2010/main" val="420703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612062256"/>
              </p:ext>
            </p:extLst>
          </p:nvPr>
        </p:nvGraphicFramePr>
        <p:xfrm>
          <a:off x="331974" y="1164149"/>
          <a:ext cx="11528051" cy="5647818"/>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122666">
                  <a:extLst>
                    <a:ext uri="{9D8B030D-6E8A-4147-A177-3AD203B41FA5}">
                      <a16:colId xmlns:a16="http://schemas.microsoft.com/office/drawing/2014/main" val="477278865"/>
                    </a:ext>
                  </a:extLst>
                </a:gridCol>
                <a:gridCol w="1551921">
                  <a:extLst>
                    <a:ext uri="{9D8B030D-6E8A-4147-A177-3AD203B41FA5}">
                      <a16:colId xmlns:a16="http://schemas.microsoft.com/office/drawing/2014/main" val="2852235640"/>
                    </a:ext>
                  </a:extLst>
                </a:gridCol>
                <a:gridCol w="2088489">
                  <a:extLst>
                    <a:ext uri="{9D8B030D-6E8A-4147-A177-3AD203B41FA5}">
                      <a16:colId xmlns:a16="http://schemas.microsoft.com/office/drawing/2014/main" val="409965518"/>
                    </a:ext>
                  </a:extLst>
                </a:gridCol>
                <a:gridCol w="1766547">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100" kern="1200" dirty="0">
                          <a:solidFill>
                            <a:schemeClr val="dk1"/>
                          </a:solidFill>
                          <a:effectLst/>
                          <a:latin typeface="Segoe UI" panose="020B0502040204020203" pitchFamily="34" charset="0"/>
                          <a:ea typeface="+mn-ea"/>
                          <a:cs typeface="Segoe UI" panose="020B0502040204020203" pitchFamily="34" charset="0"/>
                        </a:rPr>
                        <a:t>Comparecencia del Informe del Secretario de Gobierno del Estado, en el Congreso del Estado </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01/12/2022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Congreso del Estado</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C</a:t>
                      </a:r>
                      <a:r>
                        <a:rPr lang="es-MX" sz="1100" u="none" strike="noStrike" dirty="0">
                          <a:effectLst/>
                          <a:latin typeface="Segoe UI" panose="020B0502040204020203" pitchFamily="34" charset="0"/>
                          <a:cs typeface="Segoe UI" panose="020B0502040204020203" pitchFamily="34" charset="0"/>
                        </a:rPr>
                        <a:t>onsejero Presidente</a:t>
                      </a:r>
                      <a:endParaRPr lang="es-MX" sz="11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1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b="0" i="0" dirty="0">
                          <a:solidFill>
                            <a:srgbClr val="14171A"/>
                          </a:solidFill>
                          <a:effectLst/>
                          <a:latin typeface="Segoe UI" panose="020B0502040204020203" pitchFamily="34" charset="0"/>
                          <a:cs typeface="Segoe UI" panose="020B0502040204020203" pitchFamily="34" charset="0"/>
                        </a:rPr>
                        <a:t>Asistió como invitado  a la comparecencia del Secretario de Gobierno en la presentación de su Informe .</a:t>
                      </a:r>
                      <a:endParaRPr lang="es-MX" sz="11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con el Comité Directivo Estatal del Partido Morena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02/12/2022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IEC – </a:t>
                      </a:r>
                      <a:r>
                        <a:rPr kumimoji="0" lang="es-ES" sz="11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PARTIDO MORENA </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Reunión de trabajo con el partido Morena </a:t>
                      </a:r>
                      <a:endParaRPr lang="es-ES" sz="11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con el Comité Directivo Estatal del Partido del Trabajo.</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02/12/2022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IEC – Partido del Trabajo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1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Reunión de trabajo con el partido Morena </a:t>
                      </a:r>
                      <a:endParaRPr lang="es-ES" sz="11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05/12/2022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C</a:t>
                      </a:r>
                      <a:r>
                        <a:rPr lang="es-MX" sz="1100" u="none" strike="noStrike" dirty="0">
                          <a:effectLst/>
                          <a:latin typeface="Segoe UI" panose="020B0502040204020203" pitchFamily="34" charset="0"/>
                          <a:cs typeface="Segoe UI" panose="020B0502040204020203" pitchFamily="34" charset="0"/>
                        </a:rPr>
                        <a:t>onsejero Presidente</a:t>
                      </a:r>
                    </a:p>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1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1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1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b="0" i="0" dirty="0">
                          <a:solidFill>
                            <a:srgbClr val="14171A"/>
                          </a:solidFill>
                          <a:effectLst/>
                          <a:latin typeface="Segoe UI" panose="020B0502040204020203" pitchFamily="34" charset="0"/>
                          <a:cs typeface="Segoe UI" panose="020B0502040204020203" pitchFamily="34" charset="0"/>
                        </a:rPr>
                        <a:t>Reunión de trabajo con los Consejeros integrantes del Consejo General del IEC y Secretario Ejecutivo </a:t>
                      </a:r>
                      <a:endParaRPr lang="es-MX" sz="11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Mesa de Consejeros</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05/12/2022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C</a:t>
                      </a:r>
                      <a:r>
                        <a:rPr lang="es-MX" sz="1100" u="none" strike="noStrike" dirty="0">
                          <a:effectLst/>
                          <a:latin typeface="Segoe UI" panose="020B0502040204020203" pitchFamily="34" charset="0"/>
                          <a:cs typeface="Segoe UI" panose="020B0502040204020203" pitchFamily="34" charset="0"/>
                        </a:rPr>
                        <a:t>onsejero Presidente</a:t>
                      </a:r>
                    </a:p>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1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1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1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Reunión de trabajo con los Consejeros integrantes del Consejo General del IEC y Secretario Ejecutivo Revisión de lineamientos de paridad </a:t>
                      </a:r>
                    </a:p>
                  </a:txBody>
                  <a:tcPr marL="1503" marR="1503" marT="1503" marB="0" anchor="ctr">
                    <a:solidFill>
                      <a:srgbClr val="E6E6E6"/>
                    </a:solidFill>
                  </a:tcPr>
                </a:tc>
                <a:extLst>
                  <a:ext uri="{0D108BD9-81ED-4DB2-BD59-A6C34878D82A}">
                    <a16:rowId xmlns:a16="http://schemas.microsoft.com/office/drawing/2014/main" val="38828075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Reunión de Coordinación IEC-INE</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05/12/2022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 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Personal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C</a:t>
                      </a:r>
                      <a:r>
                        <a:rPr lang="es-MX" sz="1100" u="none" strike="noStrike" dirty="0">
                          <a:effectLst/>
                          <a:latin typeface="Segoe UI" panose="020B0502040204020203" pitchFamily="34" charset="0"/>
                          <a:cs typeface="Segoe UI" panose="020B0502040204020203" pitchFamily="34" charset="0"/>
                        </a:rPr>
                        <a:t>onsejero Presidente, </a:t>
                      </a:r>
                      <a:r>
                        <a:rPr lang="es-MX" sz="1100" b="0" i="0" u="none" strike="noStrike" dirty="0">
                          <a:solidFill>
                            <a:srgbClr val="000000"/>
                          </a:solidFill>
                          <a:effectLst/>
                          <a:latin typeface="Segoe UI" panose="020B0502040204020203" pitchFamily="34" charset="0"/>
                          <a:cs typeface="Segoe UI" panose="020B0502040204020203" pitchFamily="34" charset="0"/>
                        </a:rPr>
                        <a:t>Consejeros del IEC</a:t>
                      </a:r>
                      <a:endParaRPr lang="es-MX" sz="11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Instituto Nacional Electoral </a:t>
                      </a:r>
                      <a:endParaRPr lang="es-MX" sz="11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ES" sz="11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100" u="none" strike="noStrike" dirty="0">
                          <a:effectLst/>
                          <a:latin typeface="Segoe UI" panose="020B0502040204020203" pitchFamily="34" charset="0"/>
                          <a:cs typeface="Segoe UI" panose="020B0502040204020203" pitchFamily="34" charset="0"/>
                        </a:rPr>
                        <a:t>Reunión de trabajo con el INE Coahuila, con el propósito de determinar las actividades que realizarán para fomentar y difundir los mecanismos de participación ciudadana en Coahuila.</a:t>
                      </a:r>
                      <a:endParaRPr lang="es-MX" sz="11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77093736"/>
                  </a:ext>
                </a:extLst>
              </a:tr>
            </a:tbl>
          </a:graphicData>
        </a:graphic>
      </p:graphicFrame>
    </p:spTree>
    <p:extLst>
      <p:ext uri="{BB962C8B-B14F-4D97-AF65-F5344CB8AC3E}">
        <p14:creationId xmlns:p14="http://schemas.microsoft.com/office/powerpoint/2010/main" val="266236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706291898"/>
              </p:ext>
            </p:extLst>
          </p:nvPr>
        </p:nvGraphicFramePr>
        <p:xfrm>
          <a:off x="331974" y="1164149"/>
          <a:ext cx="11528051" cy="5614332"/>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Encuentro Local de Presentación del Informe País 2020</a:t>
                      </a: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06/12/2022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Junta Local del INE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100" b="0" i="0" dirty="0">
                          <a:solidFill>
                            <a:srgbClr val="14171A"/>
                          </a:solidFill>
                          <a:effectLst/>
                          <a:latin typeface="Segoe UI" panose="020B0502040204020203" pitchFamily="34" charset="0"/>
                          <a:cs typeface="Segoe UI" panose="020B0502040204020203" pitchFamily="34" charset="0"/>
                        </a:rPr>
                        <a:t>Asistió a la Presentación del "Informe País 2020:  El curso de la democracia en México", presentado en la Junta Local del INE Coahuila</a:t>
                      </a:r>
                    </a:p>
                  </a:txBody>
                  <a:tcPr marL="1503" marR="1503" marT="1503" marB="0" anchor="ctr">
                    <a:solidFill>
                      <a:srgbClr val="E6E6E6"/>
                    </a:solidFill>
                  </a:tcPr>
                </a:tc>
                <a:extLst>
                  <a:ext uri="{0D108BD9-81ED-4DB2-BD59-A6C34878D82A}">
                    <a16:rowId xmlns:a16="http://schemas.microsoft.com/office/drawing/2014/main" val="3377474807"/>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Firmó convenio con el Tribunal de Justicia Administrativa de Coahuila</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06/12/2022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Tribunal de Justicia Administrativa de Coahuila</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Magdo</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Presidente, Lic. Jesús Gerardo Sotomayor Hernández.</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Lic. Alfonso García Salinas, Magdo. de la Segunda Sala en Materia Fiscal y Administrativa,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Juan Manuel Guevara Chávez, Oficial Mayor</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C.P. Everardo Zúñiga Rodríguez, Titular del Órgano Interno de Control.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Tribunal de Justicia Administrativa de Coahuila</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Se realizó la Firma de convenio con el Tribunal de Justicia Administrativa de Coahuila, con el objetivo de establecer las bases de coordinación para promover la Participación Ciudadana, la Divulgación de la Cultura Democrática y la Observación Electoral en el Estado de Coahuila </a:t>
                      </a: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Entrevista con Gloria Alcocer de la Revista Voz y Voto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consejo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Revista Voz y Voto</a:t>
                      </a:r>
                      <a:endParaRPr lang="es-MX" sz="1200" u="none" strike="noStrike" dirty="0">
                        <a:effectLst/>
                        <a:highlight>
                          <a:srgbClr val="FFFF00"/>
                        </a:highligh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Realizó entrevista para la Revista Voz y Voto sobre la Urna Electrónica </a:t>
                      </a: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Videoconferencia INE-OPL: "Modificaciones al Reglamento de Elecciones y sus Anexos 13 y 18.5 en materia del PREP"</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07/12/22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Consejero Presidente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INE-IEC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Participó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videoconferencia con la finalidad de socializar dichas </a:t>
                      </a: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modificaciones a efecto de dotarles de más herramientas para la ejecución de las</a:t>
                      </a: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actividades en materia del PREP</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737705476"/>
                  </a:ext>
                </a:extLst>
              </a:tr>
            </a:tbl>
          </a:graphicData>
        </a:graphic>
      </p:graphicFrame>
    </p:spTree>
    <p:extLst>
      <p:ext uri="{BB962C8B-B14F-4D97-AF65-F5344CB8AC3E}">
        <p14:creationId xmlns:p14="http://schemas.microsoft.com/office/powerpoint/2010/main" val="72521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387339431"/>
              </p:ext>
            </p:extLst>
          </p:nvPr>
        </p:nvGraphicFramePr>
        <p:xfrm>
          <a:off x="331974" y="1164149"/>
          <a:ext cx="11528051" cy="5431452"/>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Encuentro Local de Presentación del Informe País 2020</a:t>
                      </a: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06/12/2022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kern="1200" dirty="0">
                          <a:solidFill>
                            <a:schemeClr val="dk1"/>
                          </a:solidFill>
                          <a:effectLst/>
                          <a:latin typeface="Segoe UI" panose="020B0502040204020203" pitchFamily="34" charset="0"/>
                          <a:ea typeface="+mn-ea"/>
                          <a:cs typeface="Segoe UI" panose="020B0502040204020203" pitchFamily="34" charset="0"/>
                        </a:rPr>
                        <a:t>Junta Local del INE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100" b="0" i="0" dirty="0">
                          <a:solidFill>
                            <a:srgbClr val="14171A"/>
                          </a:solidFill>
                          <a:effectLst/>
                          <a:latin typeface="Segoe UI" panose="020B0502040204020203" pitchFamily="34" charset="0"/>
                          <a:cs typeface="Segoe UI" panose="020B0502040204020203" pitchFamily="34" charset="0"/>
                        </a:rPr>
                        <a:t>Asistió a la Presentación del "Informe País 2020:  El curso de la democracia en México", presentado en la Junta Local del INE Coahuila</a:t>
                      </a:r>
                    </a:p>
                  </a:txBody>
                  <a:tcPr marL="1503" marR="1503" marT="1503" marB="0" anchor="ctr">
                    <a:solidFill>
                      <a:srgbClr val="E6E6E6"/>
                    </a:solidFill>
                  </a:tcPr>
                </a:tc>
                <a:extLst>
                  <a:ext uri="{0D108BD9-81ED-4DB2-BD59-A6C34878D82A}">
                    <a16:rowId xmlns:a16="http://schemas.microsoft.com/office/drawing/2014/main" val="3377474807"/>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Firmó convenio con el Tribunal de Justicia Administrativa de Coahuila</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u="none" strike="noStrike" dirty="0">
                          <a:effectLst/>
                          <a:latin typeface="Segoe UI" panose="020B0502040204020203" pitchFamily="34" charset="0"/>
                          <a:cs typeface="Segoe UI" panose="020B0502040204020203" pitchFamily="34" charset="0"/>
                        </a:rPr>
                        <a:t>06/12/2022</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Tribunal de Justicia Administrativa de Coahuila</a:t>
                      </a:r>
                      <a:endPar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Magdo</a:t>
                      </a: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Presidente, Lic. Jesús Gerardo Sotomayor Hernández.</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Lic. Alfonso García Salinas, Magdo. de la Segunda Sala en Materia Fiscal y Administrativa,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Juan Manuel Guevara Chávez, Oficial Mayor</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C.P. Everardo Zúñiga Rodríguez, Titular del Órgano Interno de Control.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Tribunal de Justicia Administrativa de Coahuila</a:t>
                      </a:r>
                      <a:endParaRPr lang="es-MX" sz="11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Se realizó la Firma de convenio con el Tribunal de Justicia Administrativa de Coahuila, con el objetivo de establecer las bases de coordinación para promover la Participación Ciudadana, la Divulgación de la Cultura Democrática y la Observación Electoral en el Estado de Coahuila </a:t>
                      </a: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para el Programa Contextos de Torreón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 del Presidente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Programa Contextos de Torreón</a:t>
                      </a:r>
                      <a:endParaRPr lang="es-MX" sz="12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Se realizó entrevista vía telefónica,  sobre temas  de los preparativos rumbo al Proceso lectoral 2022-2023</a:t>
                      </a: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Poder Notarial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Presidencia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Notario Público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Secretario Ejecutivo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realizó la Firma del Poder Notarial a la Presidencia </a:t>
                      </a:r>
                    </a:p>
                  </a:txBody>
                  <a:tcPr marL="1503" marR="1503" marT="1503" marB="0" anchor="ctr">
                    <a:solidFill>
                      <a:srgbClr val="E6E6E6"/>
                    </a:solidFill>
                  </a:tcPr>
                </a:tc>
                <a:extLst>
                  <a:ext uri="{0D108BD9-81ED-4DB2-BD59-A6C34878D82A}">
                    <a16:rowId xmlns:a16="http://schemas.microsoft.com/office/drawing/2014/main" val="2112703483"/>
                  </a:ext>
                </a:extLst>
              </a:tr>
            </a:tbl>
          </a:graphicData>
        </a:graphic>
      </p:graphicFrame>
    </p:spTree>
    <p:extLst>
      <p:ext uri="{BB962C8B-B14F-4D97-AF65-F5344CB8AC3E}">
        <p14:creationId xmlns:p14="http://schemas.microsoft.com/office/powerpoint/2010/main" val="163873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293832444"/>
              </p:ext>
            </p:extLst>
          </p:nvPr>
        </p:nvGraphicFramePr>
        <p:xfrm>
          <a:off x="331974" y="1164149"/>
          <a:ext cx="11528051" cy="4974252"/>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diálogo INE TV</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Instituto Nacional Electoral Foro INE TV</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Personal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Entrevista realizada por el Canal del Instituto Nacional Electoral en la Ciudad de México</a:t>
                      </a:r>
                    </a:p>
                  </a:txBody>
                  <a:tcPr marL="1503" marR="1503" marT="1503" marB="0" anchor="ctr">
                    <a:solidFill>
                      <a:srgbClr val="E6E6E6"/>
                    </a:solidFill>
                  </a:tcPr>
                </a:tc>
                <a:extLst>
                  <a:ext uri="{0D108BD9-81ED-4DB2-BD59-A6C34878D82A}">
                    <a16:rowId xmlns:a16="http://schemas.microsoft.com/office/drawing/2014/main" val="3377474807"/>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Firma del Convenio General de Coordinación y Colaboración, entre el Instituto Nacional Electoral y 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Auditorio del Instituto Nacional Electoral Ciudad de México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prstClr val="black"/>
                          </a:solidFill>
                          <a:effectLst/>
                          <a:uLnTx/>
                          <a:uFillTx/>
                          <a:latin typeface="Segoe UI" panose="020B0502040204020203" pitchFamily="34" charset="0"/>
                          <a:ea typeface="+mn-ea"/>
                          <a:cs typeface="Segoe UI" panose="020B0502040204020203" pitchFamily="34" charset="0"/>
                        </a:rPr>
                        <a:t>Consejeros del IEC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prstClr val="black"/>
                          </a:solidFill>
                          <a:effectLst/>
                          <a:uLnTx/>
                          <a:uFillTx/>
                          <a:latin typeface="Segoe UI" panose="020B0502040204020203" pitchFamily="34" charset="0"/>
                          <a:ea typeface="+mn-ea"/>
                          <a:cs typeface="Segoe UI" panose="020B0502040204020203" pitchFamily="34" charset="0"/>
                        </a:rPr>
                        <a:t>Consejo General  del 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prstClr val="black"/>
                          </a:solidFill>
                          <a:effectLst/>
                          <a:uLnTx/>
                          <a:uFillTx/>
                          <a:latin typeface="Segoe UI" panose="020B0502040204020203" pitchFamily="34" charset="0"/>
                          <a:ea typeface="+mn-ea"/>
                          <a:cs typeface="Segoe UI" panose="020B0502040204020203" pitchFamily="34" charset="0"/>
                        </a:rPr>
                        <a:t>Secretaria Ejecutiva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INE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 firmó  Convenio General de Coordinación y Colaboración, </a:t>
                      </a:r>
                      <a:r>
                        <a:rPr lang="es-ES" sz="1200" b="0" i="0" dirty="0">
                          <a:solidFill>
                            <a:srgbClr val="14171A"/>
                          </a:solidFill>
                          <a:effectLst/>
                          <a:latin typeface="Segoe UI" panose="020B0502040204020203" pitchFamily="34" charset="0"/>
                          <a:cs typeface="Segoe UI" panose="020B0502040204020203" pitchFamily="34" charset="0"/>
                        </a:rPr>
                        <a:t>con el propósito de organizar estrategias y acciones conjuntas que garanticen los derechos político-electorales de la ciudadanía coahuilense en el #PEL2023.</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Presentación del Sistema de consulta de la Estadística de las Elecciones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Auditorio del Instituto Nacional Electoral Ciudad de México </a:t>
                      </a:r>
                    </a:p>
                  </a:txBody>
                  <a:tcPr marL="1503" marR="1503" marT="1503" marB="0" anchor="ctr">
                    <a:solidFill>
                      <a:srgbClr val="E6E6E6"/>
                    </a:solidFill>
                  </a:tcPr>
                </a:tc>
                <a:tc>
                  <a:txBody>
                    <a:bodyPr/>
                    <a:lstStyle/>
                    <a:p>
                      <a:pPr algn="ctr" fontAlgn="ct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Consejo General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Asistió a la Presentación del Sistema de consulta de la Estadística de las Elecciones, en la ciudad de México.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a las Presidencias y Secretarías de los Comités Distritales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10/12/2022</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Presidentes y Secretarios de los Comités Distritales</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Expositores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dirty="0">
                          <a:latin typeface="Segoe UI" panose="020B0502040204020203" pitchFamily="34" charset="0"/>
                          <a:cs typeface="Segoe UI" panose="020B0502040204020203" pitchFamily="34" charset="0"/>
                        </a:rPr>
                        <a:t>Asistió a la capacitación, realizada a las Presidencias y Secretarías de los Comités Distritales, previo al  inicio del Proceso Electoral Local 2023.</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12703483"/>
                  </a:ext>
                </a:extLst>
              </a:tr>
            </a:tbl>
          </a:graphicData>
        </a:graphic>
      </p:graphicFrame>
    </p:spTree>
    <p:extLst>
      <p:ext uri="{BB962C8B-B14F-4D97-AF65-F5344CB8AC3E}">
        <p14:creationId xmlns:p14="http://schemas.microsoft.com/office/powerpoint/2010/main" val="379324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581907992"/>
              </p:ext>
            </p:extLst>
          </p:nvPr>
        </p:nvGraphicFramePr>
        <p:xfrm>
          <a:off x="331974" y="1164149"/>
          <a:ext cx="11528051" cy="5707275"/>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dirty="0">
                          <a:latin typeface="Segoe UI" panose="020B0502040204020203" pitchFamily="34" charset="0"/>
                          <a:cs typeface="Segoe UI" panose="020B0502040204020203" pitchFamily="34" charset="0"/>
                        </a:rPr>
                        <a:t>Reunión de trabajo con las Consejeras y Consejeros del Consejo General del INE, Consejo del IEC, Junta Local del  INE en Coahuila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INE</a:t>
                      </a: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dirty="0">
                          <a:latin typeface="Segoe UI" panose="020B0502040204020203" pitchFamily="34" charset="0"/>
                          <a:cs typeface="Segoe UI" panose="020B0502040204020203" pitchFamily="34" charset="0"/>
                        </a:rPr>
                        <a:t>Reunión de Trabajo para evaluar los avances y dar acompañamiento en el </a:t>
                      </a:r>
                      <a:r>
                        <a:rPr lang="es-MX" sz="1200" dirty="0">
                          <a:latin typeface="Segoe UI" panose="020B0502040204020203" pitchFamily="34" charset="0"/>
                          <a:cs typeface="Segoe UI" panose="020B0502040204020203" pitchFamily="34" charset="0"/>
                        </a:rPr>
                        <a:t>desarrollo del PEL 2023</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3609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con la Lic. Teresa Guajardo Berlanga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Secretaria de Fiscalización y Rendición de Cuentas del Estado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Coordinadora Nacional de la CPCE-F</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IEC – CPCE-F</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Reunión de trabajo para establecer bases de coordinación previos al Proceso Electoral 2023</a:t>
                      </a: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con el Comité Directivo Estatal del Partido Movimiento Ciudadano.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las Comisiones </a:t>
                      </a: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PMC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Reunión de trabajo con dirigentes del partido MOVIMIENTO CIUDADANO, encabezado por el Secretario Nacional de Asuntos Electorales, Miguel Muñoz; el Dirigente Estatal de Movimiento Ciudadano en Coahuila, Alfonso </a:t>
                      </a:r>
                      <a:r>
                        <a:rPr lang="es-ES" sz="1200" u="none" strike="noStrike" dirty="0" err="1">
                          <a:effectLst/>
                          <a:latin typeface="Segoe UI" panose="020B0502040204020203" pitchFamily="34" charset="0"/>
                          <a:cs typeface="Segoe UI" panose="020B0502040204020203" pitchFamily="34" charset="0"/>
                        </a:rPr>
                        <a:t>Danao</a:t>
                      </a:r>
                      <a:r>
                        <a:rPr lang="es-ES" sz="1200" u="none" strike="noStrike" dirty="0">
                          <a:effectLst/>
                          <a:latin typeface="Segoe UI" panose="020B0502040204020203" pitchFamily="34" charset="0"/>
                          <a:cs typeface="Segoe UI" panose="020B0502040204020203" pitchFamily="34" charset="0"/>
                        </a:rPr>
                        <a:t> de la Peña y el Secretario General de Movimiento Ciudadano en Coahuila, Ricardo Nájera.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050505"/>
                          </a:solidFill>
                          <a:effectLst/>
                          <a:latin typeface="Segoe UI" panose="020B0502040204020203" pitchFamily="34" charset="0"/>
                          <a:cs typeface="Segoe UI" panose="020B0502040204020203" pitchFamily="34" charset="0"/>
                        </a:rPr>
                        <a:t>Entrevista al programa A Tiempo con el Lic. Guillermo Flores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–Programa A Tiempo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llevó a cabo entrevista a el Programa “A Tiempo” con el Lic. Guillermo Flores </a:t>
                      </a:r>
                    </a:p>
                  </a:txBody>
                  <a:tcPr marL="1503" marR="1503" marT="1503" marB="0" anchor="ctr">
                    <a:solidFill>
                      <a:srgbClr val="E6E6E6"/>
                    </a:solidFill>
                  </a:tcPr>
                </a:tc>
                <a:extLst>
                  <a:ext uri="{0D108BD9-81ED-4DB2-BD59-A6C34878D82A}">
                    <a16:rowId xmlns:a16="http://schemas.microsoft.com/office/drawing/2014/main" val="2112703483"/>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 con la empresa Informática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14/12/2022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algn="ctr" fontAlgn="ct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Coahuila-Empresa Informática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Presentación de Empresa servicios </a:t>
                      </a:r>
                    </a:p>
                  </a:txBody>
                  <a:tcPr marL="1503" marR="1503" marT="1503" marB="0" anchor="ctr">
                    <a:solidFill>
                      <a:srgbClr val="E6E6E6"/>
                    </a:solidFill>
                  </a:tcPr>
                </a:tc>
                <a:extLst>
                  <a:ext uri="{0D108BD9-81ED-4DB2-BD59-A6C34878D82A}">
                    <a16:rowId xmlns:a16="http://schemas.microsoft.com/office/drawing/2014/main" val="264163577"/>
                  </a:ext>
                </a:extLst>
              </a:tr>
            </a:tbl>
          </a:graphicData>
        </a:graphic>
      </p:graphicFrame>
    </p:spTree>
    <p:extLst>
      <p:ext uri="{BB962C8B-B14F-4D97-AF65-F5344CB8AC3E}">
        <p14:creationId xmlns:p14="http://schemas.microsoft.com/office/powerpoint/2010/main" val="292536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5204452"/>
              </p:ext>
            </p:extLst>
          </p:nvPr>
        </p:nvGraphicFramePr>
        <p:xfrm>
          <a:off x="331974" y="1164149"/>
          <a:ext cx="11528051" cy="4974252"/>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43601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con el OPLE de Guanajuato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Consejeros del IEC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Director de Innovación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IEEG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Reunión de trabajo con el IEEG Instituto Electoral del Estado de Guanajuato para hacer un Intercambio de experiencias en la implementación de avances tecnológicos en materia de organización electoral, como la utilización de la Urna Electrónica y la recepción de paquetes electorales</a:t>
                      </a:r>
                    </a:p>
                  </a:txBody>
                  <a:tcPr marL="1503" marR="1503" marT="1503" marB="0" anchor="ctr">
                    <a:solidFill>
                      <a:srgbClr val="E6E6E6"/>
                    </a:solidFill>
                  </a:tcPr>
                </a:tc>
                <a:extLst>
                  <a:ext uri="{0D108BD9-81ED-4DB2-BD59-A6C34878D82A}">
                    <a16:rowId xmlns:a16="http://schemas.microsoft.com/office/drawing/2014/main" val="3377474807"/>
                  </a:ext>
                </a:extLst>
              </a:tr>
              <a:tr h="3609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dirty="0">
                          <a:solidFill>
                            <a:srgbClr val="050505"/>
                          </a:solidFill>
                          <a:effectLst/>
                          <a:latin typeface="Segoe UI" panose="020B0502040204020203" pitchFamily="34" charset="0"/>
                          <a:cs typeface="Segoe UI" panose="020B0502040204020203" pitchFamily="34" charset="0"/>
                        </a:rPr>
                        <a:t>Reunión mesa de seguridad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Salón Procuradores de la FGJ.</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FGJ-INE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Reunión de mesa de Seguridad con la FFJ y el INE, para coordinación preparativos previos al PEL 2023</a:t>
                      </a: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 de la Comisión Temporal de Innovación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las Comisiones </a:t>
                      </a: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sostuvo reunión de Trabajo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Comisión Temporal de Innovación Electoral</a:t>
                      </a:r>
                      <a:r>
                        <a:rPr lang="es-ES" sz="1200" b="0" i="0" dirty="0">
                          <a:solidFill>
                            <a:srgbClr val="14171A"/>
                          </a:solidFill>
                          <a:effectLst/>
                          <a:latin typeface="Segoe UI" panose="020B0502040204020203" pitchFamily="34" charset="0"/>
                          <a:cs typeface="Segoe UI" panose="020B0502040204020203" pitchFamily="34" charset="0"/>
                        </a:rPr>
                        <a:t>, para tener un informe de avances.</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ENCCIVICA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 asistió al  II Encuentro Nacional del Mecanismo de Seguimiento y Gobernanza del Sistema de Monitoreo Seguimiento y Evaluación.</a:t>
                      </a:r>
                      <a:endParaRPr lang="es-ES"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12703483"/>
                  </a:ext>
                </a:extLst>
              </a:tr>
            </a:tbl>
          </a:graphicData>
        </a:graphic>
      </p:graphicFrame>
    </p:spTree>
    <p:extLst>
      <p:ext uri="{BB962C8B-B14F-4D97-AF65-F5344CB8AC3E}">
        <p14:creationId xmlns:p14="http://schemas.microsoft.com/office/powerpoint/2010/main" val="483594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58506056"/>
              </p:ext>
            </p:extLst>
          </p:nvPr>
        </p:nvGraphicFramePr>
        <p:xfrm>
          <a:off x="331974" y="1164149"/>
          <a:ext cx="11528051" cy="4972749"/>
        </p:xfrm>
        <a:graphic>
          <a:graphicData uri="http://schemas.openxmlformats.org/drawingml/2006/table">
            <a:tbl>
              <a:tblPr firstRow="1" bandRow="1">
                <a:tableStyleId>{5C22544A-7EE6-4342-B048-85BDC9FD1C3A}</a:tableStyleId>
              </a:tblPr>
              <a:tblGrid>
                <a:gridCol w="2361431">
                  <a:extLst>
                    <a:ext uri="{9D8B030D-6E8A-4147-A177-3AD203B41FA5}">
                      <a16:colId xmlns:a16="http://schemas.microsoft.com/office/drawing/2014/main" val="698746389"/>
                    </a:ext>
                  </a:extLst>
                </a:gridCol>
                <a:gridCol w="1031928">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609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del IEC al Congreso del Estado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Congreso del Estado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algn="ctr" fontAlgn="ct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IEC-Congreso del Edo.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entregó el Informe Anual de Actividades por parte del IEC al Congreso del Estado </a:t>
                      </a:r>
                    </a:p>
                  </a:txBody>
                  <a:tcPr marL="1503" marR="1503" marT="1503" marB="0" anchor="ctr">
                    <a:solidFill>
                      <a:srgbClr val="E6E6E6"/>
                    </a:solidFill>
                  </a:tcPr>
                </a:tc>
                <a:extLst>
                  <a:ext uri="{0D108BD9-81ED-4DB2-BD59-A6C34878D82A}">
                    <a16:rowId xmlns:a16="http://schemas.microsoft.com/office/drawing/2014/main" val="2869719795"/>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del IEC al Congreso del Estado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Coahuilense de las Mujeres y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Técnica del Sistema Estatal de Acceso de las Mujeres a una Vida Libre de Violencia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 Instituto Coahuilense de las Mujeres y </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Secretaría Técnica del Sistema Estatal de Acceso de las Mujeres a una Vida Libre de Violencia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ES"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entregó el Informe Anual </a:t>
                      </a:r>
                      <a:r>
                        <a:rPr lang="es-ES" sz="1200" u="none" strike="noStrike" dirty="0">
                          <a:effectLst/>
                          <a:latin typeface="Segoe UI" panose="020B0502040204020203" pitchFamily="34" charset="0"/>
                          <a:cs typeface="Segoe UI" panose="020B0502040204020203" pitchFamily="34" charset="0"/>
                        </a:rPr>
                        <a:t>que rinde el Instituto Electoral de Coahuila relacionado con las acciones para erradicar la violencia política en razón de género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del Convenio INE- SEP-IEC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Secretaria de Educación Pública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INE–SEP-IEC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Secretaria de Gobernación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convenio para coadyuvar en actividades que fortalecen la democracia y otorguen las facilidades para el inicio del Proceso Electoral Local 2023, participaron el Instituto Electoral de Coahuila, el INE México y la SEP Coahuila, en presencia de la Secretaria de Gobierno de  Coahuila</a:t>
                      </a:r>
                    </a:p>
                  </a:txBody>
                  <a:tcPr marL="1503" marR="1503" marT="1503" marB="0" anchor="ctr">
                    <a:solidFill>
                      <a:srgbClr val="E6E6E6"/>
                    </a:solidFill>
                  </a:tcPr>
                </a:tc>
                <a:extLst>
                  <a:ext uri="{0D108BD9-81ED-4DB2-BD59-A6C34878D82A}">
                    <a16:rowId xmlns:a16="http://schemas.microsoft.com/office/drawing/2014/main" val="2112703483"/>
                  </a:ext>
                </a:extLst>
              </a:tr>
            </a:tbl>
          </a:graphicData>
        </a:graphic>
      </p:graphicFrame>
    </p:spTree>
    <p:extLst>
      <p:ext uri="{BB962C8B-B14F-4D97-AF65-F5344CB8AC3E}">
        <p14:creationId xmlns:p14="http://schemas.microsoft.com/office/powerpoint/2010/main" val="26715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2669"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31/Diciembre/2022</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Teresa Rubio Covarrubias </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084314519"/>
              </p:ext>
            </p:extLst>
          </p:nvPr>
        </p:nvGraphicFramePr>
        <p:xfrm>
          <a:off x="331974" y="1164149"/>
          <a:ext cx="11528051" cy="5525898"/>
        </p:xfrm>
        <a:graphic>
          <a:graphicData uri="http://schemas.openxmlformats.org/drawingml/2006/table">
            <a:tbl>
              <a:tblPr firstRow="1" bandRow="1">
                <a:tableStyleId>{5C22544A-7EE6-4342-B048-85BDC9FD1C3A}</a:tableStyleId>
              </a:tblPr>
              <a:tblGrid>
                <a:gridCol w="2326385">
                  <a:extLst>
                    <a:ext uri="{9D8B030D-6E8A-4147-A177-3AD203B41FA5}">
                      <a16:colId xmlns:a16="http://schemas.microsoft.com/office/drawing/2014/main" val="698746389"/>
                    </a:ext>
                  </a:extLst>
                </a:gridCol>
                <a:gridCol w="1066974">
                  <a:extLst>
                    <a:ext uri="{9D8B030D-6E8A-4147-A177-3AD203B41FA5}">
                      <a16:colId xmlns:a16="http://schemas.microsoft.com/office/drawing/2014/main" val="477278865"/>
                    </a:ext>
                  </a:extLst>
                </a:gridCol>
                <a:gridCol w="1642659">
                  <a:extLst>
                    <a:ext uri="{9D8B030D-6E8A-4147-A177-3AD203B41FA5}">
                      <a16:colId xmlns:a16="http://schemas.microsoft.com/office/drawing/2014/main" val="2852235640"/>
                    </a:ext>
                  </a:extLst>
                </a:gridCol>
                <a:gridCol w="2187353">
                  <a:extLst>
                    <a:ext uri="{9D8B030D-6E8A-4147-A177-3AD203B41FA5}">
                      <a16:colId xmlns:a16="http://schemas.microsoft.com/office/drawing/2014/main" val="409965518"/>
                    </a:ext>
                  </a:extLst>
                </a:gridCol>
                <a:gridCol w="1667683">
                  <a:extLst>
                    <a:ext uri="{9D8B030D-6E8A-4147-A177-3AD203B41FA5}">
                      <a16:colId xmlns:a16="http://schemas.microsoft.com/office/drawing/2014/main" val="2967125531"/>
                    </a:ext>
                  </a:extLst>
                </a:gridCol>
                <a:gridCol w="2636997">
                  <a:extLst>
                    <a:ext uri="{9D8B030D-6E8A-4147-A177-3AD203B41FA5}">
                      <a16:colId xmlns:a16="http://schemas.microsoft.com/office/drawing/2014/main" val="1639169861"/>
                    </a:ext>
                  </a:extLst>
                </a:gridCol>
              </a:tblGrid>
              <a:tr h="370840">
                <a:tc>
                  <a:txBody>
                    <a:bodyPr/>
                    <a:lstStyle/>
                    <a:p>
                      <a:pPr algn="ctr" fontAlgn="ctr"/>
                      <a:endParaRPr lang="es-MX" sz="1400" b="0" u="none" strike="noStrike" dirty="0">
                        <a:solidFill>
                          <a:schemeClr val="bg1"/>
                        </a:solidFill>
                        <a:effectLst/>
                        <a:latin typeface="+mn-lt"/>
                      </a:endParaRPr>
                    </a:p>
                    <a:p>
                      <a:pPr algn="ctr" fontAlgn="ctr"/>
                      <a:r>
                        <a:rPr lang="es-MX" sz="1400" b="0" u="none" strike="noStrike" dirty="0">
                          <a:solidFill>
                            <a:schemeClr val="bg1"/>
                          </a:solidFill>
                          <a:effectLst/>
                          <a:latin typeface="+mn-lt"/>
                        </a:rPr>
                        <a:t>Actividad o</a:t>
                      </a:r>
                    </a:p>
                    <a:p>
                      <a:pPr algn="ctr" fontAlgn="ctr"/>
                      <a:r>
                        <a:rPr lang="es-MX" sz="1400" b="0" u="none" strike="noStrike" dirty="0">
                          <a:solidFill>
                            <a:schemeClr val="bg1"/>
                          </a:solidFill>
                          <a:effectLst/>
                          <a:latin typeface="+mn-lt"/>
                        </a:rPr>
                        <a:t> reunión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Fecha</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Lugar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algn="ctr"/>
                      <a:endParaRPr lang="es-MX" sz="1400" b="0" u="none" strike="noStrike" dirty="0">
                        <a:solidFill>
                          <a:schemeClr val="bg1"/>
                        </a:solidFill>
                        <a:effectLst/>
                        <a:latin typeface="+mn-lt"/>
                      </a:endParaRPr>
                    </a:p>
                    <a:p>
                      <a:pPr algn="ctr"/>
                      <a:r>
                        <a:rPr lang="es-MX" sz="1400" b="0" u="none" strike="noStrike" dirty="0">
                          <a:solidFill>
                            <a:schemeClr val="bg1"/>
                          </a:solidFill>
                          <a:effectLst/>
                          <a:latin typeface="+mn-lt"/>
                        </a:rPr>
                        <a:t>Participante</a:t>
                      </a: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Instituciones o entidades participantes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0" u="none" strike="noStrike" dirty="0">
                        <a:solidFill>
                          <a:schemeClr val="bg1"/>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0" u="none" strike="noStrike" dirty="0">
                          <a:solidFill>
                            <a:schemeClr val="bg1"/>
                          </a:solidFill>
                          <a:effectLst/>
                          <a:latin typeface="+mn-lt"/>
                        </a:rPr>
                        <a:t>Objetivo </a:t>
                      </a:r>
                      <a:endParaRPr lang="es-MX" sz="1400" b="0" i="0" u="none" strike="noStrike" dirty="0">
                        <a:solidFill>
                          <a:schemeClr val="bg1"/>
                        </a:solidFill>
                        <a:effectLst/>
                        <a:latin typeface="+mn-lt"/>
                      </a:endParaRPr>
                    </a:p>
                    <a:p>
                      <a:pPr algn="ctr"/>
                      <a:endParaRPr lang="es-ES" sz="1400" b="0" dirty="0">
                        <a:latin typeface="+mn-lt"/>
                      </a:endParaRPr>
                    </a:p>
                  </a:txBody>
                  <a:tcPr>
                    <a:solidFill>
                      <a:srgbClr val="A963C4"/>
                    </a:solidFill>
                  </a:tcPr>
                </a:tc>
                <a:extLst>
                  <a:ext uri="{0D108BD9-81ED-4DB2-BD59-A6C34878D82A}">
                    <a16:rowId xmlns:a16="http://schemas.microsoft.com/office/drawing/2014/main" val="4116179392"/>
                  </a:ext>
                </a:extLst>
              </a:tr>
              <a:tr h="3609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Consejeros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Reunión de trabajo con los Consejeros integrantes del Consejo General del IEC y Secretario Ejecutivo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2986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5° Informe de Gestión Institucional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 el Pleno de la LXII Legislatura del H. Congreso del Estado.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FGE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 asistió al Informe de Gestión Institucional, de la Fiscalía General del Estado</a:t>
                      </a:r>
                    </a:p>
                  </a:txBody>
                  <a:tcPr marL="1503" marR="1503" marT="1503" marB="0" anchor="ctr">
                    <a:solidFill>
                      <a:srgbClr val="E6E6E6"/>
                    </a:solidFill>
                  </a:tcPr>
                </a:tc>
                <a:extLst>
                  <a:ext uri="{0D108BD9-81ED-4DB2-BD59-A6C34878D82A}">
                    <a16:rowId xmlns:a16="http://schemas.microsoft.com/office/drawing/2014/main" val="3577093736"/>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Sesiones Extraordinarias de Comisiones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22/12/2022</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Directores de </a:t>
                      </a:r>
                      <a:r>
                        <a:rPr kumimoji="0" lang="es-MX"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Area</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sng"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Reunión de Comisiones </a:t>
                      </a:r>
                    </a:p>
                  </a:txBody>
                  <a:tcPr marL="1503" marR="1503" marT="1503" marB="0" anchor="ctr">
                    <a:solidFill>
                      <a:srgbClr val="E6E6E6"/>
                    </a:solidFill>
                  </a:tcPr>
                </a:tc>
                <a:extLst>
                  <a:ext uri="{0D108BD9-81ED-4DB2-BD59-A6C34878D82A}">
                    <a16:rowId xmlns:a16="http://schemas.microsoft.com/office/drawing/2014/main" val="2112703483"/>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dirty="0">
                          <a:solidFill>
                            <a:srgbClr val="050505"/>
                          </a:solidFill>
                          <a:effectLst/>
                          <a:latin typeface="Segoe UI" panose="020B0502040204020203" pitchFamily="34" charset="0"/>
                          <a:cs typeface="Segoe UI" panose="020B0502040204020203" pitchFamily="34" charset="0"/>
                        </a:rPr>
                        <a:t>Reunión previa a la Sesión Ordinaria del Consejo General, con las representaciones partidistas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POLITICOS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Presidió la reunión previa de trabajo con las representaciones partidistas, en ocasión de la Sesión Ordinaria del Consejo General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90402874"/>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050505"/>
                          </a:solidFill>
                          <a:effectLst/>
                          <a:latin typeface="Segoe UI" panose="020B0502040204020203" pitchFamily="34" charset="0"/>
                          <a:cs typeface="Segoe UI" panose="020B0502040204020203" pitchFamily="34" charset="0"/>
                        </a:rPr>
                        <a:t>Sesión Ordinaria de Consejo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POLITICOS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Ordinaria de Consejo </a:t>
                      </a:r>
                    </a:p>
                  </a:txBody>
                  <a:tcPr marL="1503" marR="1503" marT="1503" marB="0" anchor="ctr">
                    <a:solidFill>
                      <a:srgbClr val="E6E6E6"/>
                    </a:solidFill>
                  </a:tcPr>
                </a:tc>
                <a:extLst>
                  <a:ext uri="{0D108BD9-81ED-4DB2-BD59-A6C34878D82A}">
                    <a16:rowId xmlns:a16="http://schemas.microsoft.com/office/drawing/2014/main" val="1901114399"/>
                  </a:ext>
                </a:extLst>
              </a:tr>
              <a:tr h="291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26/12/2022</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Reunión de trabajo con los Consejeros integrantes del Consejo General del IEC y Secretario Ejecutivo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711337128"/>
                  </a:ext>
                </a:extLst>
              </a:tr>
            </a:tbl>
          </a:graphicData>
        </a:graphic>
      </p:graphicFrame>
    </p:spTree>
    <p:extLst>
      <p:ext uri="{BB962C8B-B14F-4D97-AF65-F5344CB8AC3E}">
        <p14:creationId xmlns:p14="http://schemas.microsoft.com/office/powerpoint/2010/main" val="4870275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21898</TotalTime>
  <Words>2373</Words>
  <Application>Microsoft Office PowerPoint</Application>
  <PresentationFormat>Panorámica</PresentationFormat>
  <Paragraphs>551</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Gotham Bold</vt:lpstr>
      <vt:lpstr>Segoe UI</vt:lpstr>
      <vt:lpstr>Tema de Office</vt:lpstr>
      <vt:lpstr>Presentación de PowerPoint</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lpstr>Art. 21, Fracc. LII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IEC2019</cp:lastModifiedBy>
  <cp:revision>788</cp:revision>
  <dcterms:created xsi:type="dcterms:W3CDTF">2018-06-08T15:50:00Z</dcterms:created>
  <dcterms:modified xsi:type="dcterms:W3CDTF">2023-01-05T00:35:25Z</dcterms:modified>
</cp:coreProperties>
</file>