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7" r:id="rId2"/>
    <p:sldId id="287" r:id="rId3"/>
    <p:sldId id="288" r:id="rId4"/>
    <p:sldId id="289" r:id="rId5"/>
    <p:sldId id="292" r:id="rId6"/>
    <p:sldId id="290" r:id="rId7"/>
    <p:sldId id="291"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2F2"/>
    <a:srgbClr val="FFCCFF"/>
    <a:srgbClr val="CC99FF"/>
    <a:srgbClr val="CC66FF"/>
    <a:srgbClr val="9966FF"/>
    <a:srgbClr val="FF00FF"/>
    <a:srgbClr val="FF99FF"/>
    <a:srgbClr val="FF0066"/>
    <a:srgbClr val="9999FF"/>
    <a:srgbClr val="9A57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AFDC59-D16E-43A1-A366-6DF2A1BCFBDF}" v="15" dt="2022-11-24T00:05:16.45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374" autoAdjust="0"/>
  </p:normalViewPr>
  <p:slideViewPr>
    <p:cSldViewPr snapToGrid="0">
      <p:cViewPr varScale="1">
        <p:scale>
          <a:sx n="86" d="100"/>
          <a:sy n="86" d="100"/>
        </p:scale>
        <p:origin x="58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D4001881-9C37-4B8B-824F-E6B5B684466A}" type="datetimeFigureOut">
              <a:rPr lang="es-MX" smtClean="0"/>
              <a:t>24/11/2022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0E0DA7-15E5-45E7-8B34-360A65118684}" type="slidenum">
              <a:rPr lang="es-MX" smtClean="0"/>
              <a:t>‹Nº›</a:t>
            </a:fld>
            <a:endParaRPr lang="es-MX"/>
          </a:p>
        </p:txBody>
      </p:sp>
    </p:spTree>
    <p:extLst>
      <p:ext uri="{BB962C8B-B14F-4D97-AF65-F5344CB8AC3E}">
        <p14:creationId xmlns:p14="http://schemas.microsoft.com/office/powerpoint/2010/main" val="792923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D4001881-9C37-4B8B-824F-E6B5B684466A}" type="datetimeFigureOut">
              <a:rPr lang="es-MX" smtClean="0"/>
              <a:t>24/11/2022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0E0DA7-15E5-45E7-8B34-360A65118684}" type="slidenum">
              <a:rPr lang="es-MX" smtClean="0"/>
              <a:t>‹Nº›</a:t>
            </a:fld>
            <a:endParaRPr lang="es-MX"/>
          </a:p>
        </p:txBody>
      </p:sp>
    </p:spTree>
    <p:extLst>
      <p:ext uri="{BB962C8B-B14F-4D97-AF65-F5344CB8AC3E}">
        <p14:creationId xmlns:p14="http://schemas.microsoft.com/office/powerpoint/2010/main" val="237969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D4001881-9C37-4B8B-824F-E6B5B684466A}" type="datetimeFigureOut">
              <a:rPr lang="es-MX" smtClean="0"/>
              <a:t>24/11/2022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0E0DA7-15E5-45E7-8B34-360A65118684}" type="slidenum">
              <a:rPr lang="es-MX" smtClean="0"/>
              <a:t>‹Nº›</a:t>
            </a:fld>
            <a:endParaRPr lang="es-MX"/>
          </a:p>
        </p:txBody>
      </p:sp>
    </p:spTree>
    <p:extLst>
      <p:ext uri="{BB962C8B-B14F-4D97-AF65-F5344CB8AC3E}">
        <p14:creationId xmlns:p14="http://schemas.microsoft.com/office/powerpoint/2010/main" val="561901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D4001881-9C37-4B8B-824F-E6B5B684466A}" type="datetimeFigureOut">
              <a:rPr lang="es-MX" smtClean="0"/>
              <a:t>24/11/2022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0E0DA7-15E5-45E7-8B34-360A65118684}" type="slidenum">
              <a:rPr lang="es-MX" smtClean="0"/>
              <a:t>‹Nº›</a:t>
            </a:fld>
            <a:endParaRPr lang="es-MX"/>
          </a:p>
        </p:txBody>
      </p:sp>
    </p:spTree>
    <p:extLst>
      <p:ext uri="{BB962C8B-B14F-4D97-AF65-F5344CB8AC3E}">
        <p14:creationId xmlns:p14="http://schemas.microsoft.com/office/powerpoint/2010/main" val="1344996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D4001881-9C37-4B8B-824F-E6B5B684466A}" type="datetimeFigureOut">
              <a:rPr lang="es-MX" smtClean="0"/>
              <a:t>24/11/2022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0E0DA7-15E5-45E7-8B34-360A65118684}" type="slidenum">
              <a:rPr lang="es-MX" smtClean="0"/>
              <a:t>‹Nº›</a:t>
            </a:fld>
            <a:endParaRPr lang="es-MX"/>
          </a:p>
        </p:txBody>
      </p:sp>
    </p:spTree>
    <p:extLst>
      <p:ext uri="{BB962C8B-B14F-4D97-AF65-F5344CB8AC3E}">
        <p14:creationId xmlns:p14="http://schemas.microsoft.com/office/powerpoint/2010/main" val="262877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D4001881-9C37-4B8B-824F-E6B5B684466A}" type="datetimeFigureOut">
              <a:rPr lang="es-MX" smtClean="0"/>
              <a:t>24/11/2022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30E0DA7-15E5-45E7-8B34-360A65118684}" type="slidenum">
              <a:rPr lang="es-MX" smtClean="0"/>
              <a:t>‹Nº›</a:t>
            </a:fld>
            <a:endParaRPr lang="es-MX"/>
          </a:p>
        </p:txBody>
      </p:sp>
    </p:spTree>
    <p:extLst>
      <p:ext uri="{BB962C8B-B14F-4D97-AF65-F5344CB8AC3E}">
        <p14:creationId xmlns:p14="http://schemas.microsoft.com/office/powerpoint/2010/main" val="3293905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D4001881-9C37-4B8B-824F-E6B5B684466A}" type="datetimeFigureOut">
              <a:rPr lang="es-MX" smtClean="0"/>
              <a:t>24/11/2022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30E0DA7-15E5-45E7-8B34-360A65118684}" type="slidenum">
              <a:rPr lang="es-MX" smtClean="0"/>
              <a:t>‹Nº›</a:t>
            </a:fld>
            <a:endParaRPr lang="es-MX"/>
          </a:p>
        </p:txBody>
      </p:sp>
    </p:spTree>
    <p:extLst>
      <p:ext uri="{BB962C8B-B14F-4D97-AF65-F5344CB8AC3E}">
        <p14:creationId xmlns:p14="http://schemas.microsoft.com/office/powerpoint/2010/main" val="3403894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D4001881-9C37-4B8B-824F-E6B5B684466A}" type="datetimeFigureOut">
              <a:rPr lang="es-MX" smtClean="0"/>
              <a:t>24/11/2022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30E0DA7-15E5-45E7-8B34-360A65118684}" type="slidenum">
              <a:rPr lang="es-MX" smtClean="0"/>
              <a:t>‹Nº›</a:t>
            </a:fld>
            <a:endParaRPr lang="es-MX"/>
          </a:p>
        </p:txBody>
      </p:sp>
    </p:spTree>
    <p:extLst>
      <p:ext uri="{BB962C8B-B14F-4D97-AF65-F5344CB8AC3E}">
        <p14:creationId xmlns:p14="http://schemas.microsoft.com/office/powerpoint/2010/main" val="533626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4001881-9C37-4B8B-824F-E6B5B684466A}" type="datetimeFigureOut">
              <a:rPr lang="es-MX" smtClean="0"/>
              <a:t>24/11/2022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30E0DA7-15E5-45E7-8B34-360A65118684}" type="slidenum">
              <a:rPr lang="es-MX" smtClean="0"/>
              <a:t>‹Nº›</a:t>
            </a:fld>
            <a:endParaRPr lang="es-MX"/>
          </a:p>
        </p:txBody>
      </p:sp>
    </p:spTree>
    <p:extLst>
      <p:ext uri="{BB962C8B-B14F-4D97-AF65-F5344CB8AC3E}">
        <p14:creationId xmlns:p14="http://schemas.microsoft.com/office/powerpoint/2010/main" val="1382813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D4001881-9C37-4B8B-824F-E6B5B684466A}" type="datetimeFigureOut">
              <a:rPr lang="es-MX" smtClean="0"/>
              <a:t>24/11/2022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30E0DA7-15E5-45E7-8B34-360A65118684}" type="slidenum">
              <a:rPr lang="es-MX" smtClean="0"/>
              <a:t>‹Nº›</a:t>
            </a:fld>
            <a:endParaRPr lang="es-MX"/>
          </a:p>
        </p:txBody>
      </p:sp>
    </p:spTree>
    <p:extLst>
      <p:ext uri="{BB962C8B-B14F-4D97-AF65-F5344CB8AC3E}">
        <p14:creationId xmlns:p14="http://schemas.microsoft.com/office/powerpoint/2010/main" val="37020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D4001881-9C37-4B8B-824F-E6B5B684466A}" type="datetimeFigureOut">
              <a:rPr lang="es-MX" smtClean="0"/>
              <a:t>24/11/2022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30E0DA7-15E5-45E7-8B34-360A65118684}" type="slidenum">
              <a:rPr lang="es-MX" smtClean="0"/>
              <a:t>‹Nº›</a:t>
            </a:fld>
            <a:endParaRPr lang="es-MX"/>
          </a:p>
        </p:txBody>
      </p:sp>
    </p:spTree>
    <p:extLst>
      <p:ext uri="{BB962C8B-B14F-4D97-AF65-F5344CB8AC3E}">
        <p14:creationId xmlns:p14="http://schemas.microsoft.com/office/powerpoint/2010/main" val="2059650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01881-9C37-4B8B-824F-E6B5B684466A}" type="datetimeFigureOut">
              <a:rPr lang="es-MX" smtClean="0"/>
              <a:t>24/11/2022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0E0DA7-15E5-45E7-8B34-360A65118684}" type="slidenum">
              <a:rPr lang="es-MX" smtClean="0"/>
              <a:t>‹Nº›</a:t>
            </a:fld>
            <a:endParaRPr lang="es-MX"/>
          </a:p>
        </p:txBody>
      </p:sp>
    </p:spTree>
    <p:extLst>
      <p:ext uri="{BB962C8B-B14F-4D97-AF65-F5344CB8AC3E}">
        <p14:creationId xmlns:p14="http://schemas.microsoft.com/office/powerpoint/2010/main" val="3548464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0BC185A-F3D8-4557-BD42-D1EC79AE27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88" y="37193"/>
            <a:ext cx="3288534" cy="1133977"/>
          </a:xfrm>
          <a:prstGeom prst="rect">
            <a:avLst/>
          </a:prstGeom>
        </p:spPr>
      </p:pic>
      <p:pic>
        <p:nvPicPr>
          <p:cNvPr id="9" name="Imagen 8">
            <a:extLst>
              <a:ext uri="{FF2B5EF4-FFF2-40B4-BE49-F238E27FC236}">
                <a16:creationId xmlns:a16="http://schemas.microsoft.com/office/drawing/2014/main" id="{F7519C4A-7BA9-4E9C-96D9-791BED2EB2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39190"/>
            <a:ext cx="12025674" cy="74721"/>
          </a:xfrm>
          <a:prstGeom prst="rect">
            <a:avLst/>
          </a:prstGeom>
        </p:spPr>
      </p:pic>
      <p:sp>
        <p:nvSpPr>
          <p:cNvPr id="3" name="Subtítulo 2"/>
          <p:cNvSpPr>
            <a:spLocks noGrp="1"/>
          </p:cNvSpPr>
          <p:nvPr>
            <p:ph type="subTitle" idx="1"/>
          </p:nvPr>
        </p:nvSpPr>
        <p:spPr>
          <a:xfrm>
            <a:off x="446744" y="4441149"/>
            <a:ext cx="11298511" cy="1167772"/>
          </a:xfrm>
        </p:spPr>
        <p:txBody>
          <a:bodyPr>
            <a:noAutofit/>
          </a:bodyPr>
          <a:lstStyle/>
          <a:p>
            <a:pPr>
              <a:spcBef>
                <a:spcPts val="600"/>
              </a:spcBef>
            </a:pPr>
            <a:endParaRPr lang="es-MX" b="1" dirty="0">
              <a:latin typeface="Arial" panose="020B0604020202020204" pitchFamily="34" charset="0"/>
              <a:cs typeface="Arial" panose="020B0604020202020204" pitchFamily="34" charset="0"/>
            </a:endParaRPr>
          </a:p>
          <a:p>
            <a:pPr>
              <a:spcBef>
                <a:spcPts val="600"/>
              </a:spcBef>
            </a:pPr>
            <a:r>
              <a:rPr lang="es-MX" b="1" dirty="0">
                <a:latin typeface="Arial" panose="020B0604020202020204" pitchFamily="34" charset="0"/>
                <a:cs typeface="Arial" panose="020B0604020202020204" pitchFamily="34" charset="0"/>
              </a:rPr>
              <a:t> </a:t>
            </a:r>
          </a:p>
          <a:p>
            <a:pPr>
              <a:spcBef>
                <a:spcPts val="600"/>
              </a:spcBef>
            </a:pPr>
            <a:endParaRPr lang="es-MX" b="1" dirty="0">
              <a:latin typeface="Arial" panose="020B0604020202020204" pitchFamily="34" charset="0"/>
              <a:cs typeface="Arial" panose="020B0604020202020204" pitchFamily="34" charset="0"/>
            </a:endParaRPr>
          </a:p>
        </p:txBody>
      </p:sp>
      <p:sp>
        <p:nvSpPr>
          <p:cNvPr id="8" name="Rectángulo 7">
            <a:extLst>
              <a:ext uri="{FF2B5EF4-FFF2-40B4-BE49-F238E27FC236}">
                <a16:creationId xmlns:a16="http://schemas.microsoft.com/office/drawing/2014/main" id="{F1A27FD4-BB12-4E60-AC6A-DE92C54395AB}"/>
              </a:ext>
            </a:extLst>
          </p:cNvPr>
          <p:cNvSpPr/>
          <p:nvPr/>
        </p:nvSpPr>
        <p:spPr>
          <a:xfrm>
            <a:off x="860552" y="2587380"/>
            <a:ext cx="9791700" cy="1754326"/>
          </a:xfrm>
          <a:prstGeom prst="rect">
            <a:avLst/>
          </a:prstGeom>
        </p:spPr>
        <p:txBody>
          <a:bodyPr wrap="square">
            <a:spAutoFit/>
          </a:bodyPr>
          <a:lstStyle/>
          <a:p>
            <a:pPr algn="ctr">
              <a:lnSpc>
                <a:spcPct val="90000"/>
              </a:lnSpc>
              <a:spcBef>
                <a:spcPct val="0"/>
              </a:spcBef>
            </a:pPr>
            <a:r>
              <a:rPr lang="es-MX" sz="6000" b="1" dirty="0">
                <a:solidFill>
                  <a:srgbClr val="7E328A"/>
                </a:solidFill>
                <a:latin typeface="Century Gothic" panose="020B0502020202020204" pitchFamily="34" charset="0"/>
                <a:ea typeface="Roboto" panose="02000000000000000000" pitchFamily="2" charset="0"/>
                <a:cs typeface="+mj-cs"/>
              </a:rPr>
              <a:t>CRITERIOS DE OPORTUNIDAD</a:t>
            </a:r>
          </a:p>
        </p:txBody>
      </p:sp>
      <p:sp>
        <p:nvSpPr>
          <p:cNvPr id="11" name="Rectángulo 10">
            <a:extLst>
              <a:ext uri="{FF2B5EF4-FFF2-40B4-BE49-F238E27FC236}">
                <a16:creationId xmlns:a16="http://schemas.microsoft.com/office/drawing/2014/main" id="{38F0CDB0-1415-489D-AC5E-F0EB39CE3C15}"/>
              </a:ext>
            </a:extLst>
          </p:cNvPr>
          <p:cNvSpPr/>
          <p:nvPr/>
        </p:nvSpPr>
        <p:spPr>
          <a:xfrm>
            <a:off x="6092766" y="5518367"/>
            <a:ext cx="5384441" cy="400110"/>
          </a:xfrm>
          <a:prstGeom prst="rect">
            <a:avLst/>
          </a:prstGeom>
        </p:spPr>
        <p:txBody>
          <a:bodyPr wrap="square">
            <a:spAutoFit/>
          </a:bodyPr>
          <a:lstStyle/>
          <a:p>
            <a:pPr algn="ctr"/>
            <a:r>
              <a:rPr lang="es-MX" sz="2000" b="1" dirty="0">
                <a:latin typeface="Helvetica" panose="020B0604020202020204" pitchFamily="34" charset="0"/>
                <a:cs typeface="Helvetica" panose="020B0604020202020204" pitchFamily="34" charset="0"/>
              </a:rPr>
              <a:t>24 de noviembre de 2022, Saltillo, Coahuila</a:t>
            </a:r>
          </a:p>
        </p:txBody>
      </p:sp>
      <p:sp>
        <p:nvSpPr>
          <p:cNvPr id="12" name="CuadroTexto 11"/>
          <p:cNvSpPr txBox="1"/>
          <p:nvPr/>
        </p:nvSpPr>
        <p:spPr>
          <a:xfrm>
            <a:off x="2730498" y="61019"/>
            <a:ext cx="9399258" cy="954107"/>
          </a:xfrm>
          <a:prstGeom prst="rect">
            <a:avLst/>
          </a:prstGeom>
          <a:noFill/>
        </p:spPr>
        <p:txBody>
          <a:bodyPr wrap="square" rtlCol="0">
            <a:spAutoFit/>
          </a:bodyPr>
          <a:lstStyle/>
          <a:p>
            <a:pPr lvl="0" algn="ctr" eaLnBrk="0" fontAlgn="base" hangingPunct="0">
              <a:spcBef>
                <a:spcPct val="0"/>
              </a:spcBef>
              <a:spcAft>
                <a:spcPct val="0"/>
              </a:spcAft>
              <a:defRPr/>
            </a:pPr>
            <a:r>
              <a:rPr lang="es-MX" sz="2800" b="1" dirty="0">
                <a:solidFill>
                  <a:srgbClr val="7030A0"/>
                </a:solidFill>
                <a:latin typeface="Helvetica" panose="020B0604020202020204" pitchFamily="34" charset="0"/>
                <a:ea typeface="ＭＳ Ｐゴシック" panose="020B0600070205080204" pitchFamily="34" charset="-128"/>
              </a:rPr>
              <a:t>LINEAMIENTOS EN MATERIA DE PARIDAD </a:t>
            </a:r>
          </a:p>
          <a:p>
            <a:pPr lvl="0" algn="ctr" eaLnBrk="0" fontAlgn="base" hangingPunct="0">
              <a:spcBef>
                <a:spcPct val="0"/>
              </a:spcBef>
              <a:spcAft>
                <a:spcPct val="0"/>
              </a:spcAft>
              <a:defRPr/>
            </a:pPr>
            <a:r>
              <a:rPr lang="es-MX" sz="2800" b="1" dirty="0">
                <a:solidFill>
                  <a:srgbClr val="7030A0"/>
                </a:solidFill>
                <a:latin typeface="Helvetica" panose="020B0604020202020204" pitchFamily="34" charset="0"/>
                <a:ea typeface="ＭＳ Ｐゴシック" panose="020B0600070205080204" pitchFamily="34" charset="-128"/>
              </a:rPr>
              <a:t>PARA EL PROCESO ELECTORAL 2023</a:t>
            </a:r>
            <a:endParaRPr kumimoji="0" lang="es-MX" sz="2800" b="1" i="0" u="none" strike="noStrike" kern="1200" cap="none" spc="0" normalizeH="0" baseline="0" noProof="0" dirty="0">
              <a:ln>
                <a:noFill/>
              </a:ln>
              <a:solidFill>
                <a:srgbClr val="7030A0"/>
              </a:solidFill>
              <a:effectLst/>
              <a:uLnTx/>
              <a:uFillTx/>
              <a:latin typeface="Helvetica" panose="020B0604020202020204" pitchFamily="34" charset="0"/>
              <a:ea typeface="ＭＳ Ｐゴシック" panose="020B0600070205080204" pitchFamily="34" charset="-128"/>
            </a:endParaRPr>
          </a:p>
        </p:txBody>
      </p:sp>
      <p:pic>
        <p:nvPicPr>
          <p:cNvPr id="13" name="Imagen 12">
            <a:extLst>
              <a:ext uri="{FF2B5EF4-FFF2-40B4-BE49-F238E27FC236}">
                <a16:creationId xmlns:a16="http://schemas.microsoft.com/office/drawing/2014/main" id="{57223729-A8A3-4A9A-8FFE-D092E38B17F1}"/>
              </a:ext>
            </a:extLst>
          </p:cNvPr>
          <p:cNvPicPr>
            <a:picLocks noChangeAspect="1"/>
          </p:cNvPicPr>
          <p:nvPr/>
        </p:nvPicPr>
        <p:blipFill>
          <a:blip r:embed="rId4"/>
          <a:stretch>
            <a:fillRect/>
          </a:stretch>
        </p:blipFill>
        <p:spPr>
          <a:xfrm>
            <a:off x="-267723" y="5807807"/>
            <a:ext cx="12720979" cy="1215914"/>
          </a:xfrm>
          <a:prstGeom prst="rect">
            <a:avLst/>
          </a:prstGeom>
        </p:spPr>
      </p:pic>
    </p:spTree>
    <p:extLst>
      <p:ext uri="{BB962C8B-B14F-4D97-AF65-F5344CB8AC3E}">
        <p14:creationId xmlns:p14="http://schemas.microsoft.com/office/powerpoint/2010/main" val="418227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0BC185A-F3D8-4557-BD42-D1EC79AE27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88" y="37193"/>
            <a:ext cx="3288534" cy="1133977"/>
          </a:xfrm>
          <a:prstGeom prst="rect">
            <a:avLst/>
          </a:prstGeom>
        </p:spPr>
      </p:pic>
      <p:pic>
        <p:nvPicPr>
          <p:cNvPr id="9" name="Imagen 8">
            <a:extLst>
              <a:ext uri="{FF2B5EF4-FFF2-40B4-BE49-F238E27FC236}">
                <a16:creationId xmlns:a16="http://schemas.microsoft.com/office/drawing/2014/main" id="{F7519C4A-7BA9-4E9C-96D9-791BED2EB2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39190"/>
            <a:ext cx="12025674" cy="74721"/>
          </a:xfrm>
          <a:prstGeom prst="rect">
            <a:avLst/>
          </a:prstGeom>
        </p:spPr>
      </p:pic>
      <p:pic>
        <p:nvPicPr>
          <p:cNvPr id="13" name="Imagen 12">
            <a:extLst>
              <a:ext uri="{FF2B5EF4-FFF2-40B4-BE49-F238E27FC236}">
                <a16:creationId xmlns:a16="http://schemas.microsoft.com/office/drawing/2014/main" id="{57223729-A8A3-4A9A-8FFE-D092E38B17F1}"/>
              </a:ext>
            </a:extLst>
          </p:cNvPr>
          <p:cNvPicPr>
            <a:picLocks noChangeAspect="1"/>
          </p:cNvPicPr>
          <p:nvPr/>
        </p:nvPicPr>
        <p:blipFill>
          <a:blip r:embed="rId4"/>
          <a:stretch>
            <a:fillRect/>
          </a:stretch>
        </p:blipFill>
        <p:spPr>
          <a:xfrm>
            <a:off x="-267723" y="6183085"/>
            <a:ext cx="12720979" cy="840635"/>
          </a:xfrm>
          <a:prstGeom prst="rect">
            <a:avLst/>
          </a:prstGeom>
        </p:spPr>
      </p:pic>
      <p:pic>
        <p:nvPicPr>
          <p:cNvPr id="2" name="Imagen 1">
            <a:extLst>
              <a:ext uri="{FF2B5EF4-FFF2-40B4-BE49-F238E27FC236}">
                <a16:creationId xmlns:a16="http://schemas.microsoft.com/office/drawing/2014/main" id="{4BCA1F47-D46A-7CBC-578A-801941C288A0}"/>
              </a:ext>
            </a:extLst>
          </p:cNvPr>
          <p:cNvPicPr>
            <a:picLocks noChangeAspect="1"/>
          </p:cNvPicPr>
          <p:nvPr/>
        </p:nvPicPr>
        <p:blipFill>
          <a:blip r:embed="rId5"/>
          <a:stretch>
            <a:fillRect/>
          </a:stretch>
        </p:blipFill>
        <p:spPr>
          <a:xfrm>
            <a:off x="2624828" y="281622"/>
            <a:ext cx="9400847" cy="1176630"/>
          </a:xfrm>
          <a:prstGeom prst="rect">
            <a:avLst/>
          </a:prstGeom>
        </p:spPr>
      </p:pic>
      <p:sp>
        <p:nvSpPr>
          <p:cNvPr id="8" name="CuadroTexto 7">
            <a:extLst>
              <a:ext uri="{FF2B5EF4-FFF2-40B4-BE49-F238E27FC236}">
                <a16:creationId xmlns:a16="http://schemas.microsoft.com/office/drawing/2014/main" id="{6DABBAB9-9941-981A-0067-608CCD4C3FA8}"/>
              </a:ext>
            </a:extLst>
          </p:cNvPr>
          <p:cNvSpPr txBox="1"/>
          <p:nvPr/>
        </p:nvSpPr>
        <p:spPr>
          <a:xfrm>
            <a:off x="320842" y="2030764"/>
            <a:ext cx="11424413" cy="3717749"/>
          </a:xfrm>
          <a:prstGeom prst="rect">
            <a:avLst/>
          </a:prstGeom>
          <a:noFill/>
        </p:spPr>
        <p:txBody>
          <a:bodyPr wrap="square">
            <a:spAutoFit/>
          </a:bodyPr>
          <a:lstStyle/>
          <a:p>
            <a:pPr algn="just">
              <a:lnSpc>
                <a:spcPct val="150000"/>
              </a:lnSpc>
              <a:spcAft>
                <a:spcPts val="800"/>
              </a:spcAft>
            </a:pPr>
            <a:r>
              <a:rPr lang="es-MX" sz="2600" dirty="0">
                <a:latin typeface="Century" panose="02040604050505020304" pitchFamily="18" charset="0"/>
                <a:ea typeface="Calibri" panose="020F0502020204030204" pitchFamily="34" charset="0"/>
                <a:cs typeface="Times New Roman" panose="02020603050405020304" pitchFamily="18" charset="0"/>
              </a:rPr>
              <a:t>Los </a:t>
            </a:r>
            <a:r>
              <a:rPr lang="es-MX" sz="2600" b="1" dirty="0">
                <a:latin typeface="Century" panose="02040604050505020304" pitchFamily="18" charset="0"/>
                <a:ea typeface="Calibri" panose="020F0502020204030204" pitchFamily="34" charset="0"/>
                <a:cs typeface="Times New Roman" panose="02020603050405020304" pitchFamily="18" charset="0"/>
              </a:rPr>
              <a:t>criterios de oportunidad </a:t>
            </a:r>
            <a:r>
              <a:rPr lang="es-MX" sz="2600" dirty="0">
                <a:latin typeface="Century" panose="02040604050505020304" pitchFamily="18" charset="0"/>
                <a:ea typeface="Calibri" panose="020F0502020204030204" pitchFamily="34" charset="0"/>
                <a:cs typeface="Times New Roman" panose="02020603050405020304" pitchFamily="18" charset="0"/>
              </a:rPr>
              <a:t>se </a:t>
            </a:r>
            <a:r>
              <a:rPr lang="es-MX" sz="2600" dirty="0">
                <a:effectLst/>
                <a:latin typeface="Century" panose="02040604050505020304" pitchFamily="18" charset="0"/>
                <a:ea typeface="Calibri" panose="020F0502020204030204" pitchFamily="34" charset="0"/>
                <a:cs typeface="Times New Roman" panose="02020603050405020304" pitchFamily="18" charset="0"/>
              </a:rPr>
              <a:t>definen como aquellos indicadores objetivos, que pueden ser de carácter cualitativo o cuantitativo, que permiten definir la probabilidad de que, una mujer resulte ganadora en la elección en que la particip</a:t>
            </a:r>
            <a:r>
              <a:rPr lang="es-MX" sz="2600" dirty="0">
                <a:latin typeface="Century" panose="02040604050505020304" pitchFamily="18" charset="0"/>
                <a:ea typeface="Calibri" panose="020F0502020204030204" pitchFamily="34" charset="0"/>
                <a:cs typeface="Times New Roman" panose="02020603050405020304" pitchFamily="18" charset="0"/>
              </a:rPr>
              <a:t>e.</a:t>
            </a:r>
            <a:r>
              <a:rPr lang="es-MX" sz="2600" dirty="0">
                <a:effectLst/>
                <a:latin typeface="Century" panose="02040604050505020304" pitchFamily="18" charset="0"/>
                <a:ea typeface="Calibri" panose="020F0502020204030204" pitchFamily="34" charset="0"/>
                <a:cs typeface="Times New Roman" panose="02020603050405020304" pitchFamily="18" charset="0"/>
              </a:rPr>
              <a:t> </a:t>
            </a:r>
          </a:p>
          <a:p>
            <a:pPr algn="just">
              <a:lnSpc>
                <a:spcPct val="150000"/>
              </a:lnSpc>
            </a:pPr>
            <a:r>
              <a:rPr lang="es-MX" sz="2600" dirty="0">
                <a:effectLst/>
                <a:latin typeface="Century" panose="02040604050505020304" pitchFamily="18" charset="0"/>
                <a:ea typeface="Calibri" panose="020F0502020204030204" pitchFamily="34" charset="0"/>
              </a:rPr>
              <a:t>Su principal propósito es garantizar la paridad transversal e impedir la postulación de mujeres en espacios con menores probabilidades de ganar</a:t>
            </a:r>
            <a:endParaRPr lang="es-MX" sz="2600" dirty="0">
              <a:latin typeface="Century" panose="02040604050505020304" pitchFamily="18" charset="0"/>
            </a:endParaRPr>
          </a:p>
        </p:txBody>
      </p:sp>
    </p:spTree>
    <p:extLst>
      <p:ext uri="{BB962C8B-B14F-4D97-AF65-F5344CB8AC3E}">
        <p14:creationId xmlns:p14="http://schemas.microsoft.com/office/powerpoint/2010/main" val="15318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0BC185A-F3D8-4557-BD42-D1EC79AE27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88" y="37193"/>
            <a:ext cx="3288534" cy="1133977"/>
          </a:xfrm>
          <a:prstGeom prst="rect">
            <a:avLst/>
          </a:prstGeom>
        </p:spPr>
      </p:pic>
      <p:pic>
        <p:nvPicPr>
          <p:cNvPr id="9" name="Imagen 8">
            <a:extLst>
              <a:ext uri="{FF2B5EF4-FFF2-40B4-BE49-F238E27FC236}">
                <a16:creationId xmlns:a16="http://schemas.microsoft.com/office/drawing/2014/main" id="{F7519C4A-7BA9-4E9C-96D9-791BED2EB2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39190"/>
            <a:ext cx="12025674" cy="74721"/>
          </a:xfrm>
          <a:prstGeom prst="rect">
            <a:avLst/>
          </a:prstGeom>
        </p:spPr>
      </p:pic>
      <p:pic>
        <p:nvPicPr>
          <p:cNvPr id="13" name="Imagen 12">
            <a:extLst>
              <a:ext uri="{FF2B5EF4-FFF2-40B4-BE49-F238E27FC236}">
                <a16:creationId xmlns:a16="http://schemas.microsoft.com/office/drawing/2014/main" id="{57223729-A8A3-4A9A-8FFE-D092E38B17F1}"/>
              </a:ext>
            </a:extLst>
          </p:cNvPr>
          <p:cNvPicPr>
            <a:picLocks noChangeAspect="1"/>
          </p:cNvPicPr>
          <p:nvPr/>
        </p:nvPicPr>
        <p:blipFill>
          <a:blip r:embed="rId4"/>
          <a:stretch>
            <a:fillRect/>
          </a:stretch>
        </p:blipFill>
        <p:spPr>
          <a:xfrm>
            <a:off x="-267723" y="6183085"/>
            <a:ext cx="12720979" cy="840635"/>
          </a:xfrm>
          <a:prstGeom prst="rect">
            <a:avLst/>
          </a:prstGeom>
        </p:spPr>
      </p:pic>
      <p:pic>
        <p:nvPicPr>
          <p:cNvPr id="2" name="Imagen 1">
            <a:extLst>
              <a:ext uri="{FF2B5EF4-FFF2-40B4-BE49-F238E27FC236}">
                <a16:creationId xmlns:a16="http://schemas.microsoft.com/office/drawing/2014/main" id="{4BCA1F47-D46A-7CBC-578A-801941C288A0}"/>
              </a:ext>
            </a:extLst>
          </p:cNvPr>
          <p:cNvPicPr>
            <a:picLocks noChangeAspect="1"/>
          </p:cNvPicPr>
          <p:nvPr/>
        </p:nvPicPr>
        <p:blipFill>
          <a:blip r:embed="rId5"/>
          <a:stretch>
            <a:fillRect/>
          </a:stretch>
        </p:blipFill>
        <p:spPr>
          <a:xfrm>
            <a:off x="2624828" y="281622"/>
            <a:ext cx="9400847" cy="1176630"/>
          </a:xfrm>
          <a:prstGeom prst="rect">
            <a:avLst/>
          </a:prstGeom>
        </p:spPr>
      </p:pic>
      <p:sp>
        <p:nvSpPr>
          <p:cNvPr id="8" name="CuadroTexto 7">
            <a:extLst>
              <a:ext uri="{FF2B5EF4-FFF2-40B4-BE49-F238E27FC236}">
                <a16:creationId xmlns:a16="http://schemas.microsoft.com/office/drawing/2014/main" id="{6DABBAB9-9941-981A-0067-608CCD4C3FA8}"/>
              </a:ext>
            </a:extLst>
          </p:cNvPr>
          <p:cNvSpPr txBox="1"/>
          <p:nvPr/>
        </p:nvSpPr>
        <p:spPr>
          <a:xfrm>
            <a:off x="545432" y="1552320"/>
            <a:ext cx="11167739" cy="4392356"/>
          </a:xfrm>
          <a:prstGeom prst="rect">
            <a:avLst/>
          </a:prstGeom>
          <a:noFill/>
        </p:spPr>
        <p:txBody>
          <a:bodyPr wrap="square">
            <a:spAutoFit/>
          </a:bodyPr>
          <a:lstStyle/>
          <a:p>
            <a:pPr algn="just">
              <a:lnSpc>
                <a:spcPct val="150000"/>
              </a:lnSpc>
              <a:spcAft>
                <a:spcPts val="800"/>
              </a:spcAft>
            </a:pPr>
            <a:r>
              <a:rPr lang="es-MX" sz="2000" b="1" dirty="0">
                <a:latin typeface="Century" panose="02040604050505020304" pitchFamily="18" charset="0"/>
              </a:rPr>
              <a:t>Artículo 13.  </a:t>
            </a:r>
            <a:r>
              <a:rPr lang="es-MX" sz="2000" dirty="0">
                <a:latin typeface="Century" panose="02040604050505020304" pitchFamily="18" charset="0"/>
              </a:rPr>
              <a:t>Se observará la paridad horizontal, vertical y transversal en la postulación de candidaturas de mujeres, para ello, dentro del marco de su autoorganización y autodeterminación, los partidos políticos deberán garantizar que la postulación paritaria de las mujeres se realice en los espacios con mayor oportunidad de triunfo, debiendo adoptar al menos uno de los siguientes criterios de oportunidad:</a:t>
            </a:r>
          </a:p>
          <a:p>
            <a:pPr algn="just">
              <a:lnSpc>
                <a:spcPct val="150000"/>
              </a:lnSpc>
              <a:spcAft>
                <a:spcPts val="800"/>
              </a:spcAft>
            </a:pPr>
            <a:r>
              <a:rPr lang="es-MX" sz="2000" b="1" dirty="0">
                <a:latin typeface="Century" panose="02040604050505020304" pitchFamily="18" charset="0"/>
              </a:rPr>
              <a:t>a) </a:t>
            </a:r>
            <a:r>
              <a:rPr lang="es-MX" sz="2000" dirty="0">
                <a:latin typeface="Century" panose="02040604050505020304" pitchFamily="18" charset="0"/>
              </a:rPr>
              <a:t>Postulación de candidatas en aquellos distritos en donde la participación ciudadana haya sido mayor.</a:t>
            </a:r>
          </a:p>
          <a:p>
            <a:pPr algn="just">
              <a:lnSpc>
                <a:spcPct val="150000"/>
              </a:lnSpc>
              <a:spcAft>
                <a:spcPts val="800"/>
              </a:spcAft>
            </a:pPr>
            <a:r>
              <a:rPr lang="es-MX" sz="2000" b="1" dirty="0">
                <a:latin typeface="Century" panose="02040604050505020304" pitchFamily="18" charset="0"/>
              </a:rPr>
              <a:t>b) </a:t>
            </a:r>
            <a:r>
              <a:rPr lang="es-MX" sz="2000" dirty="0">
                <a:latin typeface="Century" panose="02040604050505020304" pitchFamily="18" charset="0"/>
              </a:rPr>
              <a:t>Postulación de candidatas en aquellos distritos en los que históricamente las mujeres han ganado en más ocasiones …</a:t>
            </a:r>
          </a:p>
        </p:txBody>
      </p:sp>
    </p:spTree>
    <p:extLst>
      <p:ext uri="{BB962C8B-B14F-4D97-AF65-F5344CB8AC3E}">
        <p14:creationId xmlns:p14="http://schemas.microsoft.com/office/powerpoint/2010/main" val="2645582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0BC185A-F3D8-4557-BD42-D1EC79AE27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88" y="37193"/>
            <a:ext cx="3288534" cy="1133977"/>
          </a:xfrm>
          <a:prstGeom prst="rect">
            <a:avLst/>
          </a:prstGeom>
        </p:spPr>
      </p:pic>
      <p:pic>
        <p:nvPicPr>
          <p:cNvPr id="9" name="Imagen 8">
            <a:extLst>
              <a:ext uri="{FF2B5EF4-FFF2-40B4-BE49-F238E27FC236}">
                <a16:creationId xmlns:a16="http://schemas.microsoft.com/office/drawing/2014/main" id="{F7519C4A-7BA9-4E9C-96D9-791BED2EB2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39190"/>
            <a:ext cx="12025674" cy="74721"/>
          </a:xfrm>
          <a:prstGeom prst="rect">
            <a:avLst/>
          </a:prstGeom>
        </p:spPr>
      </p:pic>
      <p:pic>
        <p:nvPicPr>
          <p:cNvPr id="13" name="Imagen 12">
            <a:extLst>
              <a:ext uri="{FF2B5EF4-FFF2-40B4-BE49-F238E27FC236}">
                <a16:creationId xmlns:a16="http://schemas.microsoft.com/office/drawing/2014/main" id="{57223729-A8A3-4A9A-8FFE-D092E38B17F1}"/>
              </a:ext>
            </a:extLst>
          </p:cNvPr>
          <p:cNvPicPr>
            <a:picLocks noChangeAspect="1"/>
          </p:cNvPicPr>
          <p:nvPr/>
        </p:nvPicPr>
        <p:blipFill>
          <a:blip r:embed="rId4"/>
          <a:stretch>
            <a:fillRect/>
          </a:stretch>
        </p:blipFill>
        <p:spPr>
          <a:xfrm>
            <a:off x="-267723" y="6183085"/>
            <a:ext cx="12720979" cy="840635"/>
          </a:xfrm>
          <a:prstGeom prst="rect">
            <a:avLst/>
          </a:prstGeom>
        </p:spPr>
      </p:pic>
      <p:pic>
        <p:nvPicPr>
          <p:cNvPr id="2" name="Imagen 1">
            <a:extLst>
              <a:ext uri="{FF2B5EF4-FFF2-40B4-BE49-F238E27FC236}">
                <a16:creationId xmlns:a16="http://schemas.microsoft.com/office/drawing/2014/main" id="{4BCA1F47-D46A-7CBC-578A-801941C288A0}"/>
              </a:ext>
            </a:extLst>
          </p:cNvPr>
          <p:cNvPicPr>
            <a:picLocks noChangeAspect="1"/>
          </p:cNvPicPr>
          <p:nvPr/>
        </p:nvPicPr>
        <p:blipFill>
          <a:blip r:embed="rId5"/>
          <a:stretch>
            <a:fillRect/>
          </a:stretch>
        </p:blipFill>
        <p:spPr>
          <a:xfrm>
            <a:off x="2624828" y="281622"/>
            <a:ext cx="9400847" cy="1176630"/>
          </a:xfrm>
          <a:prstGeom prst="rect">
            <a:avLst/>
          </a:prstGeom>
        </p:spPr>
      </p:pic>
      <p:sp>
        <p:nvSpPr>
          <p:cNvPr id="8" name="CuadroTexto 7">
            <a:extLst>
              <a:ext uri="{FF2B5EF4-FFF2-40B4-BE49-F238E27FC236}">
                <a16:creationId xmlns:a16="http://schemas.microsoft.com/office/drawing/2014/main" id="{6DABBAB9-9941-981A-0067-608CCD4C3FA8}"/>
              </a:ext>
            </a:extLst>
          </p:cNvPr>
          <p:cNvSpPr txBox="1"/>
          <p:nvPr/>
        </p:nvSpPr>
        <p:spPr>
          <a:xfrm>
            <a:off x="256674" y="1526272"/>
            <a:ext cx="11395899" cy="4218591"/>
          </a:xfrm>
          <a:prstGeom prst="rect">
            <a:avLst/>
          </a:prstGeom>
          <a:noFill/>
        </p:spPr>
        <p:txBody>
          <a:bodyPr wrap="square">
            <a:spAutoFit/>
          </a:bodyPr>
          <a:lstStyle/>
          <a:p>
            <a:pPr algn="just">
              <a:lnSpc>
                <a:spcPct val="150000"/>
              </a:lnSpc>
              <a:spcAft>
                <a:spcPts val="800"/>
              </a:spcAft>
            </a:pPr>
            <a:r>
              <a:rPr lang="es-ES_tradnl" sz="2600" dirty="0">
                <a:effectLst/>
                <a:latin typeface="Arial" panose="020B0604020202020204" pitchFamily="34" charset="0"/>
                <a:ea typeface="Arial" panose="020B0604020202020204" pitchFamily="34" charset="0"/>
              </a:rPr>
              <a:t>Para el </a:t>
            </a:r>
            <a:r>
              <a:rPr lang="es-ES_tradnl" sz="2600" b="1" dirty="0">
                <a:effectLst/>
                <a:latin typeface="Arial" panose="020B0604020202020204" pitchFamily="34" charset="0"/>
                <a:ea typeface="Arial" panose="020B0604020202020204" pitchFamily="34" charset="0"/>
              </a:rPr>
              <a:t>primer criterio</a:t>
            </a:r>
            <a:r>
              <a:rPr lang="es-ES_tradnl" sz="2600" dirty="0">
                <a:effectLst/>
                <a:latin typeface="Arial" panose="020B0604020202020204" pitchFamily="34" charset="0"/>
                <a:ea typeface="Arial" panose="020B0604020202020204" pitchFamily="34" charset="0"/>
              </a:rPr>
              <a:t> </a:t>
            </a:r>
            <a:r>
              <a:rPr lang="es-ES_tradnl" sz="2600" dirty="0">
                <a:effectLst/>
                <a:latin typeface="Arial" panose="020B0604020202020204" pitchFamily="34" charset="0"/>
                <a:ea typeface="Calibri" panose="020F0502020204030204" pitchFamily="34" charset="0"/>
              </a:rPr>
              <a:t>r</a:t>
            </a:r>
            <a:r>
              <a:rPr lang="es-MX" sz="2600" dirty="0">
                <a:effectLst/>
                <a:latin typeface="Arial" panose="020B0604020202020204" pitchFamily="34" charset="0"/>
                <a:ea typeface="Calibri" panose="020F0502020204030204" pitchFamily="34" charset="0"/>
              </a:rPr>
              <a:t>elativo</a:t>
            </a:r>
            <a:r>
              <a:rPr lang="es-MX" sz="2600" i="1" dirty="0">
                <a:effectLst/>
                <a:latin typeface="Arial" panose="020B0604020202020204" pitchFamily="34" charset="0"/>
                <a:ea typeface="Calibri" panose="020F0502020204030204" pitchFamily="34" charset="0"/>
              </a:rPr>
              <a:t> </a:t>
            </a:r>
            <a:r>
              <a:rPr lang="es-MX" sz="2600" dirty="0">
                <a:effectLst/>
                <a:latin typeface="Arial" panose="020B0604020202020204" pitchFamily="34" charset="0"/>
                <a:ea typeface="Calibri" panose="020F0502020204030204" pitchFamily="34" charset="0"/>
              </a:rPr>
              <a:t>a la</a:t>
            </a:r>
            <a:r>
              <a:rPr lang="es-MX" sz="2600" b="1" dirty="0">
                <a:effectLst/>
                <a:latin typeface="Arial" panose="020B0604020202020204" pitchFamily="34" charset="0"/>
                <a:ea typeface="Calibri" panose="020F0502020204030204" pitchFamily="34" charset="0"/>
              </a:rPr>
              <a:t> </a:t>
            </a:r>
            <a:r>
              <a:rPr lang="es-MX" sz="2600" dirty="0">
                <a:effectLst/>
                <a:latin typeface="Arial" panose="020B0604020202020204" pitchFamily="34" charset="0"/>
                <a:ea typeface="Arial" panose="020B0604020202020204" pitchFamily="34" charset="0"/>
              </a:rPr>
              <a:t>postulación de candidatas en aquellos Distritos en donde la participación de votación ciudadana ha sido mayor, se realizó un ejercicio aritmético con los resultados obtenidos en el </a:t>
            </a:r>
            <a:r>
              <a:rPr lang="es-MX" sz="2600" b="1" dirty="0">
                <a:effectLst/>
                <a:latin typeface="Arial" panose="020B0604020202020204" pitchFamily="34" charset="0"/>
                <a:ea typeface="Arial" panose="020B0604020202020204" pitchFamily="34" charset="0"/>
              </a:rPr>
              <a:t>proceso electoral local ordinario 2020 </a:t>
            </a:r>
            <a:r>
              <a:rPr lang="es-MX" sz="2600" dirty="0">
                <a:effectLst/>
                <a:latin typeface="Arial" panose="020B0604020202020204" pitchFamily="34" charset="0"/>
                <a:ea typeface="Arial" panose="020B0604020202020204" pitchFamily="34" charset="0"/>
              </a:rPr>
              <a:t>para obtener los porcentajes de votación por municipio y proyectarlos en la nueva integración de los distritos electorales, obteniendo como resultado que, los ocho distritos electorales actuales con mayor participación ciudadana serán: </a:t>
            </a:r>
            <a:r>
              <a:rPr lang="es-MX" sz="2600" b="1" dirty="0">
                <a:effectLst/>
                <a:latin typeface="Arial" panose="020B0604020202020204" pitchFamily="34" charset="0"/>
                <a:ea typeface="Arial" panose="020B0604020202020204" pitchFamily="34" charset="0"/>
              </a:rPr>
              <a:t>7, 4, 9, 8, 10, 16, 3, y 13.</a:t>
            </a:r>
            <a:endParaRPr lang="es-MX" sz="2600" dirty="0">
              <a:latin typeface="Century" panose="02040604050505020304" pitchFamily="18" charset="0"/>
            </a:endParaRPr>
          </a:p>
        </p:txBody>
      </p:sp>
    </p:spTree>
    <p:extLst>
      <p:ext uri="{BB962C8B-B14F-4D97-AF65-F5344CB8AC3E}">
        <p14:creationId xmlns:p14="http://schemas.microsoft.com/office/powerpoint/2010/main" val="2014364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0BC185A-F3D8-4557-BD42-D1EC79AE27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88" y="37193"/>
            <a:ext cx="3288534" cy="1133977"/>
          </a:xfrm>
          <a:prstGeom prst="rect">
            <a:avLst/>
          </a:prstGeom>
        </p:spPr>
      </p:pic>
      <p:pic>
        <p:nvPicPr>
          <p:cNvPr id="9" name="Imagen 8">
            <a:extLst>
              <a:ext uri="{FF2B5EF4-FFF2-40B4-BE49-F238E27FC236}">
                <a16:creationId xmlns:a16="http://schemas.microsoft.com/office/drawing/2014/main" id="{F7519C4A-7BA9-4E9C-96D9-791BED2EB2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39190"/>
            <a:ext cx="12025674" cy="74721"/>
          </a:xfrm>
          <a:prstGeom prst="rect">
            <a:avLst/>
          </a:prstGeom>
        </p:spPr>
      </p:pic>
      <p:pic>
        <p:nvPicPr>
          <p:cNvPr id="13" name="Imagen 12">
            <a:extLst>
              <a:ext uri="{FF2B5EF4-FFF2-40B4-BE49-F238E27FC236}">
                <a16:creationId xmlns:a16="http://schemas.microsoft.com/office/drawing/2014/main" id="{57223729-A8A3-4A9A-8FFE-D092E38B17F1}"/>
              </a:ext>
            </a:extLst>
          </p:cNvPr>
          <p:cNvPicPr>
            <a:picLocks noChangeAspect="1"/>
          </p:cNvPicPr>
          <p:nvPr/>
        </p:nvPicPr>
        <p:blipFill>
          <a:blip r:embed="rId4"/>
          <a:stretch>
            <a:fillRect/>
          </a:stretch>
        </p:blipFill>
        <p:spPr>
          <a:xfrm>
            <a:off x="-267723" y="6183085"/>
            <a:ext cx="12720979" cy="840635"/>
          </a:xfrm>
          <a:prstGeom prst="rect">
            <a:avLst/>
          </a:prstGeom>
        </p:spPr>
      </p:pic>
      <p:pic>
        <p:nvPicPr>
          <p:cNvPr id="2" name="Imagen 1">
            <a:extLst>
              <a:ext uri="{FF2B5EF4-FFF2-40B4-BE49-F238E27FC236}">
                <a16:creationId xmlns:a16="http://schemas.microsoft.com/office/drawing/2014/main" id="{4BCA1F47-D46A-7CBC-578A-801941C288A0}"/>
              </a:ext>
            </a:extLst>
          </p:cNvPr>
          <p:cNvPicPr>
            <a:picLocks noChangeAspect="1"/>
          </p:cNvPicPr>
          <p:nvPr/>
        </p:nvPicPr>
        <p:blipFill>
          <a:blip r:embed="rId5"/>
          <a:stretch>
            <a:fillRect/>
          </a:stretch>
        </p:blipFill>
        <p:spPr>
          <a:xfrm>
            <a:off x="2624828" y="281622"/>
            <a:ext cx="9400847" cy="1176630"/>
          </a:xfrm>
          <a:prstGeom prst="rect">
            <a:avLst/>
          </a:prstGeom>
        </p:spPr>
      </p:pic>
      <p:graphicFrame>
        <p:nvGraphicFramePr>
          <p:cNvPr id="3" name="Tabla 2">
            <a:extLst>
              <a:ext uri="{FF2B5EF4-FFF2-40B4-BE49-F238E27FC236}">
                <a16:creationId xmlns:a16="http://schemas.microsoft.com/office/drawing/2014/main" id="{19C5E6E3-3F61-8848-171F-0F8FDEC323B9}"/>
              </a:ext>
            </a:extLst>
          </p:cNvPr>
          <p:cNvGraphicFramePr>
            <a:graphicFrameLocks noGrp="1"/>
          </p:cNvGraphicFramePr>
          <p:nvPr>
            <p:extLst>
              <p:ext uri="{D42A27DB-BD31-4B8C-83A1-F6EECF244321}">
                <p14:modId xmlns:p14="http://schemas.microsoft.com/office/powerpoint/2010/main" val="3586509965"/>
              </p:ext>
            </p:extLst>
          </p:nvPr>
        </p:nvGraphicFramePr>
        <p:xfrm>
          <a:off x="2624828" y="1592053"/>
          <a:ext cx="6888141" cy="4601571"/>
        </p:xfrm>
        <a:graphic>
          <a:graphicData uri="http://schemas.openxmlformats.org/drawingml/2006/table">
            <a:tbl>
              <a:tblPr/>
              <a:tblGrid>
                <a:gridCol w="1032634">
                  <a:extLst>
                    <a:ext uri="{9D8B030D-6E8A-4147-A177-3AD203B41FA5}">
                      <a16:colId xmlns:a16="http://schemas.microsoft.com/office/drawing/2014/main" val="2390491482"/>
                    </a:ext>
                  </a:extLst>
                </a:gridCol>
                <a:gridCol w="1490279">
                  <a:extLst>
                    <a:ext uri="{9D8B030D-6E8A-4147-A177-3AD203B41FA5}">
                      <a16:colId xmlns:a16="http://schemas.microsoft.com/office/drawing/2014/main" val="1512577629"/>
                    </a:ext>
                  </a:extLst>
                </a:gridCol>
                <a:gridCol w="1572421">
                  <a:extLst>
                    <a:ext uri="{9D8B030D-6E8A-4147-A177-3AD203B41FA5}">
                      <a16:colId xmlns:a16="http://schemas.microsoft.com/office/drawing/2014/main" val="3178560032"/>
                    </a:ext>
                  </a:extLst>
                </a:gridCol>
                <a:gridCol w="1760173">
                  <a:extLst>
                    <a:ext uri="{9D8B030D-6E8A-4147-A177-3AD203B41FA5}">
                      <a16:colId xmlns:a16="http://schemas.microsoft.com/office/drawing/2014/main" val="1485143853"/>
                    </a:ext>
                  </a:extLst>
                </a:gridCol>
                <a:gridCol w="1032634">
                  <a:extLst>
                    <a:ext uri="{9D8B030D-6E8A-4147-A177-3AD203B41FA5}">
                      <a16:colId xmlns:a16="http://schemas.microsoft.com/office/drawing/2014/main" val="1587518513"/>
                    </a:ext>
                  </a:extLst>
                </a:gridCol>
              </a:tblGrid>
              <a:tr h="249111">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s-MX" sz="1200" b="1" i="0" u="none" strike="noStrike">
                          <a:solidFill>
                            <a:srgbClr val="000000"/>
                          </a:solidFill>
                          <a:effectLst/>
                          <a:latin typeface="Calibri" panose="020F0502020204030204" pitchFamily="34" charset="0"/>
                        </a:rPr>
                        <a:t>PORCENTAJE DE PARTICIPACION EN 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34885643"/>
                  </a:ext>
                </a:extLst>
              </a:tr>
              <a:tr h="249111">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1" i="0" u="none" strike="noStrike">
                          <a:solidFill>
                            <a:srgbClr val="000000"/>
                          </a:solidFill>
                          <a:effectLst/>
                          <a:latin typeface="Calibri" panose="020F0502020204030204" pitchFamily="34" charset="0"/>
                        </a:rPr>
                        <a:t>DISTRITO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MX" sz="1200" b="1" i="0" u="none" strike="noStrike">
                          <a:solidFill>
                            <a:srgbClr val="000000"/>
                          </a:solidFill>
                          <a:effectLst/>
                          <a:latin typeface="Calibri" panose="020F0502020204030204" pitchFamily="34" charset="0"/>
                        </a:rPr>
                        <a:t>CABECERA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MX" sz="1200" b="1" i="0" u="none" strike="noStrike">
                          <a:solidFill>
                            <a:srgbClr val="000000"/>
                          </a:solidFill>
                          <a:effectLst/>
                          <a:latin typeface="Calibri" panose="020F0502020204030204" pitchFamily="34" charset="0"/>
                        </a:rPr>
                        <a:t>% PART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47084327"/>
                  </a:ext>
                </a:extLst>
              </a:tr>
              <a:tr h="249111">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200" b="0" i="0" u="none" strike="noStrike">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MATAMOROS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1" i="0" u="none" strike="noStrike">
                          <a:solidFill>
                            <a:srgbClr val="000000"/>
                          </a:solidFill>
                          <a:effectLst/>
                          <a:latin typeface="Calibri" panose="020F0502020204030204" pitchFamily="34" charset="0"/>
                        </a:rPr>
                        <a:t>56.18%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56588848"/>
                  </a:ext>
                </a:extLst>
              </a:tr>
              <a:tr h="249111">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200" b="0" i="0" u="none" strike="noStrike">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SAN PEDRO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1" i="0" u="none" strike="noStrike">
                          <a:solidFill>
                            <a:srgbClr val="000000"/>
                          </a:solidFill>
                          <a:effectLst/>
                          <a:latin typeface="Calibri" panose="020F0502020204030204" pitchFamily="34" charset="0"/>
                        </a:rPr>
                        <a:t>46.53%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46963804"/>
                  </a:ext>
                </a:extLst>
              </a:tr>
              <a:tr h="249111">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0" i="0" u="none" strike="noStrike">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TORREON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1" i="0" u="none" strike="noStrike">
                          <a:solidFill>
                            <a:srgbClr val="000000"/>
                          </a:solidFill>
                          <a:effectLst/>
                          <a:latin typeface="Calibri" panose="020F0502020204030204" pitchFamily="34" charset="0"/>
                        </a:rPr>
                        <a:t>45.14%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82969972"/>
                  </a:ext>
                </a:extLst>
              </a:tr>
              <a:tr h="249111">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TORREON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1" i="0" u="none" strike="noStrike">
                          <a:solidFill>
                            <a:srgbClr val="000000"/>
                          </a:solidFill>
                          <a:effectLst/>
                          <a:latin typeface="Calibri" panose="020F0502020204030204" pitchFamily="34" charset="0"/>
                        </a:rPr>
                        <a:t>44.31%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100574312"/>
                  </a:ext>
                </a:extLst>
              </a:tr>
              <a:tr h="249111">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TORREON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1" i="0" u="none" strike="noStrike">
                          <a:solidFill>
                            <a:srgbClr val="000000"/>
                          </a:solidFill>
                          <a:effectLst/>
                          <a:latin typeface="Calibri" panose="020F0502020204030204" pitchFamily="34" charset="0"/>
                        </a:rPr>
                        <a:t>41.51%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250726407"/>
                  </a:ext>
                </a:extLst>
              </a:tr>
              <a:tr h="249111">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0" i="0" u="none" strike="noStrike">
                          <a:solidFill>
                            <a:srgbClr val="000000"/>
                          </a:solidFill>
                          <a:effectLst/>
                          <a:latin typeface="Calibri" panose="020F050202020403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SALTILLO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1" i="0" u="none" strike="noStrike">
                          <a:solidFill>
                            <a:srgbClr val="000000"/>
                          </a:solidFill>
                          <a:effectLst/>
                          <a:latin typeface="Calibri" panose="020F0502020204030204" pitchFamily="34" charset="0"/>
                        </a:rPr>
                        <a:t>39.11%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850878379"/>
                  </a:ext>
                </a:extLst>
              </a:tr>
              <a:tr h="366684">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SABINAS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1" i="0" u="none" strike="noStrike">
                          <a:solidFill>
                            <a:srgbClr val="000000"/>
                          </a:solidFill>
                          <a:effectLst/>
                          <a:latin typeface="Calibri" panose="020F0502020204030204" pitchFamily="34" charset="0"/>
                        </a:rPr>
                        <a:t>39.09%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48506810"/>
                  </a:ext>
                </a:extLst>
              </a:tr>
              <a:tr h="249111">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0"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SALTILLO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1" i="0" u="none" strike="noStrike">
                          <a:solidFill>
                            <a:srgbClr val="000000"/>
                          </a:solidFill>
                          <a:effectLst/>
                          <a:latin typeface="Calibri" panose="020F0502020204030204" pitchFamily="34" charset="0"/>
                        </a:rPr>
                        <a:t>38.88%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84772663"/>
                  </a:ext>
                </a:extLst>
              </a:tr>
              <a:tr h="249111">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200" b="0" i="0" u="none" strike="noStrike">
                          <a:solidFill>
                            <a:srgbClr val="000000"/>
                          </a:solidFill>
                          <a:effectLst/>
                          <a:latin typeface="Calibri" panose="020F050202020403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RAMOS ARIZPE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1" i="0" u="none" strike="noStrike">
                          <a:solidFill>
                            <a:srgbClr val="000000"/>
                          </a:solidFill>
                          <a:effectLst/>
                          <a:latin typeface="Calibri" panose="020F0502020204030204" pitchFamily="34" charset="0"/>
                        </a:rPr>
                        <a:t>37.74%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88811824"/>
                  </a:ext>
                </a:extLst>
              </a:tr>
              <a:tr h="249111">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FRONTERA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1" i="0" u="none" strike="noStrike">
                          <a:solidFill>
                            <a:srgbClr val="000000"/>
                          </a:solidFill>
                          <a:effectLst/>
                          <a:latin typeface="Calibri" panose="020F0502020204030204" pitchFamily="34" charset="0"/>
                        </a:rPr>
                        <a:t>37.38%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83100456"/>
                  </a:ext>
                </a:extLst>
              </a:tr>
              <a:tr h="249111">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2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ACUÑA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1" i="0" u="none" strike="noStrike">
                          <a:solidFill>
                            <a:srgbClr val="000000"/>
                          </a:solidFill>
                          <a:effectLst/>
                          <a:latin typeface="Calibri" panose="020F0502020204030204" pitchFamily="34" charset="0"/>
                        </a:rPr>
                        <a:t>36.14%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266705401"/>
                  </a:ext>
                </a:extLst>
              </a:tr>
              <a:tr h="249111">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200" b="0"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MONCLOVA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1" i="0" u="none" strike="noStrike">
                          <a:solidFill>
                            <a:srgbClr val="000000"/>
                          </a:solidFill>
                          <a:effectLst/>
                          <a:latin typeface="Calibri" panose="020F0502020204030204" pitchFamily="34" charset="0"/>
                        </a:rPr>
                        <a:t>35.51%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702849145"/>
                  </a:ext>
                </a:extLst>
              </a:tr>
              <a:tr h="249111">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0" i="0" u="none" strike="noStrike">
                          <a:solidFill>
                            <a:srgbClr val="000000"/>
                          </a:solidFill>
                          <a:effectLst/>
                          <a:latin typeface="Calibri" panose="020F0502020204030204" pitchFamily="34" charset="0"/>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SALTILLO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1" i="0" u="none" strike="noStrike">
                          <a:solidFill>
                            <a:srgbClr val="000000"/>
                          </a:solidFill>
                          <a:effectLst/>
                          <a:latin typeface="Calibri" panose="020F0502020204030204" pitchFamily="34" charset="0"/>
                        </a:rPr>
                        <a:t>34.18%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128245837"/>
                  </a:ext>
                </a:extLst>
              </a:tr>
              <a:tr h="249111">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0"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TORREON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1" i="0" u="none" strike="noStrike">
                          <a:solidFill>
                            <a:srgbClr val="000000"/>
                          </a:solidFill>
                          <a:effectLst/>
                          <a:latin typeface="Calibri" panose="020F0502020204030204" pitchFamily="34" charset="0"/>
                        </a:rPr>
                        <a:t>33.57%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14177383"/>
                  </a:ext>
                </a:extLst>
              </a:tr>
              <a:tr h="249111">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MX" sz="12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PIEDRAS NEGRAS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1" i="0" u="none" strike="noStrike">
                          <a:solidFill>
                            <a:srgbClr val="000000"/>
                          </a:solidFill>
                          <a:effectLst/>
                          <a:latin typeface="Calibri" panose="020F0502020204030204" pitchFamily="34" charset="0"/>
                        </a:rPr>
                        <a:t>31.31%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839780666"/>
                  </a:ext>
                </a:extLst>
              </a:tr>
              <a:tr h="249111">
                <a:tc>
                  <a:txBody>
                    <a:bodyPr/>
                    <a:lstStyle/>
                    <a:p>
                      <a:pPr algn="ctr"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SALTILLO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1" i="0" u="none" strike="noStrike">
                          <a:solidFill>
                            <a:srgbClr val="000000"/>
                          </a:solidFill>
                          <a:effectLst/>
                          <a:latin typeface="Calibri" panose="020F0502020204030204" pitchFamily="34" charset="0"/>
                        </a:rPr>
                        <a:t>30.98%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s-MX" sz="12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65438165"/>
                  </a:ext>
                </a:extLst>
              </a:tr>
            </a:tbl>
          </a:graphicData>
        </a:graphic>
      </p:graphicFrame>
    </p:spTree>
    <p:extLst>
      <p:ext uri="{BB962C8B-B14F-4D97-AF65-F5344CB8AC3E}">
        <p14:creationId xmlns:p14="http://schemas.microsoft.com/office/powerpoint/2010/main" val="4173690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0BC185A-F3D8-4557-BD42-D1EC79AE27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88" y="37193"/>
            <a:ext cx="3288534" cy="1133977"/>
          </a:xfrm>
          <a:prstGeom prst="rect">
            <a:avLst/>
          </a:prstGeom>
        </p:spPr>
      </p:pic>
      <p:pic>
        <p:nvPicPr>
          <p:cNvPr id="9" name="Imagen 8">
            <a:extLst>
              <a:ext uri="{FF2B5EF4-FFF2-40B4-BE49-F238E27FC236}">
                <a16:creationId xmlns:a16="http://schemas.microsoft.com/office/drawing/2014/main" id="{F7519C4A-7BA9-4E9C-96D9-791BED2EB2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39190"/>
            <a:ext cx="12025674" cy="74721"/>
          </a:xfrm>
          <a:prstGeom prst="rect">
            <a:avLst/>
          </a:prstGeom>
        </p:spPr>
      </p:pic>
      <p:pic>
        <p:nvPicPr>
          <p:cNvPr id="13" name="Imagen 12">
            <a:extLst>
              <a:ext uri="{FF2B5EF4-FFF2-40B4-BE49-F238E27FC236}">
                <a16:creationId xmlns:a16="http://schemas.microsoft.com/office/drawing/2014/main" id="{57223729-A8A3-4A9A-8FFE-D092E38B17F1}"/>
              </a:ext>
            </a:extLst>
          </p:cNvPr>
          <p:cNvPicPr>
            <a:picLocks noChangeAspect="1"/>
          </p:cNvPicPr>
          <p:nvPr/>
        </p:nvPicPr>
        <p:blipFill>
          <a:blip r:embed="rId4"/>
          <a:stretch>
            <a:fillRect/>
          </a:stretch>
        </p:blipFill>
        <p:spPr>
          <a:xfrm>
            <a:off x="-267723" y="6183085"/>
            <a:ext cx="12720979" cy="840635"/>
          </a:xfrm>
          <a:prstGeom prst="rect">
            <a:avLst/>
          </a:prstGeom>
        </p:spPr>
      </p:pic>
      <p:pic>
        <p:nvPicPr>
          <p:cNvPr id="2" name="Imagen 1">
            <a:extLst>
              <a:ext uri="{FF2B5EF4-FFF2-40B4-BE49-F238E27FC236}">
                <a16:creationId xmlns:a16="http://schemas.microsoft.com/office/drawing/2014/main" id="{4BCA1F47-D46A-7CBC-578A-801941C288A0}"/>
              </a:ext>
            </a:extLst>
          </p:cNvPr>
          <p:cNvPicPr>
            <a:picLocks noChangeAspect="1"/>
          </p:cNvPicPr>
          <p:nvPr/>
        </p:nvPicPr>
        <p:blipFill>
          <a:blip r:embed="rId5"/>
          <a:stretch>
            <a:fillRect/>
          </a:stretch>
        </p:blipFill>
        <p:spPr>
          <a:xfrm>
            <a:off x="2624828" y="281622"/>
            <a:ext cx="9400847" cy="1176630"/>
          </a:xfrm>
          <a:prstGeom prst="rect">
            <a:avLst/>
          </a:prstGeom>
        </p:spPr>
      </p:pic>
      <p:sp>
        <p:nvSpPr>
          <p:cNvPr id="8" name="CuadroTexto 7">
            <a:extLst>
              <a:ext uri="{FF2B5EF4-FFF2-40B4-BE49-F238E27FC236}">
                <a16:creationId xmlns:a16="http://schemas.microsoft.com/office/drawing/2014/main" id="{6DABBAB9-9941-981A-0067-608CCD4C3FA8}"/>
              </a:ext>
            </a:extLst>
          </p:cNvPr>
          <p:cNvSpPr txBox="1"/>
          <p:nvPr/>
        </p:nvSpPr>
        <p:spPr>
          <a:xfrm>
            <a:off x="256674" y="1526272"/>
            <a:ext cx="11395899" cy="5343835"/>
          </a:xfrm>
          <a:prstGeom prst="rect">
            <a:avLst/>
          </a:prstGeom>
          <a:noFill/>
        </p:spPr>
        <p:txBody>
          <a:bodyPr wrap="square">
            <a:spAutoFit/>
          </a:bodyPr>
          <a:lstStyle/>
          <a:p>
            <a:pPr algn="just">
              <a:lnSpc>
                <a:spcPct val="150000"/>
              </a:lnSpc>
              <a:spcAft>
                <a:spcPts val="800"/>
              </a:spcAft>
            </a:pPr>
            <a:r>
              <a:rPr lang="es-ES_tradnl" sz="2600" dirty="0">
                <a:effectLst/>
                <a:latin typeface="Arial" panose="020B0604020202020204" pitchFamily="34" charset="0"/>
                <a:ea typeface="Arial" panose="020B0604020202020204" pitchFamily="34" charset="0"/>
              </a:rPr>
              <a:t>Para el </a:t>
            </a:r>
            <a:r>
              <a:rPr lang="es-MX" sz="2800" b="1" dirty="0">
                <a:effectLst/>
                <a:latin typeface="Arial" panose="020B0604020202020204" pitchFamily="34" charset="0"/>
                <a:ea typeface="Arial" panose="020B0604020202020204" pitchFamily="34" charset="0"/>
                <a:cs typeface="Times New Roman" panose="02020603050405020304" pitchFamily="18" charset="0"/>
              </a:rPr>
              <a:t>segundo de los criterios</a:t>
            </a:r>
            <a:r>
              <a:rPr lang="es-MX" sz="2800" dirty="0">
                <a:effectLst/>
                <a:latin typeface="Arial" panose="020B0604020202020204" pitchFamily="34" charset="0"/>
                <a:ea typeface="Arial" panose="020B0604020202020204" pitchFamily="34" charset="0"/>
                <a:cs typeface="Times New Roman" panose="02020603050405020304" pitchFamily="18" charset="0"/>
              </a:rPr>
              <a:t>, consistente la postulación de candidatas en aquellos distritos en los que históricamente las mujeres han ganado en más ocasiones, se sugiere que se utilicen como referencia las asignaciones de diputaciones de los procesos electorales de </a:t>
            </a:r>
            <a:r>
              <a:rPr lang="es-MX" sz="2800" b="1" dirty="0">
                <a:effectLst/>
                <a:latin typeface="Arial" panose="020B0604020202020204" pitchFamily="34" charset="0"/>
                <a:ea typeface="Arial" panose="020B0604020202020204" pitchFamily="34" charset="0"/>
                <a:cs typeface="Times New Roman" panose="02020603050405020304" pitchFamily="18" charset="0"/>
              </a:rPr>
              <a:t>2014, 2017 y 2020.</a:t>
            </a:r>
            <a:endParaRPr lang="es-MX"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MX" sz="2800" dirty="0">
                <a:effectLst/>
                <a:latin typeface="Arial" panose="020B0604020202020204" pitchFamily="34" charset="0"/>
                <a:ea typeface="Arial" panose="020B0604020202020204" pitchFamily="34" charset="0"/>
                <a:cs typeface="Times New Roman" panose="02020603050405020304" pitchFamily="18" charset="0"/>
              </a:rPr>
              <a:t>En este sentido, en los Distritos </a:t>
            </a:r>
            <a:r>
              <a:rPr lang="es-MX" sz="2800" b="1" dirty="0">
                <a:effectLst/>
                <a:latin typeface="Arial" panose="020B0604020202020204" pitchFamily="34" charset="0"/>
                <a:ea typeface="Arial" panose="020B0604020202020204" pitchFamily="34" charset="0"/>
                <a:cs typeface="Times New Roman" panose="02020603050405020304" pitchFamily="18" charset="0"/>
              </a:rPr>
              <a:t>15, 5, 2, 12, 8, 14, 10 y 6</a:t>
            </a:r>
            <a:r>
              <a:rPr lang="es-MX" sz="2800" dirty="0">
                <a:effectLst/>
                <a:latin typeface="Arial" panose="020B0604020202020204" pitchFamily="34" charset="0"/>
                <a:ea typeface="Arial" panose="020B0604020202020204" pitchFamily="34" charset="0"/>
                <a:cs typeface="Times New Roman" panose="02020603050405020304" pitchFamily="18" charset="0"/>
              </a:rPr>
              <a:t>, han sido encargados mayoritariamente a mujeres.</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es-MX" sz="2600" dirty="0">
              <a:latin typeface="Century" panose="02040604050505020304" pitchFamily="18" charset="0"/>
            </a:endParaRPr>
          </a:p>
        </p:txBody>
      </p:sp>
    </p:spTree>
    <p:extLst>
      <p:ext uri="{BB962C8B-B14F-4D97-AF65-F5344CB8AC3E}">
        <p14:creationId xmlns:p14="http://schemas.microsoft.com/office/powerpoint/2010/main" val="3975806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0BC185A-F3D8-4557-BD42-D1EC79AE27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88" y="37193"/>
            <a:ext cx="3288534" cy="1133977"/>
          </a:xfrm>
          <a:prstGeom prst="rect">
            <a:avLst/>
          </a:prstGeom>
        </p:spPr>
      </p:pic>
      <p:pic>
        <p:nvPicPr>
          <p:cNvPr id="9" name="Imagen 8">
            <a:extLst>
              <a:ext uri="{FF2B5EF4-FFF2-40B4-BE49-F238E27FC236}">
                <a16:creationId xmlns:a16="http://schemas.microsoft.com/office/drawing/2014/main" id="{F7519C4A-7BA9-4E9C-96D9-791BED2EB2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39190"/>
            <a:ext cx="12025674" cy="74721"/>
          </a:xfrm>
          <a:prstGeom prst="rect">
            <a:avLst/>
          </a:prstGeom>
        </p:spPr>
      </p:pic>
      <p:pic>
        <p:nvPicPr>
          <p:cNvPr id="13" name="Imagen 12">
            <a:extLst>
              <a:ext uri="{FF2B5EF4-FFF2-40B4-BE49-F238E27FC236}">
                <a16:creationId xmlns:a16="http://schemas.microsoft.com/office/drawing/2014/main" id="{57223729-A8A3-4A9A-8FFE-D092E38B17F1}"/>
              </a:ext>
            </a:extLst>
          </p:cNvPr>
          <p:cNvPicPr>
            <a:picLocks noChangeAspect="1"/>
          </p:cNvPicPr>
          <p:nvPr/>
        </p:nvPicPr>
        <p:blipFill>
          <a:blip r:embed="rId4"/>
          <a:stretch>
            <a:fillRect/>
          </a:stretch>
        </p:blipFill>
        <p:spPr>
          <a:xfrm>
            <a:off x="-267723" y="6183085"/>
            <a:ext cx="12720979" cy="840635"/>
          </a:xfrm>
          <a:prstGeom prst="rect">
            <a:avLst/>
          </a:prstGeom>
        </p:spPr>
      </p:pic>
      <p:pic>
        <p:nvPicPr>
          <p:cNvPr id="2" name="Imagen 1">
            <a:extLst>
              <a:ext uri="{FF2B5EF4-FFF2-40B4-BE49-F238E27FC236}">
                <a16:creationId xmlns:a16="http://schemas.microsoft.com/office/drawing/2014/main" id="{4BCA1F47-D46A-7CBC-578A-801941C288A0}"/>
              </a:ext>
            </a:extLst>
          </p:cNvPr>
          <p:cNvPicPr>
            <a:picLocks noChangeAspect="1"/>
          </p:cNvPicPr>
          <p:nvPr/>
        </p:nvPicPr>
        <p:blipFill>
          <a:blip r:embed="rId5"/>
          <a:stretch>
            <a:fillRect/>
          </a:stretch>
        </p:blipFill>
        <p:spPr>
          <a:xfrm>
            <a:off x="2624828" y="281622"/>
            <a:ext cx="9400847" cy="1176630"/>
          </a:xfrm>
          <a:prstGeom prst="rect">
            <a:avLst/>
          </a:prstGeom>
        </p:spPr>
      </p:pic>
      <p:graphicFrame>
        <p:nvGraphicFramePr>
          <p:cNvPr id="4" name="Tabla 3">
            <a:extLst>
              <a:ext uri="{FF2B5EF4-FFF2-40B4-BE49-F238E27FC236}">
                <a16:creationId xmlns:a16="http://schemas.microsoft.com/office/drawing/2014/main" id="{1FE27FB4-72FE-FCB4-0702-462BD380376C}"/>
              </a:ext>
            </a:extLst>
          </p:cNvPr>
          <p:cNvGraphicFramePr>
            <a:graphicFrameLocks noGrp="1"/>
          </p:cNvGraphicFramePr>
          <p:nvPr>
            <p:extLst>
              <p:ext uri="{D42A27DB-BD31-4B8C-83A1-F6EECF244321}">
                <p14:modId xmlns:p14="http://schemas.microsoft.com/office/powerpoint/2010/main" val="2971227855"/>
              </p:ext>
            </p:extLst>
          </p:nvPr>
        </p:nvGraphicFramePr>
        <p:xfrm>
          <a:off x="2101515" y="1639152"/>
          <a:ext cx="7443534" cy="4363033"/>
        </p:xfrm>
        <a:graphic>
          <a:graphicData uri="http://schemas.openxmlformats.org/drawingml/2006/table">
            <a:tbl>
              <a:tblPr/>
              <a:tblGrid>
                <a:gridCol w="1063362">
                  <a:extLst>
                    <a:ext uri="{9D8B030D-6E8A-4147-A177-3AD203B41FA5}">
                      <a16:colId xmlns:a16="http://schemas.microsoft.com/office/drawing/2014/main" val="2922889087"/>
                    </a:ext>
                  </a:extLst>
                </a:gridCol>
                <a:gridCol w="1063362">
                  <a:extLst>
                    <a:ext uri="{9D8B030D-6E8A-4147-A177-3AD203B41FA5}">
                      <a16:colId xmlns:a16="http://schemas.microsoft.com/office/drawing/2014/main" val="4117004137"/>
                    </a:ext>
                  </a:extLst>
                </a:gridCol>
                <a:gridCol w="1063362">
                  <a:extLst>
                    <a:ext uri="{9D8B030D-6E8A-4147-A177-3AD203B41FA5}">
                      <a16:colId xmlns:a16="http://schemas.microsoft.com/office/drawing/2014/main" val="1496943329"/>
                    </a:ext>
                  </a:extLst>
                </a:gridCol>
                <a:gridCol w="1063362">
                  <a:extLst>
                    <a:ext uri="{9D8B030D-6E8A-4147-A177-3AD203B41FA5}">
                      <a16:colId xmlns:a16="http://schemas.microsoft.com/office/drawing/2014/main" val="3274767103"/>
                    </a:ext>
                  </a:extLst>
                </a:gridCol>
                <a:gridCol w="1063362">
                  <a:extLst>
                    <a:ext uri="{9D8B030D-6E8A-4147-A177-3AD203B41FA5}">
                      <a16:colId xmlns:a16="http://schemas.microsoft.com/office/drawing/2014/main" val="486632421"/>
                    </a:ext>
                  </a:extLst>
                </a:gridCol>
                <a:gridCol w="1063362">
                  <a:extLst>
                    <a:ext uri="{9D8B030D-6E8A-4147-A177-3AD203B41FA5}">
                      <a16:colId xmlns:a16="http://schemas.microsoft.com/office/drawing/2014/main" val="1040727101"/>
                    </a:ext>
                  </a:extLst>
                </a:gridCol>
                <a:gridCol w="1063362">
                  <a:extLst>
                    <a:ext uri="{9D8B030D-6E8A-4147-A177-3AD203B41FA5}">
                      <a16:colId xmlns:a16="http://schemas.microsoft.com/office/drawing/2014/main" val="600412331"/>
                    </a:ext>
                  </a:extLst>
                </a:gridCol>
              </a:tblGrid>
              <a:tr h="241115">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ctr" fontAlgn="b"/>
                      <a:r>
                        <a:rPr lang="es-MX" sz="1200" b="1" i="0" u="none" strike="noStrike">
                          <a:solidFill>
                            <a:srgbClr val="000000"/>
                          </a:solidFill>
                          <a:effectLst/>
                          <a:latin typeface="Calibri" panose="020F0502020204030204" pitchFamily="34" charset="0"/>
                        </a:rPr>
                        <a:t>Asignación de Diputaciones por MR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156603764"/>
                  </a:ext>
                </a:extLst>
              </a:tr>
              <a:tr h="241115">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1" i="0" u="none" strike="noStrike">
                          <a:solidFill>
                            <a:srgbClr val="000000"/>
                          </a:solidFill>
                          <a:effectLst/>
                          <a:latin typeface="Calibri" panose="020F0502020204030204" pitchFamily="34" charset="0"/>
                        </a:rPr>
                        <a:t>Distrito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MX" sz="1200" b="1" i="0" u="none" strike="noStrike">
                          <a:solidFill>
                            <a:srgbClr val="000000"/>
                          </a:solidFill>
                          <a:effectLst/>
                          <a:latin typeface="Calibri" panose="020F0502020204030204" pitchFamily="34" charset="0"/>
                        </a:rPr>
                        <a:t>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MX" sz="1200" b="1" i="0" u="none" strike="noStrike">
                          <a:solidFill>
                            <a:srgbClr val="000000"/>
                          </a:solidFill>
                          <a:effectLst/>
                          <a:latin typeface="Calibri" panose="020F0502020204030204" pitchFamily="34" charset="0"/>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MX" sz="1200" b="1" i="0" u="none" strike="noStrike">
                          <a:solidFill>
                            <a:srgbClr val="000000"/>
                          </a:solidFill>
                          <a:effectLst/>
                          <a:latin typeface="Calibri" panose="020F0502020204030204" pitchFamily="34" charset="0"/>
                        </a:rPr>
                        <a:t>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MX" sz="1200" b="1" i="0" u="none" strike="noStrike">
                          <a:solidFill>
                            <a:srgbClr val="000000"/>
                          </a:solidFill>
                          <a:effectLst/>
                          <a:latin typeface="Calibri" panose="020F0502020204030204" pitchFamily="34" charset="0"/>
                        </a:rPr>
                        <a:t>Histórico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87668440"/>
                  </a:ext>
                </a:extLst>
              </a:tr>
              <a:tr h="241115">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1" i="0" u="none" strike="noStrike">
                          <a:solidFill>
                            <a:srgbClr val="000000"/>
                          </a:solidFill>
                          <a:effectLst/>
                          <a:latin typeface="Calibri" panose="020F0502020204030204" pitchFamily="34" charset="0"/>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3 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321718481"/>
                  </a:ext>
                </a:extLst>
              </a:tr>
              <a:tr h="241115">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1"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3 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601451252"/>
                  </a:ext>
                </a:extLst>
              </a:tr>
              <a:tr h="264078">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1"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2M 1H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346937359"/>
                  </a:ext>
                </a:extLst>
              </a:tr>
              <a:tr h="241115">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1" i="0" u="none" strike="noStrike">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2M 1H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33691619"/>
                  </a:ext>
                </a:extLst>
              </a:tr>
              <a:tr h="241115">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1"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2M 1H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84365752"/>
                  </a:ext>
                </a:extLst>
              </a:tr>
              <a:tr h="241115">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1" i="0" u="none" strike="noStrike" dirty="0">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2M 1H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801057981"/>
                  </a:ext>
                </a:extLst>
              </a:tr>
              <a:tr h="241115">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1"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2M 1H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16806886"/>
                  </a:ext>
                </a:extLst>
              </a:tr>
              <a:tr h="241115">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1"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2M 1H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574570361"/>
                  </a:ext>
                </a:extLst>
              </a:tr>
              <a:tr h="241115">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1"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2H 1M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0359489"/>
                  </a:ext>
                </a:extLst>
              </a:tr>
              <a:tr h="241115">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1"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2H 1M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408841766"/>
                  </a:ext>
                </a:extLst>
              </a:tr>
              <a:tr h="241115">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1"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2H 1M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172906260"/>
                  </a:ext>
                </a:extLst>
              </a:tr>
              <a:tr h="241115">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1"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2H 1M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218427623"/>
                  </a:ext>
                </a:extLst>
              </a:tr>
              <a:tr h="241115">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1"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2H 1M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034547"/>
                  </a:ext>
                </a:extLst>
              </a:tr>
              <a:tr h="241115">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1"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2H 1M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017637010"/>
                  </a:ext>
                </a:extLst>
              </a:tr>
              <a:tr h="241115">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1"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solidFill>
                            <a:srgbClr val="000000"/>
                          </a:solidFill>
                          <a:effectLst/>
                          <a:latin typeface="Calibri" panose="020F0502020204030204" pitchFamily="34" charset="0"/>
                        </a:rPr>
                        <a:t>2H 1M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23475860"/>
                  </a:ext>
                </a:extLst>
              </a:tr>
              <a:tr h="241115">
                <a:tc>
                  <a:txBody>
                    <a:bodyPr/>
                    <a:lstStyle/>
                    <a:p>
                      <a:pPr algn="l" fontAlgn="b"/>
                      <a:endParaRPr lang="es-MX"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MX" sz="1200" b="1" i="0" u="none" strike="noStrike">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s-MX" sz="1200" b="0" i="0" u="none" strike="noStrike">
                          <a:solidFill>
                            <a:srgbClr val="000000"/>
                          </a:solidFill>
                          <a:effectLst/>
                          <a:latin typeface="Calibri" panose="020F0502020204030204" pitchFamily="34" charset="0"/>
                        </a:rPr>
                        <a:t>3H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s-MX" sz="12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79142060"/>
                  </a:ext>
                </a:extLst>
              </a:tr>
            </a:tbl>
          </a:graphicData>
        </a:graphic>
      </p:graphicFrame>
    </p:spTree>
    <p:extLst>
      <p:ext uri="{BB962C8B-B14F-4D97-AF65-F5344CB8AC3E}">
        <p14:creationId xmlns:p14="http://schemas.microsoft.com/office/powerpoint/2010/main" val="312366253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4420</TotalTime>
  <Words>541</Words>
  <Application>Microsoft Office PowerPoint</Application>
  <PresentationFormat>Panorámica</PresentationFormat>
  <Paragraphs>152</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Calibri</vt:lpstr>
      <vt:lpstr>Calibri Light</vt:lpstr>
      <vt:lpstr>Century</vt:lpstr>
      <vt:lpstr>Century Gothic</vt:lpstr>
      <vt:lpstr>Helvetica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IEC_2019</dc:creator>
  <cp:lastModifiedBy>IEC</cp:lastModifiedBy>
  <cp:revision>154</cp:revision>
  <dcterms:created xsi:type="dcterms:W3CDTF">2021-11-22T18:32:23Z</dcterms:created>
  <dcterms:modified xsi:type="dcterms:W3CDTF">2022-11-24T20:06:59Z</dcterms:modified>
</cp:coreProperties>
</file>