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1.xml" ContentType="application/vnd.openxmlformats-officedocument.presentationml.tag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299" r:id="rId2"/>
    <p:sldId id="374" r:id="rId3"/>
    <p:sldId id="375" r:id="rId4"/>
    <p:sldId id="376" r:id="rId5"/>
    <p:sldId id="333" r:id="rId6"/>
    <p:sldId id="334" r:id="rId7"/>
    <p:sldId id="339" r:id="rId8"/>
    <p:sldId id="338" r:id="rId9"/>
    <p:sldId id="340" r:id="rId10"/>
    <p:sldId id="341" r:id="rId11"/>
    <p:sldId id="343" r:id="rId12"/>
    <p:sldId id="344" r:id="rId13"/>
    <p:sldId id="348" r:id="rId14"/>
    <p:sldId id="349" r:id="rId15"/>
    <p:sldId id="356" r:id="rId16"/>
    <p:sldId id="355" r:id="rId17"/>
    <p:sldId id="386" r:id="rId18"/>
    <p:sldId id="354" r:id="rId19"/>
    <p:sldId id="387" r:id="rId20"/>
    <p:sldId id="357" r:id="rId21"/>
    <p:sldId id="352" r:id="rId22"/>
    <p:sldId id="353" r:id="rId23"/>
    <p:sldId id="381" r:id="rId24"/>
    <p:sldId id="382" r:id="rId25"/>
    <p:sldId id="358" r:id="rId26"/>
    <p:sldId id="360" r:id="rId27"/>
    <p:sldId id="388" r:id="rId28"/>
    <p:sldId id="389" r:id="rId29"/>
    <p:sldId id="390" r:id="rId30"/>
    <p:sldId id="371" r:id="rId3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17C"/>
    <a:srgbClr val="953735"/>
    <a:srgbClr val="006600"/>
    <a:srgbClr val="008B8B"/>
    <a:srgbClr val="D9D9D9"/>
    <a:srgbClr val="B7DEE8"/>
    <a:srgbClr val="31859C"/>
    <a:srgbClr val="3DA5C1"/>
    <a:srgbClr val="3795AF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210" y="-102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isavazquez\Library\Containers\com.apple.mail\Data\Library\Mail%20Downloads\0CF1B25F-CFC4-494D-89D6-180994C82591\2017.03.27%20PREGUNTAS%20ANALISIS%20EMOCIONAL%20ZOCA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68-4FCA-9229-284AD7A864E2}"/>
              </c:ext>
            </c:extLst>
          </c:dPt>
          <c:dPt>
            <c:idx val="1"/>
            <c:bubble3D val="0"/>
            <c:spPr>
              <a:solidFill>
                <a:srgbClr val="351413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68-4FCA-9229-284AD7A864E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68-4FCA-9229-284AD7A864E2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68-4FCA-9229-284AD7A864E2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68-4FCA-9229-284AD7A864E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DBD2DE6-79E0-4A6E-98F9-2B9937BC8437}" type="CATEGORYNAME">
                      <a:rPr lang="en-US">
                        <a:latin typeface="Berlin Sans FB" panose="020E0602020502020306" pitchFamily="34" charset="0"/>
                      </a:rPr>
                      <a:pPr/>
                      <a:t>[NOMBRE DE CATEGORÍA]</a:t>
                    </a:fld>
                    <a:r>
                      <a:rPr lang="en-US" baseline="0" dirty="0">
                        <a:latin typeface="Berlin Sans FB" panose="020E0602020502020306" pitchFamily="34" charset="0"/>
                      </a:rPr>
                      <a:t>, </a:t>
                    </a:r>
                    <a:fld id="{349F00E3-C0E8-46D5-9DB6-B7FE9395B459}" type="VALUE">
                      <a:rPr lang="en-US" baseline="0">
                        <a:latin typeface="Berlin Sans FB" panose="020E0602020502020306" pitchFamily="34" charset="0"/>
                      </a:rPr>
                      <a:pPr/>
                      <a:t>[VALOR]</a:t>
                    </a:fld>
                    <a:endParaRPr lang="en-US" baseline="0" dirty="0">
                      <a:latin typeface="Berlin Sans FB" panose="020E0602020502020306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68-4FCA-9229-284AD7A864E2}"/>
                </c:ext>
              </c:extLst>
            </c:dLbl>
            <c:dLbl>
              <c:idx val="2"/>
              <c:layout>
                <c:manualLayout>
                  <c:x val="-1.685119311512589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MX"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35049347251059"/>
                      <c:h val="0.1221938264778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68-4FCA-9229-284AD7A864E2}"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s-MX" sz="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A750A0-6C54-4D11-8587-87AC4DD73279}" type="CATEGORYNAME">
                      <a:rPr lang="en-US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pPr algn="ctr">
                        <a:defRPr lang="es-MX"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t>,</a:t>
                    </a:r>
                  </a:p>
                  <a:p>
                    <a:pPr algn="ctr">
                      <a:defRPr lang="es-MX" sz="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t> </a:t>
                    </a:r>
                    <a:fld id="{DCFAAE6A-D409-4C20-984A-FD6277EBB990}" type="VALUE">
                      <a:rPr lang="en-US" baseline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pPr algn="ctr">
                        <a:defRPr lang="es-MX"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tx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68-4FCA-9229-284AD7A864E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AC2362D-9731-49B6-AB5B-B9B62EB3AD53}" type="CATEGORYNAME">
                      <a:rPr lang="en-US">
                        <a:latin typeface="Berlin Sans FB" panose="020E0602020502020306" pitchFamily="34" charset="0"/>
                      </a:rPr>
                      <a:pPr/>
                      <a:t>[NOMBRE DE CATEGORÍA]</a:t>
                    </a:fld>
                    <a:r>
                      <a:rPr lang="en-US" baseline="0" dirty="0">
                        <a:latin typeface="Berlin Sans FB" panose="020E0602020502020306" pitchFamily="34" charset="0"/>
                      </a:rPr>
                      <a:t>, </a:t>
                    </a:r>
                    <a:fld id="{8172850D-F803-492E-B3C5-A00C7F0FE9B2}" type="VALUE">
                      <a:rPr lang="en-US" baseline="0">
                        <a:latin typeface="Berlin Sans FB" panose="020E0602020502020306" pitchFamily="34" charset="0"/>
                      </a:rPr>
                      <a:pPr/>
                      <a:t>[VALOR]</a:t>
                    </a:fld>
                    <a:endParaRPr lang="en-US" baseline="0" dirty="0">
                      <a:latin typeface="Berlin Sans FB" panose="020E0602020502020306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68-4FCA-9229-284AD7A86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PRIMARIA</c:v>
                </c:pt>
                <c:pt idx="1">
                  <c:v>SECUNDARIA</c:v>
                </c:pt>
                <c:pt idx="2">
                  <c:v>CARRERA COMERCIAL/TÉCNICA</c:v>
                </c:pt>
                <c:pt idx="3">
                  <c:v>PREPARATORIA</c:v>
                </c:pt>
                <c:pt idx="4">
                  <c:v>LICENCIATURA O MÁS</c:v>
                </c:pt>
              </c:strCache>
            </c:strRef>
          </c:cat>
          <c:val>
            <c:numRef>
              <c:f>Hoja1!$B$2:$B$6</c:f>
              <c:numCache>
                <c:formatCode>####.0%</c:formatCode>
                <c:ptCount val="5"/>
                <c:pt idx="0">
                  <c:v>0.192</c:v>
                </c:pt>
                <c:pt idx="1">
                  <c:v>0.33600000000000002</c:v>
                </c:pt>
                <c:pt idx="2">
                  <c:v>0.10199999999999999</c:v>
                </c:pt>
                <c:pt idx="3">
                  <c:v>0.19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568-4FCA-9229-284AD7A86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115105580089566E-2"/>
          <c:w val="1"/>
          <c:h val="0.85065777326708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MUY PROBABLE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B8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C7-40DD-9D02-CAC0C206F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</c:f>
              <c:strCache>
                <c:ptCount val="1"/>
                <c:pt idx="0">
                  <c:v>MAR</c:v>
                </c:pt>
              </c:strCache>
            </c:strRef>
          </c:cat>
          <c:val>
            <c:numRef>
              <c:f>Hoja1!$B$2</c:f>
              <c:numCache>
                <c:formatCode>####.0%</c:formatCode>
                <c:ptCount val="1"/>
                <c:pt idx="0">
                  <c:v>0.78714859437751006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C7-40DD-9D02-CAC0C206F64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ESTARÉ FUERA POR TRABAJO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7-40DD-9D02-CAC0C206F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</c:f>
              <c:strCache>
                <c:ptCount val="1"/>
                <c:pt idx="0">
                  <c:v>MAR</c:v>
                </c:pt>
              </c:strCache>
            </c:strRef>
          </c:cat>
          <c:val>
            <c:numRef>
              <c:f>Hoja1!$B$3</c:f>
              <c:numCache>
                <c:formatCode>####.0%</c:formatCode>
                <c:ptCount val="1"/>
                <c:pt idx="0">
                  <c:v>0.10240963855421686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C7-40DD-9D02-CAC0C206F647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ESTARÉ FUERA DE VACACIONES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</c:f>
              <c:strCache>
                <c:ptCount val="1"/>
                <c:pt idx="0">
                  <c:v>MAR</c:v>
                </c:pt>
              </c:strCache>
            </c:strRef>
          </c:cat>
          <c:val>
            <c:numRef>
              <c:f>Hoja1!$B$4</c:f>
              <c:numCache>
                <c:formatCode>####.0%</c:formatCode>
                <c:ptCount val="1"/>
                <c:pt idx="0">
                  <c:v>4.2168674698795178E-2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C7-40DD-9D02-CAC0C206F647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</c:f>
              <c:strCache>
                <c:ptCount val="1"/>
                <c:pt idx="0">
                  <c:v>MAR</c:v>
                </c:pt>
              </c:strCache>
            </c:strRef>
          </c:cat>
          <c:val>
            <c:numRef>
              <c:f>Hoja1!$B$5</c:f>
              <c:numCache>
                <c:formatCode>####.0%</c:formatCode>
                <c:ptCount val="1"/>
                <c:pt idx="0">
                  <c:v>6.8273092369477914E-2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C7-40DD-9D02-CAC0C206F6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6425088"/>
        <c:axId val="35984512"/>
      </c:barChart>
      <c:catAx>
        <c:axId val="3642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35984512"/>
        <c:crosses val="autoZero"/>
        <c:auto val="1"/>
        <c:lblAlgn val="ctr"/>
        <c:lblOffset val="100"/>
        <c:noMultiLvlLbl val="0"/>
      </c:catAx>
      <c:valAx>
        <c:axId val="35984512"/>
        <c:scaling>
          <c:orientation val="minMax"/>
        </c:scaling>
        <c:delete val="1"/>
        <c:axPos val="l"/>
        <c:numFmt formatCode="####.0%" sourceLinked="1"/>
        <c:majorTickMark val="out"/>
        <c:minorTickMark val="none"/>
        <c:tickLblPos val="none"/>
        <c:crossAx val="3642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3491891569129"/>
          <c:y val="0.10293692452624412"/>
          <c:w val="0.89856508108430833"/>
          <c:h val="0.56553931941936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Hoja1!$B$2:$G$2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E-4FFF-A6C8-848356EC816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BE-4FFF-A6C8-848356EC816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Hoja1!$B$4:$G$4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BE-4FFF-A6C8-848356EC816C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Hoja1!$B$5:$G$5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BE-4FFF-A6C8-848356EC816C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Hoja1!$B$6:$G$6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BE-4FFF-A6C8-848356EC816C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Hoja1!$B$7:$G$7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BE-4FFF-A6C8-848356EC816C}"/>
            </c:ext>
          </c:extLst>
        </c:ser>
        <c:ser>
          <c:idx val="7"/>
          <c:order val="6"/>
          <c:tx>
            <c:strRef>
              <c:f>Hoja1!$A$9</c:f>
              <c:strCache>
                <c:ptCount val="1"/>
              </c:strCache>
            </c:strRef>
          </c:tx>
          <c:spPr>
            <a:solidFill>
              <a:srgbClr val="008B8B"/>
            </a:solidFill>
          </c:spPr>
          <c:invertIfNegative val="0"/>
          <c:dLbls>
            <c:dLbl>
              <c:idx val="0"/>
              <c:layout>
                <c:manualLayout>
                  <c:x val="3.4284595890572435E-3"/>
                  <c:y val="4.916970944573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BE-4FFF-A6C8-848356EC8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ESTÁ COMPLETAMENTE SEGURO DE IR A VOTAR</c:v>
                </c:pt>
                <c:pt idx="1">
                  <c:v>ES MUY PROBABLE QUE VOTE</c:v>
                </c:pt>
                <c:pt idx="2">
                  <c:v>DE PLANO NO VA A VOTAR</c:v>
                </c:pt>
                <c:pt idx="3">
                  <c:v>ES POCO PROBABLE QUE VOTE</c:v>
                </c:pt>
                <c:pt idx="4">
                  <c:v>ES PROBABLE QUE VOTE, PERO NO MUCHO</c:v>
                </c:pt>
                <c:pt idx="5">
                  <c:v>NO SABE</c:v>
                </c:pt>
              </c:strCache>
            </c:strRef>
          </c:cat>
          <c:val>
            <c:numRef>
              <c:f>Hoja1!$B$9:$G$9</c:f>
              <c:numCache>
                <c:formatCode>####.0%</c:formatCode>
                <c:ptCount val="6"/>
                <c:pt idx="0">
                  <c:v>0.64664664664664673</c:v>
                </c:pt>
                <c:pt idx="1">
                  <c:v>0.16216216216216217</c:v>
                </c:pt>
                <c:pt idx="2">
                  <c:v>8.3083083083083084E-2</c:v>
                </c:pt>
                <c:pt idx="3">
                  <c:v>5.2052052052052052E-2</c:v>
                </c:pt>
                <c:pt idx="4">
                  <c:v>5.0050050050050053E-2</c:v>
                </c:pt>
                <c:pt idx="5">
                  <c:v>6.006006006006006E-3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BE-4FFF-A6C8-848356EC81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gapDepth val="0"/>
        <c:shape val="box"/>
        <c:axId val="36175872"/>
        <c:axId val="36177408"/>
        <c:axId val="0"/>
      </c:bar3DChart>
      <c:catAx>
        <c:axId val="3617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s-MX"/>
          </a:p>
        </c:txPr>
        <c:crossAx val="36177408"/>
        <c:crosses val="autoZero"/>
        <c:auto val="1"/>
        <c:lblAlgn val="ctr"/>
        <c:lblOffset val="100"/>
        <c:noMultiLvlLbl val="0"/>
      </c:catAx>
      <c:valAx>
        <c:axId val="36177408"/>
        <c:scaling>
          <c:orientation val="minMax"/>
        </c:scaling>
        <c:delete val="1"/>
        <c:axPos val="l"/>
        <c:numFmt formatCode="####.0%" sourceLinked="1"/>
        <c:majorTickMark val="out"/>
        <c:minorTickMark val="none"/>
        <c:tickLblPos val="none"/>
        <c:crossAx val="3617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890760592139"/>
          <c:y val="9.2960907444870233E-2"/>
          <c:w val="0.55422175429640974"/>
          <c:h val="0.8689239028944914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rgbClr val="3795A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7-4866-8D47-9F0232C9E75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97-4866-8D47-9F0232C9E75E}"/>
              </c:ext>
            </c:extLst>
          </c:dPt>
          <c:dLbls>
            <c:dLbl>
              <c:idx val="0"/>
              <c:layout>
                <c:manualLayout>
                  <c:x val="-0.11436009668210564"/>
                  <c:y val="-0.101354470100421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97-4866-8D47-9F0232C9E75E}"/>
                </c:ext>
              </c:extLst>
            </c:dLbl>
            <c:dLbl>
              <c:idx val="1"/>
              <c:layout>
                <c:manualLayout>
                  <c:x val="0.13687153635273111"/>
                  <c:y val="6.5822687158694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97-4866-8D47-9F0232C9E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'Ark1'!$A$2:$A$3</c:f>
              <c:strCache>
                <c:ptCount val="2"/>
                <c:pt idx="0">
                  <c:v>VOTANTES PROBABLES</c:v>
                </c:pt>
                <c:pt idx="1">
                  <c:v>VOTANTES NO PROBABLES</c:v>
                </c:pt>
              </c:strCache>
            </c:strRef>
          </c:cat>
          <c:val>
            <c:numRef>
              <c:f>'Ark1'!$B$2:$B$3</c:f>
              <c:numCache>
                <c:formatCode>####.0%</c:formatCode>
                <c:ptCount val="2"/>
                <c:pt idx="0">
                  <c:v>0.24600000000000002</c:v>
                </c:pt>
                <c:pt idx="1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97-4866-8D47-9F0232C9E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6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solidFill>
          <a:srgbClr val="EAEAEA">
            <a:alpha val="43137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405966904578171E-2"/>
          <c:w val="1"/>
          <c:h val="0.68727048345979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1B-4139-9675-E430231A66C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1B-4139-9675-E430231A66C9}"/>
              </c:ext>
            </c:extLst>
          </c:dPt>
          <c:dPt>
            <c:idx val="2"/>
            <c:invertIfNegative val="0"/>
            <c:bubble3D val="0"/>
            <c:spPr>
              <a:solidFill>
                <a:srgbClr val="95373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1B-4139-9675-E430231A66C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E1B-4139-9675-E430231A66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1B-4139-9675-E430231A66C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E1B-4139-9675-E430231A66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2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PRI</c:v>
                </c:pt>
                <c:pt idx="1">
                  <c:v>PAN</c:v>
                </c:pt>
                <c:pt idx="2">
                  <c:v>MORENA</c:v>
                </c:pt>
                <c:pt idx="3">
                  <c:v>PRD</c:v>
                </c:pt>
                <c:pt idx="4">
                  <c:v>UDC</c:v>
                </c:pt>
                <c:pt idx="5">
                  <c:v>NINGUNO</c:v>
                </c:pt>
                <c:pt idx="6">
                  <c:v>OTRO</c:v>
                </c:pt>
              </c:strCache>
            </c:strRef>
          </c:cat>
          <c:val>
            <c:numRef>
              <c:f>Hoja1!$B$2:$H$2</c:f>
              <c:numCache>
                <c:formatCode>####.0%</c:formatCode>
                <c:ptCount val="7"/>
                <c:pt idx="0">
                  <c:v>0.39200000000000002</c:v>
                </c:pt>
                <c:pt idx="1">
                  <c:v>0.187</c:v>
                </c:pt>
                <c:pt idx="2">
                  <c:v>0.10300000000000001</c:v>
                </c:pt>
                <c:pt idx="3">
                  <c:v>2.8999999999999998E-2</c:v>
                </c:pt>
                <c:pt idx="4">
                  <c:v>2.2000000000000002E-2</c:v>
                </c:pt>
                <c:pt idx="5">
                  <c:v>0.217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E1B-4139-9675-E430231A66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6"/>
        <c:shape val="box"/>
        <c:axId val="113901952"/>
        <c:axId val="113919104"/>
        <c:axId val="0"/>
      </c:bar3DChart>
      <c:catAx>
        <c:axId val="11390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MX" sz="1050">
                <a:latin typeface="+mj-lt"/>
                <a:cs typeface="Arial" pitchFamily="34" charset="0"/>
              </a:defRPr>
            </a:pPr>
            <a:endParaRPr lang="es-MX"/>
          </a:p>
        </c:txPr>
        <c:crossAx val="113919104"/>
        <c:crosses val="autoZero"/>
        <c:auto val="1"/>
        <c:lblAlgn val="ctr"/>
        <c:lblOffset val="100"/>
        <c:noMultiLvlLbl val="0"/>
      </c:catAx>
      <c:valAx>
        <c:axId val="113919104"/>
        <c:scaling>
          <c:orientation val="minMax"/>
          <c:max val="0.60000000000000053"/>
          <c:min val="0"/>
        </c:scaling>
        <c:delete val="1"/>
        <c:axPos val="l"/>
        <c:numFmt formatCode="####.0%" sourceLinked="1"/>
        <c:majorTickMark val="out"/>
        <c:minorTickMark val="none"/>
        <c:tickLblPos val="none"/>
        <c:crossAx val="11390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60999431270076E-2"/>
          <c:y val="4.7088168128691932E-2"/>
          <c:w val="0.9639982514701726"/>
          <c:h val="0.8237975579543443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>
                    <a:solidFill>
                      <a:srgbClr val="00B05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Hoja1!$B$2:$B$9</c:f>
              <c:numCache>
                <c:formatCode>###0.0%</c:formatCode>
                <c:ptCount val="8"/>
                <c:pt idx="0">
                  <c:v>0.58734939759036142</c:v>
                </c:pt>
                <c:pt idx="1">
                  <c:v>0.49899193548387094</c:v>
                </c:pt>
                <c:pt idx="2" formatCode="####.0%">
                  <c:v>0.50307377049180324</c:v>
                </c:pt>
                <c:pt idx="3" formatCode="####.0%">
                  <c:v>0.503</c:v>
                </c:pt>
                <c:pt idx="4" formatCode="####.0%">
                  <c:v>0.45100000000000001</c:v>
                </c:pt>
                <c:pt idx="5" formatCode="####.0%">
                  <c:v>0.33799999999999997</c:v>
                </c:pt>
                <c:pt idx="6" formatCode="#,##0.0%">
                  <c:v>0.32600000000000001</c:v>
                </c:pt>
                <c:pt idx="7" formatCode="####.0%">
                  <c:v>0.39200000000000002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729-4E68-8CB9-516A2FEC6F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99419324492216E-2"/>
                  <c:y val="3.2056471664966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30-468F-BD6C-0D51C8F2EDE6}"/>
                </c:ext>
              </c:extLst>
            </c:dLbl>
            <c:dLbl>
              <c:idx val="3"/>
              <c:layout>
                <c:manualLayout>
                  <c:x val="-3.9903875672654111E-2"/>
                  <c:y val="4.147691873231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35-4B55-BAE7-76B7D9BA5766}"/>
                </c:ext>
              </c:extLst>
            </c:dLbl>
            <c:dLbl>
              <c:idx val="5"/>
              <c:layout>
                <c:manualLayout>
                  <c:x val="-3.8358860240118711E-2"/>
                  <c:y val="4.559567495811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C-4573-B1A0-1136C4A9B2EC}"/>
                </c:ext>
              </c:extLst>
            </c:dLbl>
            <c:dLbl>
              <c:idx val="6"/>
              <c:layout>
                <c:manualLayout>
                  <c:x val="-3.3123277154028068E-2"/>
                  <c:y val="2.1842935347508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35-4B55-BAE7-76B7D9BA5766}"/>
                </c:ext>
              </c:extLst>
            </c:dLbl>
            <c:dLbl>
              <c:idx val="7"/>
              <c:layout>
                <c:manualLayout>
                  <c:x val="-3.2615212779988651E-3"/>
                  <c:y val="-2.27414091016138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5-4B55-BAE7-76B7D9BA5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>
                    <a:solidFill>
                      <a:srgbClr val="0070C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Hoja1!$C$2:$C$9</c:f>
              <c:numCache>
                <c:formatCode>###0.0%</c:formatCode>
                <c:ptCount val="8"/>
                <c:pt idx="0">
                  <c:v>0.19176706827309237</c:v>
                </c:pt>
                <c:pt idx="1">
                  <c:v>0.20564516129032259</c:v>
                </c:pt>
                <c:pt idx="2" formatCode="####.0%">
                  <c:v>0.17622950819672131</c:v>
                </c:pt>
                <c:pt idx="3" formatCode="####.0%">
                  <c:v>0.19</c:v>
                </c:pt>
                <c:pt idx="4" formatCode="####.0%">
                  <c:v>0.25600000000000001</c:v>
                </c:pt>
                <c:pt idx="5" formatCode="####.0%">
                  <c:v>0.27100000000000002</c:v>
                </c:pt>
                <c:pt idx="6" formatCode="#,##0.0%">
                  <c:v>0.221</c:v>
                </c:pt>
                <c:pt idx="7" formatCode="####.0%">
                  <c:v>0.187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729-4E68-8CB9-516A2FEC6F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C000"/>
                    </a:solidFill>
                    <a:latin typeface="+mj-lt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Hoja1!$D$2:$D$9</c:f>
              <c:numCache>
                <c:formatCode>###0.0%</c:formatCode>
                <c:ptCount val="8"/>
                <c:pt idx="0">
                  <c:v>2.1084337349397589E-2</c:v>
                </c:pt>
                <c:pt idx="1">
                  <c:v>1.5120967741935484E-2</c:v>
                </c:pt>
                <c:pt idx="2" formatCode="####.0%">
                  <c:v>1.7418032786885248E-2</c:v>
                </c:pt>
                <c:pt idx="3" formatCode="####.0%">
                  <c:v>0.02</c:v>
                </c:pt>
                <c:pt idx="4" formatCode="####.0%">
                  <c:v>2.5000000000000001E-2</c:v>
                </c:pt>
                <c:pt idx="5" formatCode="####.0%">
                  <c:v>1.4999999999999999E-2</c:v>
                </c:pt>
                <c:pt idx="6" formatCode="####.0%">
                  <c:v>1.7000000000000001E-2</c:v>
                </c:pt>
                <c:pt idx="7" formatCode="####.0%">
                  <c:v>2.8999999999999998E-2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130-468F-BD6C-0D51C8F2EDE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MORENA</c:v>
                </c:pt>
              </c:strCache>
            </c:strRef>
          </c:tx>
          <c:spPr>
            <a:ln>
              <a:solidFill>
                <a:srgbClr val="953735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7.7971543910238428E-4"/>
                  <c:y val="-1.7425031422103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35-4B55-BAE7-76B7D9BA5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953735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Hoja1!$E$2:$E$9</c:f>
              <c:numCache>
                <c:formatCode>###0.0%</c:formatCode>
                <c:ptCount val="8"/>
                <c:pt idx="0">
                  <c:v>8.9999999999999993E-3</c:v>
                </c:pt>
                <c:pt idx="1">
                  <c:v>2.3E-2</c:v>
                </c:pt>
                <c:pt idx="2">
                  <c:v>3.2000000000000001E-2</c:v>
                </c:pt>
                <c:pt idx="3">
                  <c:v>4.1000000000000002E-2</c:v>
                </c:pt>
                <c:pt idx="4">
                  <c:v>3.1E-2</c:v>
                </c:pt>
                <c:pt idx="5">
                  <c:v>6.0999999999999999E-2</c:v>
                </c:pt>
                <c:pt idx="6">
                  <c:v>7.1999999999999995E-2</c:v>
                </c:pt>
                <c:pt idx="7">
                  <c:v>0.10299999999999999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835-4B55-BAE7-76B7D9BA5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80224"/>
        <c:axId val="115381760"/>
      </c:scatterChart>
      <c:valAx>
        <c:axId val="1153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>
              <a:defRPr>
                <a:solidFill>
                  <a:schemeClr val="bg1"/>
                </a:solidFill>
              </a:defRPr>
            </a:pPr>
            <a:endParaRPr lang="es-MX"/>
          </a:p>
        </c:txPr>
        <c:crossAx val="115381760"/>
        <c:crosses val="autoZero"/>
        <c:crossBetween val="midCat"/>
      </c:valAx>
      <c:valAx>
        <c:axId val="115381760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15380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93-4AE4-8E60-F289AB37267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93-4AE4-8E60-F289AB37267C}"/>
              </c:ext>
            </c:extLst>
          </c:dPt>
          <c:dLbls>
            <c:dLbl>
              <c:idx val="0"/>
              <c:layout>
                <c:manualLayout>
                  <c:x val="0.15982841008122925"/>
                  <c:y val="-0.127805056440830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93-4AE4-8E60-F289AB372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MUCHO</c:v>
                </c:pt>
                <c:pt idx="1">
                  <c:v>ALGO</c:v>
                </c:pt>
                <c:pt idx="2">
                  <c:v>POCO</c:v>
                </c:pt>
              </c:strCache>
            </c:strRef>
          </c:cat>
          <c:val>
            <c:numRef>
              <c:f>Hoja1!$B$2:$B$4</c:f>
              <c:numCache>
                <c:formatCode>####.0%</c:formatCode>
                <c:ptCount val="3"/>
                <c:pt idx="0">
                  <c:v>0.50765306122448972</c:v>
                </c:pt>
                <c:pt idx="1">
                  <c:v>0.18622448979591838</c:v>
                </c:pt>
                <c:pt idx="2">
                  <c:v>0.30612244897959184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793-4AE4-8E60-F289AB3726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0"/>
            <c:bubble3D val="0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C-4C75-875C-F544B9BD9CC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1C-4C75-875C-F544B9BD9CC3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1C-4C75-875C-F544B9BD9CC3}"/>
              </c:ext>
            </c:extLst>
          </c:dPt>
          <c:dLbls>
            <c:dLbl>
              <c:idx val="0"/>
              <c:layout>
                <c:manualLayout>
                  <c:x val="0.14918246512744965"/>
                  <c:y val="5.31989847528391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C-4C75-875C-F544B9BD9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MUCHO</c:v>
                </c:pt>
                <c:pt idx="1">
                  <c:v>ALGO</c:v>
                </c:pt>
                <c:pt idx="2">
                  <c:v>POCO</c:v>
                </c:pt>
              </c:strCache>
            </c:strRef>
          </c:cat>
          <c:val>
            <c:numRef>
              <c:f>Hoja1!$B$2:$B$4</c:f>
              <c:numCache>
                <c:formatCode>####.0%</c:formatCode>
                <c:ptCount val="3"/>
                <c:pt idx="0">
                  <c:v>0.33870967741935482</c:v>
                </c:pt>
                <c:pt idx="1">
                  <c:v>0.19354838709677419</c:v>
                </c:pt>
                <c:pt idx="2">
                  <c:v>0.46774193548387094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1C-4C75-875C-F544B9BD9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solidFill>
          <a:srgbClr val="EAEAEA">
            <a:alpha val="43137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405966904578171E-2"/>
          <c:w val="1"/>
          <c:h val="0.68727048345979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9C-4653-88EA-BA7373AD4A9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9C-4653-88EA-BA7373AD4A9A}"/>
              </c:ext>
            </c:extLst>
          </c:dPt>
          <c:dPt>
            <c:idx val="2"/>
            <c:invertIfNegative val="0"/>
            <c:bubble3D val="0"/>
            <c:spPr>
              <a:solidFill>
                <a:srgbClr val="95373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9C-4653-88EA-BA7373AD4A9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9C-4653-88EA-BA7373AD4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0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PRI</c:v>
                </c:pt>
                <c:pt idx="1">
                  <c:v>PAN</c:v>
                </c:pt>
                <c:pt idx="2">
                  <c:v>MORENA</c:v>
                </c:pt>
                <c:pt idx="3">
                  <c:v>PRD</c:v>
                </c:pt>
                <c:pt idx="4">
                  <c:v>NO DECLARÓ</c:v>
                </c:pt>
                <c:pt idx="5">
                  <c:v>OTRO</c:v>
                </c:pt>
              </c:strCache>
            </c:strRef>
          </c:cat>
          <c:val>
            <c:numRef>
              <c:f>Hoja1!$B$2:$G$2</c:f>
              <c:numCache>
                <c:formatCode>####.0%</c:formatCode>
                <c:ptCount val="6"/>
                <c:pt idx="0">
                  <c:v>0.36919831223628691</c:v>
                </c:pt>
                <c:pt idx="1">
                  <c:v>0.20675105485232068</c:v>
                </c:pt>
                <c:pt idx="2">
                  <c:v>0.11181434599156118</c:v>
                </c:pt>
                <c:pt idx="3">
                  <c:v>3.059071729957806E-2</c:v>
                </c:pt>
                <c:pt idx="4">
                  <c:v>0.183</c:v>
                </c:pt>
                <c:pt idx="5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9C-4653-88EA-BA7373AD4A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6"/>
        <c:shape val="box"/>
        <c:axId val="115806976"/>
        <c:axId val="115811456"/>
        <c:axId val="0"/>
      </c:bar3DChart>
      <c:catAx>
        <c:axId val="11580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MX" sz="1050">
                <a:latin typeface="+mj-lt"/>
                <a:cs typeface="Arial" pitchFamily="34" charset="0"/>
              </a:defRPr>
            </a:pPr>
            <a:endParaRPr lang="es-MX"/>
          </a:p>
        </c:txPr>
        <c:crossAx val="115811456"/>
        <c:crosses val="autoZero"/>
        <c:auto val="1"/>
        <c:lblAlgn val="ctr"/>
        <c:lblOffset val="100"/>
        <c:noMultiLvlLbl val="0"/>
      </c:catAx>
      <c:valAx>
        <c:axId val="115811456"/>
        <c:scaling>
          <c:orientation val="minMax"/>
          <c:max val="0.60000000000000053"/>
          <c:min val="0"/>
        </c:scaling>
        <c:delete val="1"/>
        <c:axPos val="l"/>
        <c:numFmt formatCode="####.0%" sourceLinked="1"/>
        <c:majorTickMark val="out"/>
        <c:minorTickMark val="none"/>
        <c:tickLblPos val="none"/>
        <c:crossAx val="11580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2388964837364E-2"/>
          <c:y val="5.6450693935409413E-2"/>
          <c:w val="0.96131613395613047"/>
          <c:h val="0.788763281268310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2431533108344211E-3"/>
                  <c:y val="-2.409438459045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9-49F8-A392-0C52CA6E75FC}"/>
                </c:ext>
              </c:extLst>
            </c:dLbl>
            <c:dLbl>
              <c:idx val="7"/>
              <c:layout>
                <c:manualLayout>
                  <c:x val="-3.8404074530632534E-2"/>
                  <c:y val="-7.5412793173870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50-4A3C-89D5-251D43F8D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>
                    <a:solidFill>
                      <a:srgbClr val="00B05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Hoja1!$B$2:$B$9</c:f>
              <c:numCache>
                <c:formatCode>###0.0%</c:formatCode>
                <c:ptCount val="8"/>
                <c:pt idx="0">
                  <c:v>0.54682779456193353</c:v>
                </c:pt>
                <c:pt idx="1">
                  <c:v>0.44633901705115347</c:v>
                </c:pt>
                <c:pt idx="2" formatCode="####.0%">
                  <c:v>0.51130247578040899</c:v>
                </c:pt>
                <c:pt idx="3" formatCode="####.0%">
                  <c:v>0.46899999999999997</c:v>
                </c:pt>
                <c:pt idx="4" formatCode="#,##0.0%">
                  <c:v>0.441</c:v>
                </c:pt>
                <c:pt idx="5" formatCode="#,##0.0%">
                  <c:v>0.32700000000000001</c:v>
                </c:pt>
                <c:pt idx="6" formatCode="#,##0.0%">
                  <c:v>0.31217481789802287</c:v>
                </c:pt>
                <c:pt idx="7" formatCode="####.0%">
                  <c:v>0.36919831223628691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729-4E68-8CB9-516A2FEC6F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6636384664000144E-3"/>
                  <c:y val="5.2884238497514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9-49F8-A392-0C52CA6E75FC}"/>
                </c:ext>
              </c:extLst>
            </c:dLbl>
            <c:dLbl>
              <c:idx val="6"/>
              <c:layout>
                <c:manualLayout>
                  <c:x val="-3.6643583317700693E-2"/>
                  <c:y val="3.2356713430092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9D-4863-99B6-D9E4382C1BB5}"/>
                </c:ext>
              </c:extLst>
            </c:dLbl>
            <c:dLbl>
              <c:idx val="7"/>
              <c:layout>
                <c:manualLayout>
                  <c:x val="-3.523761849356459E-2"/>
                  <c:y val="-4.332058585798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0-4A3C-89D5-251D43F8D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>
                    <a:solidFill>
                      <a:srgbClr val="0070C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Hoja1!$C$2:$C$9</c:f>
              <c:numCache>
                <c:formatCode>###0.0%</c:formatCode>
                <c:ptCount val="8"/>
                <c:pt idx="0">
                  <c:v>0.21148036253776431</c:v>
                </c:pt>
                <c:pt idx="1">
                  <c:v>0.23871614844533601</c:v>
                </c:pt>
                <c:pt idx="2" formatCode="####.0%">
                  <c:v>0.19590958019375673</c:v>
                </c:pt>
                <c:pt idx="3" formatCode="####.0%">
                  <c:v>0.20200000000000004</c:v>
                </c:pt>
                <c:pt idx="4" formatCode="#,##0.0%">
                  <c:v>0.26899999999999996</c:v>
                </c:pt>
                <c:pt idx="5" formatCode="#,##0.0%">
                  <c:v>0.27800000000000002</c:v>
                </c:pt>
                <c:pt idx="6" formatCode="#,##0.0%">
                  <c:v>0.23413111342351717</c:v>
                </c:pt>
                <c:pt idx="7" formatCode="####.0%">
                  <c:v>0.20675105485232068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729-4E68-8CB9-516A2FEC6F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MORENA</c:v>
                </c:pt>
              </c:strCache>
            </c:strRef>
          </c:tx>
          <c:spPr>
            <a:ln>
              <a:solidFill>
                <a:srgbClr val="953735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953735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ene-17</c:v>
                </c:pt>
                <c:pt idx="6">
                  <c:v>feb-17</c:v>
                </c:pt>
                <c:pt idx="7">
                  <c:v>MARZO</c:v>
                </c:pt>
              </c:strCache>
            </c:strRef>
          </c:xVal>
          <c:yVal>
            <c:numRef>
              <c:f>Hoja1!$D$2:$D$9</c:f>
              <c:numCache>
                <c:formatCode>###0.0%</c:formatCode>
                <c:ptCount val="8"/>
                <c:pt idx="0">
                  <c:v>0</c:v>
                </c:pt>
                <c:pt idx="1">
                  <c:v>1.4999999999999999E-2</c:v>
                </c:pt>
                <c:pt idx="2">
                  <c:v>4.1000000000000002E-2</c:v>
                </c:pt>
                <c:pt idx="3">
                  <c:v>5.2999999999999999E-2</c:v>
                </c:pt>
                <c:pt idx="4">
                  <c:v>3.5999999999999997E-2</c:v>
                </c:pt>
                <c:pt idx="5">
                  <c:v>7.3999999999999996E-2</c:v>
                </c:pt>
                <c:pt idx="6">
                  <c:v>8.3000000000000004E-2</c:v>
                </c:pt>
                <c:pt idx="7">
                  <c:v>0.112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64E-40A6-9CC9-CC64C1886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56768"/>
        <c:axId val="35858688"/>
      </c:scatterChart>
      <c:valAx>
        <c:axId val="358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>
              <a:defRPr>
                <a:solidFill>
                  <a:schemeClr val="bg1"/>
                </a:solidFill>
              </a:defRPr>
            </a:pPr>
            <a:endParaRPr lang="es-MX"/>
          </a:p>
        </c:txPr>
        <c:crossAx val="35858688"/>
        <c:crosses val="autoZero"/>
        <c:crossBetween val="midCat"/>
      </c:valAx>
      <c:valAx>
        <c:axId val="3585868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5856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3491891569129"/>
          <c:y val="0.10293692452624412"/>
          <c:w val="0.89856508108430833"/>
          <c:h val="0.56553931941936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Hoja1!$B$2:$C$2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D-458C-8CAA-D082AE4E9EA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Hoja1!$B$3:$C$3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0-49E2-8969-D5DAAB31DC0A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Hoja1!$B$4:$C$4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0-49E2-8969-D5DAAB31DC0A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Hoja1!$B$5:$C$5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70-49E2-8969-D5DAAB31DC0A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Hoja1!$B$6:$C$6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70-49E2-8969-D5DAAB31DC0A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Hoja1!$B$7:$C$7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70-49E2-8969-D5DAAB31DC0A}"/>
            </c:ext>
          </c:extLst>
        </c:ser>
        <c:ser>
          <c:idx val="7"/>
          <c:order val="6"/>
          <c:tx>
            <c:strRef>
              <c:f>Hoja1!$A$8</c:f>
              <c:strCache>
                <c:ptCount val="1"/>
                <c:pt idx="0">
                  <c:v>MARZ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YA LO TIENE DECIDIDO</c:v>
                </c:pt>
                <c:pt idx="1">
                  <c:v>AÚN PUEDE CAMBIAR</c:v>
                </c:pt>
              </c:strCache>
            </c:strRef>
          </c:cat>
          <c:val>
            <c:numRef>
              <c:f>Hoja1!$B$8:$C$8</c:f>
              <c:numCache>
                <c:formatCode>####.0%</c:formatCode>
                <c:ptCount val="2"/>
                <c:pt idx="0">
                  <c:v>0.47715196599362381</c:v>
                </c:pt>
                <c:pt idx="1">
                  <c:v>0.52284803400637625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70-49E2-8969-D5DAAB31D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axId val="113668480"/>
        <c:axId val="113670016"/>
      </c:barChart>
      <c:catAx>
        <c:axId val="11366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13670016"/>
        <c:crosses val="autoZero"/>
        <c:auto val="1"/>
        <c:lblAlgn val="ctr"/>
        <c:lblOffset val="100"/>
        <c:noMultiLvlLbl val="0"/>
      </c:catAx>
      <c:valAx>
        <c:axId val="113670016"/>
        <c:scaling>
          <c:orientation val="minMax"/>
          <c:max val="1"/>
        </c:scaling>
        <c:delete val="1"/>
        <c:axPos val="l"/>
        <c:numFmt formatCode="####.0%" sourceLinked="1"/>
        <c:majorTickMark val="out"/>
        <c:minorTickMark val="none"/>
        <c:tickLblPos val="none"/>
        <c:crossAx val="1136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F8-4B62-94F6-E9FB180B5B27}"/>
              </c:ext>
            </c:extLst>
          </c:dPt>
          <c:dPt>
            <c:idx val="1"/>
            <c:bubble3D val="0"/>
            <c:spPr>
              <a:solidFill>
                <a:srgbClr val="351413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F8-4B62-94F6-E9FB180B5B2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F8-4B62-94F6-E9FB180B5B27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F8-4B62-94F6-E9FB180B5B2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fld id="{C52C84E0-53D0-4459-A112-A79DA6B4B039}" type="CATEGORYNAME">
                      <a:rPr lang="en-US" sz="900"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latin typeface="Berlin Sans FB" panose="020E0602020502020306" pitchFamily="34" charset="0"/>
                      </a:rPr>
                      <a:t>
</a:t>
                    </a:r>
                    <a:fld id="{652705C9-5C9D-4708-8B26-6ABF76311600}" type="VALUE">
                      <a:rPr lang="en-US" sz="900" baseline="0"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F8-4B62-94F6-E9FB180B5B2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fld id="{35B7CC35-7612-4E0F-ADCD-4A9320D59B4B}" type="CATEGORYNAME">
                      <a:rPr lang="en-US" sz="900"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latin typeface="Berlin Sans FB" panose="020E0602020502020306" pitchFamily="34" charset="0"/>
                      </a:rPr>
                      <a:t>
</a:t>
                    </a:r>
                    <a:fld id="{EFA4F8F5-7D42-4E21-8962-C768034B3F55}" type="VALUE">
                      <a:rPr lang="en-US" sz="900" baseline="0"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F8-4B62-94F6-E9FB180B5B2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endParaRPr lang="en-US" sz="900" dirty="0">
                      <a:latin typeface="Berlin Sans FB" panose="020E0602020502020306" pitchFamily="34" charset="0"/>
                    </a:endParaRPr>
                  </a:p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sz="900" dirty="0">
                        <a:latin typeface="Berlin Sans FB" panose="020E0602020502020306" pitchFamily="34" charset="0"/>
                      </a:rPr>
                      <a:t>MUJER</a:t>
                    </a:r>
                  </a:p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sz="900" dirty="0">
                        <a:latin typeface="Berlin Sans FB" panose="020E0602020502020306" pitchFamily="34" charset="0"/>
                      </a:rPr>
                      <a:t> (18-39)
26.1%</a:t>
                    </a:r>
                    <a:endParaRPr lang="en-US" dirty="0"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F8-4B62-94F6-E9FB180B5B2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fld id="{2933CF84-470B-4435-A3DA-A51A2C7A53DD}" type="CATEGORYNAME">
                      <a:rPr lang="en-US" sz="90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A3E1B612-BEAB-4AF7-8F1F-3593A395A4F8}" type="VALUE">
                      <a:rPr lang="en-US" sz="900" baseline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rPr>
                      <a:pPr>
                        <a:defRPr sz="8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tx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EF8-4B62-94F6-E9FB180B5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HOMBRE (18-39)</c:v>
                </c:pt>
                <c:pt idx="1">
                  <c:v>HOMBRE (40+)</c:v>
                </c:pt>
                <c:pt idx="2">
                  <c:v>MUJER (18-39)</c:v>
                </c:pt>
                <c:pt idx="3">
                  <c:v>MUJER (40+)</c:v>
                </c:pt>
              </c:strCache>
            </c:strRef>
          </c:cat>
          <c:val>
            <c:numRef>
              <c:f>Hoja1!$B$2:$B$5</c:f>
              <c:numCache>
                <c:formatCode>####.0%</c:formatCode>
                <c:ptCount val="4"/>
                <c:pt idx="0">
                  <c:v>0.248</c:v>
                </c:pt>
                <c:pt idx="1">
                  <c:v>0.25600000000000001</c:v>
                </c:pt>
                <c:pt idx="2">
                  <c:v>0.24399999999999999</c:v>
                </c:pt>
                <c:pt idx="3">
                  <c:v>0.252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F8-4B62-94F6-E9FB180B5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solidFill>
          <a:srgbClr val="EAEAEA">
            <a:alpha val="43137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7438377717791116E-2"/>
          <c:w val="1"/>
          <c:h val="0.85925506761383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1-4EA6-8C02-7661A9BE32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21-4EA6-8C02-7661A9BE324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621-4EA6-8C02-7661A9BE32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21-4EA6-8C02-7661A9BE324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21-4EA6-8C02-7661A9BE324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21-4EA6-8C02-7661A9BE32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21-4EA6-8C02-7661A9BE32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21-4EA6-8C02-7661A9BE324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190-4FE0-80F4-C861B6668CA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90-4FE0-80F4-C861B6668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0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MIGUEL ÁNGEL RIQUELME (ALIANZA: PRI, PVEM, NUEVA ALIANZA, PARTIDO JOVEN, PCP, PRC, PSC)</c:v>
                </c:pt>
                <c:pt idx="1">
                  <c:v>GUILLERMO ANAYA LLAMAS (ALIANZA CIUDADANA POR COAHUILA: PAN, UDC, PPC Y PES)</c:v>
                </c:pt>
                <c:pt idx="2">
                  <c:v>ARMANDO SANTANA GUADIANA TIJERINA (MORENA)</c:v>
                </c:pt>
                <c:pt idx="3">
                  <c:v>JAVIER GUERRERO GARCÍA (INDEPENDIENTE)</c:v>
                </c:pt>
                <c:pt idx="4">
                  <c:v>JOSÉ ÁNGEL PEREZ (PT)</c:v>
                </c:pt>
                <c:pt idx="5">
                  <c:v>MARY THELMA GUAJARDO (PRD)</c:v>
                </c:pt>
                <c:pt idx="6">
                  <c:v>ROSALINDA ARREDONDO ESQUIVEL (INDEPENDIENTE)</c:v>
                </c:pt>
                <c:pt idx="7">
                  <c:v>LUIS HORACIO SALINAS (INDEPENDIENTE)</c:v>
                </c:pt>
                <c:pt idx="8">
                  <c:v>NO DECLARÓ</c:v>
                </c:pt>
              </c:strCache>
            </c:strRef>
          </c:cat>
          <c:val>
            <c:numRef>
              <c:f>Hoja1!$B$2:$J$2</c:f>
              <c:numCache>
                <c:formatCode>####.0%</c:formatCode>
                <c:ptCount val="9"/>
                <c:pt idx="0">
                  <c:v>0.32710280373831779</c:v>
                </c:pt>
                <c:pt idx="1">
                  <c:v>0.24091381100726894</c:v>
                </c:pt>
                <c:pt idx="2">
                  <c:v>0.12876427829698858</c:v>
                </c:pt>
                <c:pt idx="3">
                  <c:v>3.2191069574247146E-2</c:v>
                </c:pt>
                <c:pt idx="4">
                  <c:v>2.9075804776739357E-2</c:v>
                </c:pt>
                <c:pt idx="5">
                  <c:v>2.4922118380062305E-2</c:v>
                </c:pt>
                <c:pt idx="6">
                  <c:v>5.192107995846313E-3</c:v>
                </c:pt>
                <c:pt idx="7">
                  <c:v>4.1536863966770508E-3</c:v>
                </c:pt>
                <c:pt idx="8">
                  <c:v>0.20768431983385255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621-4EA6-8C02-7661A9BE3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6"/>
        <c:shape val="box"/>
        <c:axId val="117080448"/>
        <c:axId val="126578048"/>
        <c:axId val="0"/>
      </c:bar3DChart>
      <c:catAx>
        <c:axId val="11708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lang="es-MX" sz="600">
                <a:latin typeface="Berlin Sans FB" panose="020E0602020502020306" pitchFamily="34" charset="0"/>
                <a:cs typeface="Arial" pitchFamily="34" charset="0"/>
              </a:defRPr>
            </a:pPr>
            <a:endParaRPr lang="es-MX"/>
          </a:p>
        </c:txPr>
        <c:crossAx val="126578048"/>
        <c:crosses val="autoZero"/>
        <c:auto val="1"/>
        <c:lblAlgn val="ctr"/>
        <c:lblOffset val="100"/>
        <c:noMultiLvlLbl val="0"/>
      </c:catAx>
      <c:valAx>
        <c:axId val="126578048"/>
        <c:scaling>
          <c:orientation val="minMax"/>
          <c:max val="0.60000000000000053"/>
          <c:min val="0"/>
        </c:scaling>
        <c:delete val="1"/>
        <c:axPos val="l"/>
        <c:numFmt formatCode="####.0%" sourceLinked="1"/>
        <c:majorTickMark val="out"/>
        <c:minorTickMark val="none"/>
        <c:tickLblPos val="none"/>
        <c:crossAx val="117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55108170308408E-2"/>
          <c:y val="0"/>
          <c:w val="0.97114133838667716"/>
          <c:h val="0.92480766189907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MIGUEL ÁNGEL RIQUELME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6768597466162E-2"/>
                  <c:y val="-3.1960502686239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0-4250-9764-7EB801CD0BC9}"/>
                </c:ext>
              </c:extLst>
            </c:dLbl>
            <c:dLbl>
              <c:idx val="5"/>
              <c:layout>
                <c:manualLayout>
                  <c:x val="-3.8289723196496296E-2"/>
                  <c:y val="2.4818532978431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C-4BEB-9160-0F5A5FED604F}"/>
                </c:ext>
              </c:extLst>
            </c:dLbl>
            <c:dLbl>
              <c:idx val="6"/>
              <c:layout>
                <c:manualLayout>
                  <c:x val="-3.8472081409065884E-2"/>
                  <c:y val="2.5038996463776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0-4250-9764-7EB801CD0BC9}"/>
                </c:ext>
              </c:extLst>
            </c:dLbl>
            <c:dLbl>
              <c:idx val="7"/>
              <c:layout>
                <c:manualLayout>
                  <c:x val="-2.5868475650672105E-2"/>
                  <c:y val="3.1906457487729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2-4C6E-8662-DC83F9932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ENERO (2017)</c:v>
                </c:pt>
                <c:pt idx="6">
                  <c:v>FEBRERO</c:v>
                </c:pt>
                <c:pt idx="7">
                  <c:v>MARZO</c:v>
                </c:pt>
              </c:strCache>
            </c:strRef>
          </c:xVal>
          <c:yVal>
            <c:numRef>
              <c:f>Hoja1!$B$2:$B$9</c:f>
              <c:numCache>
                <c:formatCode>####.0%</c:formatCode>
                <c:ptCount val="8"/>
                <c:pt idx="0">
                  <c:v>0.40799999999999997</c:v>
                </c:pt>
                <c:pt idx="1">
                  <c:v>0.436</c:v>
                </c:pt>
                <c:pt idx="2">
                  <c:v>0.41899999999999998</c:v>
                </c:pt>
                <c:pt idx="3">
                  <c:v>0.45600000000000002</c:v>
                </c:pt>
                <c:pt idx="4">
                  <c:v>0.41</c:v>
                </c:pt>
                <c:pt idx="5">
                  <c:v>0.307</c:v>
                </c:pt>
                <c:pt idx="6">
                  <c:v>0.27789046653144017</c:v>
                </c:pt>
                <c:pt idx="7">
                  <c:v>0.32710280373831779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729-4E68-8CB9-516A2FEC6F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GUILLERMO ANAYA LLAMAS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337029253955394E-2"/>
                  <c:y val="3.709237466005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E-40A1-963A-26CB3DD24A58}"/>
                </c:ext>
              </c:extLst>
            </c:dLbl>
            <c:dLbl>
              <c:idx val="6"/>
              <c:layout>
                <c:manualLayout>
                  <c:x val="-3.8159813852414085E-2"/>
                  <c:y val="-3.810342433869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D-4EAD-A23F-159F50FEC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ENERO (2017)</c:v>
                </c:pt>
                <c:pt idx="6">
                  <c:v>FEBRERO</c:v>
                </c:pt>
                <c:pt idx="7">
                  <c:v>MARZO</c:v>
                </c:pt>
              </c:strCache>
            </c:strRef>
          </c:xVal>
          <c:yVal>
            <c:numRef>
              <c:f>Hoja1!$C$2:$C$9</c:f>
              <c:numCache>
                <c:formatCode>####.0%</c:formatCode>
                <c:ptCount val="8"/>
                <c:pt idx="0">
                  <c:v>0.26200000000000001</c:v>
                </c:pt>
                <c:pt idx="1">
                  <c:v>0.28100000000000003</c:v>
                </c:pt>
                <c:pt idx="2">
                  <c:v>0.251</c:v>
                </c:pt>
                <c:pt idx="3">
                  <c:v>0.24399999999999999</c:v>
                </c:pt>
                <c:pt idx="4">
                  <c:v>0.31</c:v>
                </c:pt>
                <c:pt idx="5">
                  <c:v>0.32100000000000001</c:v>
                </c:pt>
                <c:pt idx="6">
                  <c:v>0.28803245436105479</c:v>
                </c:pt>
                <c:pt idx="7">
                  <c:v>0.24091381100726894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729-4E68-8CB9-516A2FEC6F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ARMANDO SANTANA GUADIANA TIJERINA </c:v>
                </c:pt>
              </c:strCache>
            </c:strRef>
          </c:tx>
          <c:spPr>
            <a:ln>
              <a:solidFill>
                <a:srgbClr val="953735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3.4297317634627497E-2"/>
                  <c:y val="-3.810342433869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D-4EAD-A23F-159F50FEC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984807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ENERO (2017)</c:v>
                </c:pt>
                <c:pt idx="6">
                  <c:v>FEBRERO</c:v>
                </c:pt>
                <c:pt idx="7">
                  <c:v>MARZO</c:v>
                </c:pt>
              </c:strCache>
            </c:strRef>
          </c:xVal>
          <c:yVal>
            <c:numRef>
              <c:f>Hoja1!$D$2:$D$9</c:f>
              <c:numCache>
                <c:formatCode>####.0%</c:formatCode>
                <c:ptCount val="8"/>
                <c:pt idx="0">
                  <c:v>0</c:v>
                </c:pt>
                <c:pt idx="1">
                  <c:v>2.7E-2</c:v>
                </c:pt>
                <c:pt idx="2">
                  <c:v>5.8000000000000003E-2</c:v>
                </c:pt>
                <c:pt idx="3">
                  <c:v>5.5E-2</c:v>
                </c:pt>
                <c:pt idx="4">
                  <c:v>3.5000000000000003E-2</c:v>
                </c:pt>
                <c:pt idx="5">
                  <c:v>7.0000000000000007E-2</c:v>
                </c:pt>
                <c:pt idx="6">
                  <c:v>9.0263691683569985E-2</c:v>
                </c:pt>
                <c:pt idx="7">
                  <c:v>0.12876427829698858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0F07-4466-9558-B18214A162B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JAVIER GUERRERO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2.878434313661259E-2"/>
                  <c:y val="1.9952918405514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23-4FD4-9517-9B16B3449054}"/>
                </c:ext>
              </c:extLst>
            </c:dLbl>
            <c:dLbl>
              <c:idx val="6"/>
              <c:layout>
                <c:manualLayout>
                  <c:x val="-3.3431207039846401E-2"/>
                  <c:y val="3.8103628508660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23-4FD4-9517-9B16B3449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  <a:latin typeface="+mj-lt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ENERO (2017)</c:v>
                </c:pt>
                <c:pt idx="6">
                  <c:v>FEBRERO</c:v>
                </c:pt>
                <c:pt idx="7">
                  <c:v>MARZO</c:v>
                </c:pt>
              </c:strCache>
            </c:strRef>
          </c:xVal>
          <c:yVal>
            <c:numRef>
              <c:f>Hoja1!$E$2:$E$9</c:f>
              <c:numCache>
                <c:formatCode>####.0%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0.04</c:v>
                </c:pt>
                <c:pt idx="6">
                  <c:v>4.5999999999999999E-2</c:v>
                </c:pt>
                <c:pt idx="7">
                  <c:v>3.2191069574247146E-2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523-4FD4-9517-9B16B344905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NO DECLARÓ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1298388180656E-2"/>
                  <c:y val="-3.709217049008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3E-40A1-963A-26CB3DD24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j-lt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Hoja1!$A$2:$A$9</c:f>
              <c:strCache>
                <c:ptCount val="8"/>
                <c:pt idx="0">
                  <c:v>ABRIL (2016)</c:v>
                </c:pt>
                <c:pt idx="1">
                  <c:v>JUNIO (2016)</c:v>
                </c:pt>
                <c:pt idx="2">
                  <c:v>AGOSTO (2016)</c:v>
                </c:pt>
                <c:pt idx="3">
                  <c:v>SEPTIEMBRE (2016)</c:v>
                </c:pt>
                <c:pt idx="4">
                  <c:v>DICIEMBRE (2016)</c:v>
                </c:pt>
                <c:pt idx="5">
                  <c:v>ENERO (2017)</c:v>
                </c:pt>
                <c:pt idx="6">
                  <c:v>FEBRERO</c:v>
                </c:pt>
                <c:pt idx="7">
                  <c:v>MARZO</c:v>
                </c:pt>
              </c:strCache>
            </c:strRef>
          </c:xVal>
          <c:yVal>
            <c:numRef>
              <c:f>Hoja1!$F$2:$F$9</c:f>
              <c:numCache>
                <c:formatCode>####.0%</c:formatCode>
                <c:ptCount val="8"/>
                <c:pt idx="0">
                  <c:v>0.27700000000000002</c:v>
                </c:pt>
                <c:pt idx="1">
                  <c:v>0.23100000000000001</c:v>
                </c:pt>
                <c:pt idx="2">
                  <c:v>0.215</c:v>
                </c:pt>
                <c:pt idx="3">
                  <c:v>0.19900000000000001</c:v>
                </c:pt>
                <c:pt idx="4">
                  <c:v>0.156</c:v>
                </c:pt>
                <c:pt idx="5">
                  <c:v>0.17699999999999999</c:v>
                </c:pt>
                <c:pt idx="6">
                  <c:v>0.251</c:v>
                </c:pt>
                <c:pt idx="7">
                  <c:v>0.20799999999999999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33E-40A1-963A-26CB3DD24A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32970368"/>
        <c:axId val="132971904"/>
      </c:scatterChart>
      <c:valAx>
        <c:axId val="13297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971904"/>
        <c:crosses val="autoZero"/>
        <c:crossBetween val="midCat"/>
      </c:valAx>
      <c:valAx>
        <c:axId val="132971904"/>
        <c:scaling>
          <c:orientation val="minMax"/>
        </c:scaling>
        <c:delete val="1"/>
        <c:axPos val="l"/>
        <c:numFmt formatCode="####.0%" sourceLinked="1"/>
        <c:majorTickMark val="none"/>
        <c:minorTickMark val="none"/>
        <c:tickLblPos val="nextTo"/>
        <c:crossAx val="132970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solidFill>
          <a:srgbClr val="EAEAEA">
            <a:alpha val="43137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405966904578171E-2"/>
          <c:w val="1"/>
          <c:h val="0.68727048345979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1-4EA6-8C02-7661A9BE32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21-4EA6-8C02-7661A9BE3245}"/>
              </c:ext>
            </c:extLst>
          </c:dPt>
          <c:dPt>
            <c:idx val="2"/>
            <c:invertIfNegative val="0"/>
            <c:bubble3D val="0"/>
            <c:spPr>
              <a:solidFill>
                <a:srgbClr val="95373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21-4EA6-8C02-7661A9BE324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621-4EA6-8C02-7661A9BE324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621-4EA6-8C02-7661A9BE324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621-4EA6-8C02-7661A9BE324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621-4EA6-8C02-7661A9BE324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621-4EA6-8C02-7661A9BE324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190-4FE0-80F4-C861B6668CA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190-4FE0-80F4-C861B6668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0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PRI</c:v>
                </c:pt>
                <c:pt idx="1">
                  <c:v>PAN</c:v>
                </c:pt>
                <c:pt idx="2">
                  <c:v>MORENA</c:v>
                </c:pt>
                <c:pt idx="3">
                  <c:v>PRD</c:v>
                </c:pt>
                <c:pt idx="4">
                  <c:v>NO SABE</c:v>
                </c:pt>
                <c:pt idx="5">
                  <c:v>OTRO</c:v>
                </c:pt>
              </c:strCache>
            </c:strRef>
          </c:cat>
          <c:val>
            <c:numRef>
              <c:f>Hoja1!$B$2:$G$2</c:f>
              <c:numCache>
                <c:formatCode>####.0%</c:formatCode>
                <c:ptCount val="6"/>
                <c:pt idx="0">
                  <c:v>0.64086687306501544</c:v>
                </c:pt>
                <c:pt idx="1">
                  <c:v>0.20227038183694532</c:v>
                </c:pt>
                <c:pt idx="2">
                  <c:v>4.3343653250773995E-2</c:v>
                </c:pt>
                <c:pt idx="3">
                  <c:v>9.2879256965944269E-3</c:v>
                </c:pt>
                <c:pt idx="4">
                  <c:v>8.2559339525283798E-2</c:v>
                </c:pt>
                <c:pt idx="5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621-4EA6-8C02-7661A9BE3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6"/>
        <c:shape val="box"/>
        <c:axId val="40644608"/>
        <c:axId val="40652800"/>
        <c:axId val="0"/>
      </c:bar3DChart>
      <c:catAx>
        <c:axId val="4064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MX" sz="1050">
                <a:latin typeface="+mj-lt"/>
                <a:cs typeface="Arial" pitchFamily="34" charset="0"/>
              </a:defRPr>
            </a:pPr>
            <a:endParaRPr lang="es-MX"/>
          </a:p>
        </c:txPr>
        <c:crossAx val="40652800"/>
        <c:crosses val="autoZero"/>
        <c:auto val="1"/>
        <c:lblAlgn val="ctr"/>
        <c:lblOffset val="100"/>
        <c:noMultiLvlLbl val="0"/>
      </c:catAx>
      <c:valAx>
        <c:axId val="40652800"/>
        <c:scaling>
          <c:orientation val="minMax"/>
          <c:max val="0.60000000000000053"/>
          <c:min val="0"/>
        </c:scaling>
        <c:delete val="1"/>
        <c:axPos val="l"/>
        <c:numFmt formatCode="####.0%" sourceLinked="1"/>
        <c:majorTickMark val="out"/>
        <c:minorTickMark val="none"/>
        <c:tickLblPos val="none"/>
        <c:crossAx val="4064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solidFill>
          <a:srgbClr val="EAEAEA">
            <a:alpha val="43137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405966904578171E-2"/>
          <c:w val="1"/>
          <c:h val="0.68727048345979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1-4EA6-8C02-7661A9BE32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21-4EA6-8C02-7661A9BE324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21-4EA6-8C02-7661A9BE324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621-4EA6-8C02-7661A9BE324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621-4EA6-8C02-7661A9BE324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621-4EA6-8C02-7661A9BE324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621-4EA6-8C02-7661A9BE324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621-4EA6-8C02-7661A9BE324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190-4FE0-80F4-C861B6668CA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190-4FE0-80F4-C861B6668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0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MIGUEL ÁNGEL RIQUELME (ALIANZA: PRI, PVEM, NUEVA ALIANZA, PARTIDO JOVEN, PCP, PRC, PSC)</c:v>
                </c:pt>
                <c:pt idx="1">
                  <c:v>GUILLERMO ANAYA LLAMAS (ALIANZA CIUDADANA POR COAHUILA: PAN, UDC, PPC Y PES)</c:v>
                </c:pt>
                <c:pt idx="2">
                  <c:v>MARY THELMA GUAJARDO (PRD)</c:v>
                </c:pt>
                <c:pt idx="3">
                  <c:v>JAVIER GUERRERO GARCÍA (INDEPENDIENTE)</c:v>
                </c:pt>
                <c:pt idx="4">
                  <c:v>NO SABE</c:v>
                </c:pt>
                <c:pt idx="5">
                  <c:v>OTRO</c:v>
                </c:pt>
              </c:strCache>
            </c:strRef>
          </c:cat>
          <c:val>
            <c:numRef>
              <c:f>Hoja1!$B$2:$G$2</c:f>
              <c:numCache>
                <c:formatCode>####.0%</c:formatCode>
                <c:ptCount val="6"/>
                <c:pt idx="0">
                  <c:v>0.63449939686369117</c:v>
                </c:pt>
                <c:pt idx="1">
                  <c:v>0.24728588661037396</c:v>
                </c:pt>
                <c:pt idx="2">
                  <c:v>3.1363088057901084E-2</c:v>
                </c:pt>
                <c:pt idx="3">
                  <c:v>1.3268998793727383E-2</c:v>
                </c:pt>
                <c:pt idx="4">
                  <c:v>5.9107358262967431E-2</c:v>
                </c:pt>
                <c:pt idx="5">
                  <c:v>1.3999999999999999E-2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621-4EA6-8C02-7661A9BE32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6"/>
        <c:shape val="box"/>
        <c:axId val="40249216"/>
        <c:axId val="40696832"/>
        <c:axId val="0"/>
      </c:bar3DChart>
      <c:catAx>
        <c:axId val="402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MX" sz="1050">
                <a:latin typeface="+mj-lt"/>
                <a:cs typeface="Arial" pitchFamily="34" charset="0"/>
              </a:defRPr>
            </a:pPr>
            <a:endParaRPr lang="es-MX"/>
          </a:p>
        </c:txPr>
        <c:crossAx val="40696832"/>
        <c:crosses val="autoZero"/>
        <c:auto val="1"/>
        <c:lblAlgn val="ctr"/>
        <c:lblOffset val="100"/>
        <c:noMultiLvlLbl val="0"/>
      </c:catAx>
      <c:valAx>
        <c:axId val="40696832"/>
        <c:scaling>
          <c:orientation val="minMax"/>
          <c:max val="0.60000000000000053"/>
          <c:min val="0"/>
        </c:scaling>
        <c:delete val="1"/>
        <c:axPos val="l"/>
        <c:numFmt formatCode="####.0%" sourceLinked="1"/>
        <c:majorTickMark val="out"/>
        <c:minorTickMark val="none"/>
        <c:tickLblPos val="none"/>
        <c:crossAx val="4024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2215449220395"/>
          <c:y val="0"/>
          <c:w val="0.652387749221793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  <a:scene3d>
              <a:camera prst="orthographicFront"/>
              <a:lightRig rig="soft" dir="tl">
                <a:rot lat="0" lon="0" rev="20100000"/>
              </a:lightRig>
            </a:scene3d>
            <a:sp3d prstMaterial="metal"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noFill/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1-46E8-AEB3-3D43AE7A7E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noFill/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071-46E8-AEB3-3D43AE7A7E8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8100" cap="flat" cmpd="sng" algn="ctr">
                <a:noFill/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71-46E8-AEB3-3D43AE7A7E8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noFill/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1-46E8-AEB3-3D43AE7A7E8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noFill/>
                <a:prstDash val="solid"/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 prstMaterial="metal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71-46E8-AEB3-3D43AE7A7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000">
                    <a:latin typeface="+mj-lt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TOTALMENTE DE ACUERDO</c:v>
                </c:pt>
                <c:pt idx="1">
                  <c:v>ALGO DE ACUERDO</c:v>
                </c:pt>
                <c:pt idx="2">
                  <c:v>REGULAR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Hoja1!$B$2:$F$2</c:f>
              <c:numCache>
                <c:formatCode>####.0%</c:formatCode>
                <c:ptCount val="5"/>
                <c:pt idx="0">
                  <c:v>0.1653061224489796</c:v>
                </c:pt>
                <c:pt idx="1">
                  <c:v>0.25714285714285717</c:v>
                </c:pt>
                <c:pt idx="2">
                  <c:v>3.3673469387755103E-2</c:v>
                </c:pt>
                <c:pt idx="3">
                  <c:v>0.35306122448979593</c:v>
                </c:pt>
                <c:pt idx="4">
                  <c:v>0.19081632653061223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D-458C-8CAA-D082AE4E9E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axId val="39948288"/>
        <c:axId val="39953152"/>
      </c:barChart>
      <c:catAx>
        <c:axId val="39948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MX" sz="900">
                <a:latin typeface="+mj-lt"/>
                <a:cs typeface="Arial" pitchFamily="34" charset="0"/>
              </a:defRPr>
            </a:pPr>
            <a:endParaRPr lang="es-MX"/>
          </a:p>
        </c:txPr>
        <c:crossAx val="39953152"/>
        <c:crosses val="autoZero"/>
        <c:auto val="1"/>
        <c:lblAlgn val="ctr"/>
        <c:lblOffset val="100"/>
        <c:noMultiLvlLbl val="0"/>
      </c:catAx>
      <c:valAx>
        <c:axId val="39953152"/>
        <c:scaling>
          <c:orientation val="minMax"/>
        </c:scaling>
        <c:delete val="1"/>
        <c:axPos val="b"/>
        <c:numFmt formatCode="####.0%" sourceLinked="1"/>
        <c:majorTickMark val="out"/>
        <c:minorTickMark val="none"/>
        <c:tickLblPos val="none"/>
        <c:crossAx val="399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08359749583699"/>
          <c:y val="0.159130309101362"/>
          <c:w val="0.33150379581740802"/>
          <c:h val="0.68873143686251104"/>
        </c:manualLayout>
      </c:layout>
      <c:radarChart>
        <c:radarStyle val="filled"/>
        <c:varyColors val="0"/>
        <c:ser>
          <c:idx val="0"/>
          <c:order val="0"/>
          <c:tx>
            <c:strRef>
              <c:f>'2B'!$B$4</c:f>
              <c:strCache>
                <c:ptCount val="1"/>
                <c:pt idx="0">
                  <c:v>Desacuerdo y totalmente en desacuerdo_x000d_</c:v>
                </c:pt>
              </c:strCache>
            </c:strRef>
          </c:tx>
          <c:spPr>
            <a:solidFill>
              <a:schemeClr val="accent2">
                <a:alpha val="69804"/>
              </a:schemeClr>
            </a:solidFill>
            <a:ln w="9525" cap="flat" cmpd="sng" algn="ctr">
              <a:solidFill>
                <a:schemeClr val="accent2">
                  <a:alpha val="69804"/>
                </a:schemeClr>
              </a:solidFill>
              <a:miter lim="800000"/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cat>
            <c:strRef>
              <c:f>'2B'!$A$5:$A$10</c:f>
              <c:strCache>
                <c:ptCount val="6"/>
                <c:pt idx="0">
                  <c:v>FELICIDAD</c:v>
                </c:pt>
                <c:pt idx="1">
                  <c:v>DUDA</c:v>
                </c:pt>
                <c:pt idx="2">
                  <c:v>INDIFERENCIA</c:v>
                </c:pt>
                <c:pt idx="3">
                  <c:v>TRISTEZA</c:v>
                </c:pt>
                <c:pt idx="4">
                  <c:v>DISGUSTO</c:v>
                </c:pt>
                <c:pt idx="5">
                  <c:v>ENOJO</c:v>
                </c:pt>
              </c:strCache>
            </c:strRef>
          </c:cat>
          <c:val>
            <c:numRef>
              <c:f>'2B'!$B$5:$B$10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18</c:v>
                </c:pt>
                <c:pt idx="4">
                  <c:v>364</c:v>
                </c:pt>
                <c:pt idx="5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0-4C6F-9115-94C0F8B2B100}"/>
            </c:ext>
          </c:extLst>
        </c:ser>
        <c:ser>
          <c:idx val="1"/>
          <c:order val="1"/>
          <c:tx>
            <c:strRef>
              <c:f>'2B'!$C$4</c:f>
              <c:strCache>
                <c:ptCount val="1"/>
                <c:pt idx="0">
                  <c:v>Grupo 2, Totalmente de acuerdo y algo de acuerdo._x000d__x000d_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 w="9525" cap="flat" cmpd="sng" algn="ctr">
              <a:solidFill>
                <a:srgbClr val="0070C0">
                  <a:alpha val="70000"/>
                </a:srgbClr>
              </a:solidFill>
              <a:miter lim="800000"/>
            </a:ln>
            <a:effectLst>
              <a:glow rad="76200">
                <a:srgbClr val="0070C0">
                  <a:alpha val="34000"/>
                </a:srgbClr>
              </a:glow>
            </a:effectLst>
          </c:spPr>
          <c:cat>
            <c:strRef>
              <c:f>'2B'!$A$5:$A$10</c:f>
              <c:strCache>
                <c:ptCount val="6"/>
                <c:pt idx="0">
                  <c:v>FELICIDAD</c:v>
                </c:pt>
                <c:pt idx="1">
                  <c:v>DUDA</c:v>
                </c:pt>
                <c:pt idx="2">
                  <c:v>INDIFERENCIA</c:v>
                </c:pt>
                <c:pt idx="3">
                  <c:v>TRISTEZA</c:v>
                </c:pt>
                <c:pt idx="4">
                  <c:v>DISGUSTO</c:v>
                </c:pt>
                <c:pt idx="5">
                  <c:v>ENOJO</c:v>
                </c:pt>
              </c:strCache>
            </c:strRef>
          </c:cat>
          <c:val>
            <c:numRef>
              <c:f>'2B'!$C$5:$C$10</c:f>
              <c:numCache>
                <c:formatCode>General</c:formatCode>
                <c:ptCount val="6"/>
                <c:pt idx="0">
                  <c:v>352</c:v>
                </c:pt>
                <c:pt idx="2">
                  <c:v>13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0-4C6F-9115-94C0F8B2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77728"/>
        <c:axId val="113172864"/>
      </c:radarChart>
      <c:catAx>
        <c:axId val="8597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172864"/>
        <c:crosses val="autoZero"/>
        <c:auto val="1"/>
        <c:lblAlgn val="ctr"/>
        <c:lblOffset val="100"/>
        <c:noMultiLvlLbl val="0"/>
      </c:catAx>
      <c:valAx>
        <c:axId val="1131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59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39-4B0D-A636-FE9D9F74764B}"/>
              </c:ext>
            </c:extLst>
          </c:dPt>
          <c:dPt>
            <c:idx val="2"/>
            <c:bubble3D val="0"/>
            <c:spPr>
              <a:solidFill>
                <a:srgbClr val="351413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39-4B0D-A636-FE9D9F74764B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39-4B0D-A636-FE9D9F74764B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39-4B0D-A636-FE9D9F74764B}"/>
              </c:ext>
            </c:extLst>
          </c:dPt>
          <c:dPt>
            <c:idx val="5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39-4B0D-A636-FE9D9F74764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B5E6079F-CBA0-445A-9478-196AF3B0572E}" type="CATEGORYNAME">
                      <a:rPr lang="en-US" sz="90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59F4D211-3B0D-42F0-9FD1-65AD697DEB01}" type="VALUE">
                      <a:rPr lang="en-US" sz="900" baseline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bg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39-4B0D-A636-FE9D9F74764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0CF0A73B-4D68-4ED0-9538-17980B00FCDF}" type="CATEGORYNAME">
                      <a:rPr lang="en-US" sz="90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B6B5648A-5A20-4E10-873B-5C05D25867B7}" type="VALUE">
                      <a:rPr lang="en-US" sz="900" baseline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bg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39-4B0D-A636-FE9D9F74764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5FD10A6F-EFF1-4372-AD46-25F1BA9CE5AC}" type="CATEGORYNAME">
                      <a:rPr lang="en-US" sz="90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533325A4-19A7-49B7-AB83-42DB03763D20}" type="VALUE">
                      <a:rPr lang="en-US" sz="900" baseline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bg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39-4B0D-A636-FE9D9F74764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78CA3D9E-BC75-4E28-921D-47A9202F1E3C}" type="CATEGORYNAME">
                      <a:rPr lang="en-US" sz="90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401A8495-A188-4A95-8A06-34BC465EB3DE}" type="VALUE">
                      <a:rPr lang="en-US" sz="900" baseline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bg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39-4B0D-A636-FE9D9F74764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en-US" sz="90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D/E</a:t>
                    </a:r>
                    <a:r>
                      <a:rPr lang="en-US" sz="900" baseline="0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t>
</a:t>
                    </a:r>
                    <a:fld id="{8DAD9082-858C-4199-A66E-8A74C86E5CDE}" type="VALUE">
                      <a:rPr lang="en-US" sz="900" baseline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900" baseline="0" dirty="0">
                      <a:solidFill>
                        <a:schemeClr val="bg1"/>
                      </a:solidFill>
                      <a:latin typeface="Berlin Sans FB" panose="020E0602020502020306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E39-4B0D-A636-FE9D9F747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A/B </c:v>
                </c:pt>
                <c:pt idx="1">
                  <c:v>C+</c:v>
                </c:pt>
                <c:pt idx="2">
                  <c:v>C</c:v>
                </c:pt>
                <c:pt idx="3">
                  <c:v>C-</c:v>
                </c:pt>
                <c:pt idx="4">
                  <c:v>D+</c:v>
                </c:pt>
                <c:pt idx="5">
                  <c:v>D/E</c:v>
                </c:pt>
              </c:strCache>
            </c:strRef>
          </c:cat>
          <c:val>
            <c:numRef>
              <c:f>Hoja1!$B$2:$B$7</c:f>
              <c:numCache>
                <c:formatCode>####.0%</c:formatCode>
                <c:ptCount val="6"/>
                <c:pt idx="0">
                  <c:v>9.4E-2</c:v>
                </c:pt>
                <c:pt idx="1">
                  <c:v>0.13400000000000001</c:v>
                </c:pt>
                <c:pt idx="2">
                  <c:v>0.19800000000000001</c:v>
                </c:pt>
                <c:pt idx="3">
                  <c:v>0.19399999999999998</c:v>
                </c:pt>
                <c:pt idx="4">
                  <c:v>0.20800000000000002</c:v>
                </c:pt>
                <c:pt idx="5">
                  <c:v>0.17199999999999999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E39-4B0D-A636-FE9D9F747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90056993563623E-2"/>
          <c:y val="6.914633234885191E-2"/>
          <c:w val="0.95521446255481657"/>
          <c:h val="0.861707335302296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589153083887588E-2"/>
                  <c:y val="-6.286030213532049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A-4B7D-8A13-062F7074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####%</c:formatCode>
                <c:ptCount val="1"/>
                <c:pt idx="0">
                  <c:v>0.126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BA-4B7D-8A13-062F7074C59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ENRIQUE PEÑA NIETO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BA-4B7D-8A13-062F7074C598}"/>
              </c:ext>
            </c:extLst>
          </c:dPt>
          <c:dLbls>
            <c:dLbl>
              <c:idx val="0"/>
              <c:layout>
                <c:manualLayout>
                  <c:x val="4.4785537445183453E-2"/>
                  <c:y val="-1.25720604270639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A-4B7D-8A13-062F7074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####%</c:formatCode>
                <c:ptCount val="1"/>
                <c:pt idx="0">
                  <c:v>0.87400000000000011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BA-4B7D-8A13-062F7074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96704"/>
        <c:axId val="35498240"/>
      </c:barChart>
      <c:catAx>
        <c:axId val="3549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98240"/>
        <c:crosses val="autoZero"/>
        <c:auto val="1"/>
        <c:lblAlgn val="ctr"/>
        <c:lblOffset val="100"/>
        <c:noMultiLvlLbl val="0"/>
      </c:catAx>
      <c:valAx>
        <c:axId val="35498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54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60999431270076E-2"/>
          <c:y val="0.18838550980281096"/>
          <c:w val="0.9639982514701726"/>
          <c:h val="0.682500316915748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CALIFICACIÓN PROMEDIO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rgbClr val="C0000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Hoja1!$A$2:$A$8</c:f>
              <c:strCache>
                <c:ptCount val="7"/>
                <c:pt idx="0">
                  <c:v>JUNIO '16</c:v>
                </c:pt>
                <c:pt idx="1">
                  <c:v>AGOSTO '16</c:v>
                </c:pt>
                <c:pt idx="2">
                  <c:v>SEPT '16</c:v>
                </c:pt>
                <c:pt idx="3">
                  <c:v>DIC '16</c:v>
                </c:pt>
                <c:pt idx="4">
                  <c:v>ENERO '17</c:v>
                </c:pt>
                <c:pt idx="5">
                  <c:v>FEBRERO '17</c:v>
                </c:pt>
                <c:pt idx="6">
                  <c:v>MARZO '17</c:v>
                </c:pt>
              </c:strCache>
            </c:strRef>
          </c:xVal>
          <c:yVal>
            <c:numRef>
              <c:f>Hoja1!$B$2:$B$8</c:f>
              <c:numCache>
                <c:formatCode>_-* #,##0.0_-;\-* #,##0.0_-;_-* "-"??_-;_-@_-</c:formatCode>
                <c:ptCount val="7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5.8</c:v>
                </c:pt>
                <c:pt idx="4">
                  <c:v>4.3</c:v>
                </c:pt>
                <c:pt idx="5">
                  <c:v>4.9000000000000004</c:v>
                </c:pt>
                <c:pt idx="6">
                  <c:v>5.4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FA9-43FB-B419-82D38BD8B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63808"/>
        <c:axId val="32665600"/>
      </c:scatterChart>
      <c:valAx>
        <c:axId val="3266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665600"/>
        <c:crosses val="autoZero"/>
        <c:crossBetween val="midCat"/>
      </c:valAx>
      <c:valAx>
        <c:axId val="3266560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3266380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90056993563623E-2"/>
          <c:y val="6.914633234885191E-2"/>
          <c:w val="0.95521446255481657"/>
          <c:h val="0.861707335302296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589153083887588E-2"/>
                  <c:y val="-6.286030213532049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A-4B7D-8A13-062F7074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####%</c:formatCode>
                <c:ptCount val="1"/>
                <c:pt idx="0">
                  <c:v>0.28899999999999998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BA-4B7D-8A13-062F7074C59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RUBÉN MOREIRA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BA-4B7D-8A13-062F7074C598}"/>
              </c:ext>
            </c:extLst>
          </c:dPt>
          <c:dLbls>
            <c:dLbl>
              <c:idx val="0"/>
              <c:layout>
                <c:manualLayout>
                  <c:x val="4.4785537445183453E-2"/>
                  <c:y val="-1.25720604270639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A-4B7D-8A13-062F7074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####%</c:formatCode>
                <c:ptCount val="1"/>
                <c:pt idx="0">
                  <c:v>0.71099999999999997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BA-4B7D-8A13-062F7074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25344"/>
        <c:axId val="34826880"/>
      </c:barChart>
      <c:catAx>
        <c:axId val="34825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26880"/>
        <c:crosses val="autoZero"/>
        <c:auto val="1"/>
        <c:lblAlgn val="ctr"/>
        <c:lblOffset val="100"/>
        <c:noMultiLvlLbl val="0"/>
      </c:catAx>
      <c:valAx>
        <c:axId val="34826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8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60999431270076E-2"/>
          <c:y val="4.5808500456779901E-2"/>
          <c:w val="0.9639982514701726"/>
          <c:h val="0.928445671255983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CALIFICACIÓN PROMEDIO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rgbClr val="FF0000"/>
                      </a:solidFill>
                      <a:latin typeface="+mj-lt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rgbClr val="FF0000"/>
                      </a:solidFill>
                      <a:latin typeface="+mj-lt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rgbClr val="006600"/>
                    </a:solidFill>
                    <a:latin typeface="+mj-lt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Hoja1!$A$2:$A$9</c:f>
              <c:strCache>
                <c:ptCount val="8"/>
                <c:pt idx="0">
                  <c:v>ABRIL '16</c:v>
                </c:pt>
                <c:pt idx="1">
                  <c:v>JUNIO '16</c:v>
                </c:pt>
                <c:pt idx="2">
                  <c:v>AGOSTO '16</c:v>
                </c:pt>
                <c:pt idx="3">
                  <c:v>SEPT '16</c:v>
                </c:pt>
                <c:pt idx="4">
                  <c:v>DIC '16</c:v>
                </c:pt>
                <c:pt idx="5">
                  <c:v>ENERO '17</c:v>
                </c:pt>
                <c:pt idx="6">
                  <c:v>FEBRERO '17</c:v>
                </c:pt>
                <c:pt idx="7">
                  <c:v>MARZO '17</c:v>
                </c:pt>
              </c:strCache>
            </c:strRef>
          </c:xVal>
          <c:yVal>
            <c:numRef>
              <c:f>Hoja1!$B$2:$B$9</c:f>
              <c:numCache>
                <c:formatCode>_-* #,##0.0_-;\-* #,##0.0_-;_-* "-"??_-;_-@_-</c:formatCode>
                <c:ptCount val="8"/>
                <c:pt idx="0">
                  <c:v>6.4</c:v>
                </c:pt>
                <c:pt idx="1">
                  <c:v>6.2</c:v>
                </c:pt>
                <c:pt idx="2">
                  <c:v>6.3</c:v>
                </c:pt>
                <c:pt idx="3">
                  <c:v>6.3</c:v>
                </c:pt>
                <c:pt idx="4">
                  <c:v>6.1</c:v>
                </c:pt>
                <c:pt idx="5">
                  <c:v>5.7</c:v>
                </c:pt>
                <c:pt idx="6">
                  <c:v>5.7</c:v>
                </c:pt>
                <c:pt idx="7">
                  <c:v>6.3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5AC-43D7-B36B-4467692FE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4928"/>
        <c:axId val="35166464"/>
      </c:scatterChart>
      <c:valAx>
        <c:axId val="3516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166464"/>
        <c:crosses val="autoZero"/>
        <c:crossBetween val="midCat"/>
      </c:valAx>
      <c:valAx>
        <c:axId val="35166464"/>
        <c:scaling>
          <c:orientation val="minMax"/>
          <c:min val="3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3516492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erlin Sans FB" panose="020E0602020502020306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2715119381961E-2"/>
          <c:y val="2.8596477904666261E-2"/>
          <c:w val="0.60715996482847323"/>
          <c:h val="0.906277244183830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23-4928-A601-A4FE8EAD255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23-4928-A601-A4FE8EAD2557}"/>
              </c:ext>
            </c:extLst>
          </c:dPt>
          <c:dPt>
            <c:idx val="2"/>
            <c:invertIfNegative val="0"/>
            <c:bubble3D val="0"/>
            <c:spPr>
              <a:solidFill>
                <a:srgbClr val="9537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823-4928-A601-A4FE8EAD255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23-4928-A601-A4FE8EAD255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823-4928-A601-A4FE8EAD255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3-4928-A601-A4FE8EAD255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23-4928-A601-A4FE8EAD255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3-4928-A601-A4FE8EAD25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CONVERGENCIA</c:v>
                </c:pt>
                <c:pt idx="1">
                  <c:v>MOV CIUD</c:v>
                </c:pt>
                <c:pt idx="2">
                  <c:v>MORENA</c:v>
                </c:pt>
                <c:pt idx="3">
                  <c:v>UDC</c:v>
                </c:pt>
                <c:pt idx="4">
                  <c:v>PVEM</c:v>
                </c:pt>
                <c:pt idx="5">
                  <c:v>PRD</c:v>
                </c:pt>
                <c:pt idx="6">
                  <c:v>PAN</c:v>
                </c:pt>
                <c:pt idx="7">
                  <c:v>PRI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-17</c:v>
                </c:pt>
                <c:pt idx="1">
                  <c:v>-6</c:v>
                </c:pt>
                <c:pt idx="2">
                  <c:v>1</c:v>
                </c:pt>
                <c:pt idx="3">
                  <c:v>-13</c:v>
                </c:pt>
                <c:pt idx="4">
                  <c:v>-11</c:v>
                </c:pt>
                <c:pt idx="5">
                  <c:v>-24</c:v>
                </c:pt>
                <c:pt idx="6">
                  <c:v>-7</c:v>
                </c:pt>
                <c:pt idx="7">
                  <c:v>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3-4928-A601-A4FE8EAD2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174016"/>
        <c:axId val="31179904"/>
      </c:barChart>
      <c:catAx>
        <c:axId val="31174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79904"/>
        <c:crosses val="autoZero"/>
        <c:auto val="1"/>
        <c:lblAlgn val="ctr"/>
        <c:lblOffset val="100"/>
        <c:noMultiLvlLbl val="0"/>
      </c:catAx>
      <c:valAx>
        <c:axId val="311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1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890760592139"/>
          <c:y val="9.2960907444870233E-2"/>
          <c:w val="0.55422175429640974"/>
          <c:h val="0.8689239028944914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rgbClr val="008B8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D1-4734-AE35-E92A651F542D}"/>
              </c:ext>
            </c:extLst>
          </c:dPt>
          <c:dPt>
            <c:idx val="1"/>
            <c:bubble3D val="0"/>
            <c:spPr>
              <a:solidFill>
                <a:srgbClr val="B7DEE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D1-4734-AE35-E92A651F542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D1-4734-AE35-E92A651F542D}"/>
              </c:ext>
            </c:extLst>
          </c:dPt>
          <c:dLbls>
            <c:dLbl>
              <c:idx val="0"/>
              <c:layout>
                <c:manualLayout>
                  <c:x val="0.133778144499482"/>
                  <c:y val="-6.54768843977933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D1-4734-AE35-E92A651F542D}"/>
                </c:ext>
              </c:extLst>
            </c:dLbl>
            <c:dLbl>
              <c:idx val="1"/>
              <c:layout>
                <c:manualLayout>
                  <c:x val="0.18782044425428746"/>
                  <c:y val="-2.99000411884400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D1-4734-AE35-E92A651F542D}"/>
                </c:ext>
              </c:extLst>
            </c:dLbl>
            <c:dLbl>
              <c:idx val="2"/>
              <c:layout>
                <c:manualLayout>
                  <c:x val="-7.9410642957546365E-2"/>
                  <c:y val="-7.45514609601209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D1-4734-AE35-E92A651F5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4 DE JUNIO 2017</c:v>
                </c:pt>
                <c:pt idx="1">
                  <c:v>OTRA FECHA</c:v>
                </c:pt>
                <c:pt idx="2">
                  <c:v>NO SABE</c:v>
                </c:pt>
              </c:strCache>
            </c:strRef>
          </c:cat>
          <c:val>
            <c:numRef>
              <c:f>'Ark1'!$B$2:$B$4</c:f>
              <c:numCache>
                <c:formatCode>####.0%</c:formatCode>
                <c:ptCount val="3"/>
                <c:pt idx="0">
                  <c:v>0.224</c:v>
                </c:pt>
                <c:pt idx="1">
                  <c:v>0.438</c:v>
                </c:pt>
                <c:pt idx="2" formatCode="###0.0%">
                  <c:v>0.33800000000000002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D1-4734-AE35-E92A651F54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  <c:holeSize val="68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0.51493</cdr:x>
      <cdr:y>0.02988</cdr:y>
    </cdr:from>
    <cdr:to>
      <cdr:x>0.51493</cdr:x>
      <cdr:y>0.94979</cdr:y>
    </cdr:to>
    <cdr:cxnSp macro="">
      <cdr:nvCxnSpPr>
        <cdr:cNvPr id="5" name="Conector recto 4"/>
        <cdr:cNvCxnSpPr/>
      </cdr:nvCxnSpPr>
      <cdr:spPr>
        <a:xfrm xmlns:a="http://schemas.openxmlformats.org/drawingml/2006/main">
          <a:off x="1883343" y="145970"/>
          <a:ext cx="0" cy="44939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0.56298</cdr:x>
      <cdr:y>0.85301</cdr:y>
    </cdr:from>
    <cdr:to>
      <cdr:x>0.85166</cdr:x>
      <cdr:y>0.92695</cdr:y>
    </cdr:to>
    <cdr:grpSp>
      <cdr:nvGrpSpPr>
        <cdr:cNvPr id="5" name="Agrupar 4"/>
        <cdr:cNvGrpSpPr/>
      </cdr:nvGrpSpPr>
      <cdr:grpSpPr>
        <a:xfrm xmlns:a="http://schemas.openxmlformats.org/drawingml/2006/main">
          <a:off x="4897182" y="4261113"/>
          <a:ext cx="2511135" cy="369358"/>
          <a:chOff x="5842902" y="4261127"/>
          <a:chExt cx="2995983" cy="369350"/>
        </a:xfrm>
      </cdr:grpSpPr>
      <cdr:sp macro="" textlink="">
        <cdr:nvSpPr>
          <cdr:cNvPr id="2" name="2 CuadroTexto"/>
          <cdr:cNvSpPr txBox="1"/>
        </cdr:nvSpPr>
        <cdr:spPr>
          <a:xfrm xmlns:a="http://schemas.openxmlformats.org/drawingml/2006/main">
            <a:off x="6047786" y="4261127"/>
            <a:ext cx="2791099" cy="36935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MX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 1: Desacuerdo y totalmente en desacuerdo</a:t>
            </a:r>
          </a:p>
          <a:p xmlns:a="http://schemas.openxmlformats.org/drawingml/2006/main">
            <a:r>
              <a:rPr lang="es-MX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 2: Totalmente de acuerdo y algo de acuerdo</a:t>
            </a:r>
          </a:p>
        </cdr:txBody>
      </cdr:sp>
      <cdr:cxnSp macro="">
        <cdr:nvCxnSpPr>
          <cdr:cNvPr id="3" name="Conector recto 2"/>
          <cdr:cNvCxnSpPr/>
        </cdr:nvCxnSpPr>
        <cdr:spPr>
          <a:xfrm xmlns:a="http://schemas.openxmlformats.org/drawingml/2006/main">
            <a:off x="5842932" y="4486191"/>
            <a:ext cx="260072" cy="7879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Conector recto 3"/>
          <cdr:cNvCxnSpPr/>
        </cdr:nvCxnSpPr>
        <cdr:spPr>
          <a:xfrm xmlns:a="http://schemas.openxmlformats.org/drawingml/2006/main">
            <a:off x="5842902" y="4392791"/>
            <a:ext cx="260131" cy="7878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rgbClr val="AB4845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2AA0B-4E63-4E5C-B2AB-7F5764F1FE55}" type="datetimeFigureOut">
              <a:rPr lang="es-MX" smtClean="0"/>
              <a:t>30/03/2017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E986F2-B5A1-4A54-A8A3-4BF02DCBC5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7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0850" y="709613"/>
            <a:ext cx="6310313" cy="35496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8B6D-7879-4A9D-87D0-F34F09988D90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50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2" y="2130423"/>
            <a:ext cx="10363200" cy="14700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2" y="3886198"/>
            <a:ext cx="8534400" cy="17526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FE9C-8793-457D-BD09-12FD6C610517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709990" y="6482242"/>
            <a:ext cx="496187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513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8F92-71F6-4073-BB0E-434D07C8AD26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17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0" cy="58515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2" y="274642"/>
            <a:ext cx="8026400" cy="58515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C23-16AE-4696-9B4C-2C8806C060AC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070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20AA-18F1-4689-B9E9-C87D88DBDB80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486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4A42-34DD-456B-A592-CA508FE88F32}" type="datetimeFigureOut">
              <a:rPr lang="es-MX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13831" y="6543677"/>
            <a:ext cx="58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16742-6B48-4E5E-8CF1-852B7EF0FE9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0" name="8 Imagen" descr="vinet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" y="180933"/>
            <a:ext cx="387401" cy="3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41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397243"/>
            <a:ext cx="10515600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599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7990" y="6356352"/>
            <a:ext cx="3115811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35635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D7FBCD5-A183-468F-86D5-E20CBF39824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3345" y="1024173"/>
            <a:ext cx="4800600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</p:spTree>
    <p:extLst>
      <p:ext uri="{BB962C8B-B14F-4D97-AF65-F5344CB8AC3E}">
        <p14:creationId xmlns:p14="http://schemas.microsoft.com/office/powerpoint/2010/main" val="228138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4A42-34DD-456B-A592-CA508FE88F32}" type="datetimeFigureOut">
              <a:rPr lang="es-MX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13831" y="6543677"/>
            <a:ext cx="58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16742-6B48-4E5E-8CF1-852B7EF0FE9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0" name="8 Imagen" descr="vinet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" y="180933"/>
            <a:ext cx="387401" cy="3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60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425000"/>
            <a:ext cx="10515600" cy="59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599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7990" y="6356352"/>
            <a:ext cx="3115811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35635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D7FBCD5-A183-468F-86D5-E20CBF39824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3345" y="1024173"/>
            <a:ext cx="4800600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</p:spTree>
    <p:extLst>
      <p:ext uri="{BB962C8B-B14F-4D97-AF65-F5344CB8AC3E}">
        <p14:creationId xmlns:p14="http://schemas.microsoft.com/office/powerpoint/2010/main" val="287432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2301" y="1393495"/>
            <a:ext cx="10972800" cy="114300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1498" y="2064121"/>
            <a:ext cx="10972800" cy="4525962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387624" y="6042526"/>
            <a:ext cx="2844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F970-AB77-4E9B-9CE6-9A859BF88605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759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6" y="4406900"/>
            <a:ext cx="10363200" cy="1362077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B9C5-DF59-4B63-99D7-30A2E07CAAE4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602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CD67-465A-45BD-9C01-826F1CA5375E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77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2"/>
            <a:ext cx="5389033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7170-8BE0-4DDC-B685-28972156A964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61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53E5-202F-4670-B93B-73B2B8A53450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37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2E96-53CD-49E8-A82D-95C3FC21A267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 userDrawn="1">
            <p:extLst/>
          </p:nvPr>
        </p:nvGraphicFramePr>
        <p:xfrm>
          <a:off x="-28736" y="6487158"/>
          <a:ext cx="12269419" cy="38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9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730">
                <a:tc>
                  <a:txBody>
                    <a:bodyPr/>
                    <a:lstStyle/>
                    <a:p>
                      <a:endParaRPr lang="es-MX" sz="1900" dirty="0"/>
                    </a:p>
                  </a:txBody>
                  <a:tcPr marL="121920" marR="121920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448254"/>
            <a:ext cx="2844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507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CFD6-C336-4283-9C2D-0661EB5F1F7C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0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24FD-08ED-4B56-8F95-0532F19EEF91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6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1" y="274637"/>
            <a:ext cx="10972800" cy="11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1" y="160020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9910233" y="133350"/>
            <a:ext cx="2032001" cy="5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BACEE-328C-43A9-85BB-3B41AD663FDA}" type="datetime1">
              <a:rPr lang="es-MX" smtClean="0"/>
              <a:pPr>
                <a:defRPr/>
              </a:pPr>
              <a:t>30/03/2017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/>
          </p:nvPr>
        </p:nvGraphicFramePr>
        <p:xfrm>
          <a:off x="3823" y="6481184"/>
          <a:ext cx="12188178" cy="38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730">
                <a:tc>
                  <a:txBody>
                    <a:bodyPr/>
                    <a:lstStyle/>
                    <a:p>
                      <a:endParaRPr lang="es-MX" sz="1900" dirty="0"/>
                    </a:p>
                  </a:txBody>
                  <a:tcPr marL="121920" marR="121920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9999">
                            <a:shade val="30000"/>
                            <a:satMod val="115000"/>
                          </a:srgbClr>
                        </a:gs>
                        <a:gs pos="50000">
                          <a:srgbClr val="009999">
                            <a:shade val="67500"/>
                            <a:satMod val="115000"/>
                          </a:srgbClr>
                        </a:gs>
                        <a:gs pos="100000">
                          <a:srgbClr val="0099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5813" y="6482242"/>
            <a:ext cx="496187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1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680203" y="6552634"/>
            <a:ext cx="2831593" cy="246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95000"/>
                  </a:schemeClr>
                </a:solidFill>
              </a:rPr>
              <a:t>ESTUDIO</a:t>
            </a:r>
            <a:r>
              <a:rPr lang="es-MX" sz="1000" baseline="0" dirty="0">
                <a:solidFill>
                  <a:schemeClr val="bg1">
                    <a:lumMod val="95000"/>
                  </a:schemeClr>
                </a:solidFill>
              </a:rPr>
              <a:t> DE OPINIÓN EN EL ESTADO DE COAHUILA</a:t>
            </a:r>
            <a:endParaRPr lang="es-MX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0" r:id="rId15"/>
    <p:sldLayoutId id="214748366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2831" indent="-34283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jpeg"/><Relationship Id="rId7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1.jpeg"/><Relationship Id="rId4" Type="http://schemas.openxmlformats.org/officeDocument/2006/relationships/image" Target="../media/image36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13.xm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41.jpe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12" Type="http://schemas.openxmlformats.org/officeDocument/2006/relationships/image" Target="../media/image51.jpeg"/><Relationship Id="rId2" Type="http://schemas.openxmlformats.org/officeDocument/2006/relationships/chart" Target="../charts/chart2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5" Type="http://schemas.openxmlformats.org/officeDocument/2006/relationships/image" Target="../media/image38.jpeg"/><Relationship Id="rId10" Type="http://schemas.openxmlformats.org/officeDocument/2006/relationships/image" Target="../media/image49.jpeg"/><Relationship Id="rId4" Type="http://schemas.openxmlformats.org/officeDocument/2006/relationships/image" Target="../media/image19.png"/><Relationship Id="rId9" Type="http://schemas.openxmlformats.org/officeDocument/2006/relationships/image" Target="../media/image48.jpeg"/><Relationship Id="rId1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0.jpeg"/><Relationship Id="rId7" Type="http://schemas.openxmlformats.org/officeDocument/2006/relationships/image" Target="../media/image1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52.png"/><Relationship Id="rId10" Type="http://schemas.openxmlformats.org/officeDocument/2006/relationships/image" Target="../media/image1.jpeg"/><Relationship Id="rId4" Type="http://schemas.openxmlformats.org/officeDocument/2006/relationships/image" Target="../media/image47.jpe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ccalidad@berumen.com.mx" TargetMode="Externa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chart" Target="../charts/chart8.xml"/><Relationship Id="rId5" Type="http://schemas.openxmlformats.org/officeDocument/2006/relationships/image" Target="../media/image20.gif"/><Relationship Id="rId10" Type="http://schemas.openxmlformats.org/officeDocument/2006/relationships/image" Target="../media/image1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0" y="-100249"/>
            <a:ext cx="12201526" cy="7441008"/>
            <a:chOff x="0" y="-100249"/>
            <a:chExt cx="12201526" cy="7441008"/>
          </a:xfrm>
        </p:grpSpPr>
        <p:pic>
          <p:nvPicPr>
            <p:cNvPr id="4" name="Picture 8" descr="Resultado de imagen para parras coahuil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5" b="30992"/>
            <a:stretch/>
          </p:blipFill>
          <p:spPr bwMode="auto">
            <a:xfrm>
              <a:off x="4829174" y="-478"/>
              <a:ext cx="7362825" cy="170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Resultado de imagen para monclova coahuil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49" r="2" b="18812"/>
            <a:stretch/>
          </p:blipFill>
          <p:spPr bwMode="auto">
            <a:xfrm>
              <a:off x="5581650" y="1709450"/>
              <a:ext cx="6619876" cy="170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saltillo coahuil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41" r="1" b="25490"/>
            <a:stretch/>
          </p:blipFill>
          <p:spPr bwMode="auto">
            <a:xfrm>
              <a:off x="6407282" y="3411479"/>
              <a:ext cx="5784718" cy="170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sultado de imagen para coahuila turism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64" r="-1" b="12404"/>
            <a:stretch/>
          </p:blipFill>
          <p:spPr bwMode="auto">
            <a:xfrm>
              <a:off x="7172324" y="5121407"/>
              <a:ext cx="5019675" cy="173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o 12"/>
            <p:cNvGrpSpPr/>
            <p:nvPr/>
          </p:nvGrpSpPr>
          <p:grpSpPr>
            <a:xfrm>
              <a:off x="0" y="-100249"/>
              <a:ext cx="7246323" cy="7441008"/>
              <a:chOff x="0" y="-100249"/>
              <a:chExt cx="7246323" cy="7441008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0" y="-480"/>
                <a:ext cx="4829174" cy="687051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Triángulo isósceles 5"/>
              <p:cNvSpPr/>
              <p:nvPr/>
            </p:nvSpPr>
            <p:spPr>
              <a:xfrm rot="20793883">
                <a:off x="4074902" y="-100249"/>
                <a:ext cx="3171421" cy="7441008"/>
              </a:xfrm>
              <a:custGeom>
                <a:avLst/>
                <a:gdLst>
                  <a:gd name="connsiteX0" fmla="*/ 0 w 1786040"/>
                  <a:gd name="connsiteY0" fmla="*/ 6896900 h 6896900"/>
                  <a:gd name="connsiteX1" fmla="*/ 843225 w 1786040"/>
                  <a:gd name="connsiteY1" fmla="*/ 0 h 6896900"/>
                  <a:gd name="connsiteX2" fmla="*/ 1786040 w 1786040"/>
                  <a:gd name="connsiteY2" fmla="*/ 6896900 h 6896900"/>
                  <a:gd name="connsiteX3" fmla="*/ 0 w 1786040"/>
                  <a:gd name="connsiteY3" fmla="*/ 6896900 h 6896900"/>
                  <a:gd name="connsiteX0" fmla="*/ 0 w 2560668"/>
                  <a:gd name="connsiteY0" fmla="*/ 6773704 h 6896900"/>
                  <a:gd name="connsiteX1" fmla="*/ 1617853 w 2560668"/>
                  <a:gd name="connsiteY1" fmla="*/ 0 h 6896900"/>
                  <a:gd name="connsiteX2" fmla="*/ 2560668 w 2560668"/>
                  <a:gd name="connsiteY2" fmla="*/ 6896900 h 6896900"/>
                  <a:gd name="connsiteX3" fmla="*/ 0 w 2560668"/>
                  <a:gd name="connsiteY3" fmla="*/ 6773704 h 6896900"/>
                  <a:gd name="connsiteX0" fmla="*/ 0 w 3147670"/>
                  <a:gd name="connsiteY0" fmla="*/ 6773704 h 7494820"/>
                  <a:gd name="connsiteX1" fmla="*/ 1617853 w 3147670"/>
                  <a:gd name="connsiteY1" fmla="*/ 0 h 7494820"/>
                  <a:gd name="connsiteX2" fmla="*/ 3147670 w 3147670"/>
                  <a:gd name="connsiteY2" fmla="*/ 7494820 h 7494820"/>
                  <a:gd name="connsiteX3" fmla="*/ 0 w 3147670"/>
                  <a:gd name="connsiteY3" fmla="*/ 6773704 h 7494820"/>
                  <a:gd name="connsiteX0" fmla="*/ 0 w 3147670"/>
                  <a:gd name="connsiteY0" fmla="*/ 6691788 h 7412904"/>
                  <a:gd name="connsiteX1" fmla="*/ 1598284 w 3147670"/>
                  <a:gd name="connsiteY1" fmla="*/ 0 h 7412904"/>
                  <a:gd name="connsiteX2" fmla="*/ 3147670 w 3147670"/>
                  <a:gd name="connsiteY2" fmla="*/ 7412904 h 7412904"/>
                  <a:gd name="connsiteX3" fmla="*/ 0 w 3147670"/>
                  <a:gd name="connsiteY3" fmla="*/ 6691788 h 7412904"/>
                  <a:gd name="connsiteX0" fmla="*/ 0 w 3147670"/>
                  <a:gd name="connsiteY0" fmla="*/ 6724098 h 7445214"/>
                  <a:gd name="connsiteX1" fmla="*/ 1618373 w 3147670"/>
                  <a:gd name="connsiteY1" fmla="*/ 0 h 7445214"/>
                  <a:gd name="connsiteX2" fmla="*/ 3147670 w 3147670"/>
                  <a:gd name="connsiteY2" fmla="*/ 7445214 h 7445214"/>
                  <a:gd name="connsiteX3" fmla="*/ 0 w 3147670"/>
                  <a:gd name="connsiteY3" fmla="*/ 6724098 h 7445214"/>
                  <a:gd name="connsiteX0" fmla="*/ 0 w 3147670"/>
                  <a:gd name="connsiteY0" fmla="*/ 6688991 h 7410107"/>
                  <a:gd name="connsiteX1" fmla="*/ 1609986 w 3147670"/>
                  <a:gd name="connsiteY1" fmla="*/ 0 h 7410107"/>
                  <a:gd name="connsiteX2" fmla="*/ 3147670 w 3147670"/>
                  <a:gd name="connsiteY2" fmla="*/ 7410107 h 7410107"/>
                  <a:gd name="connsiteX3" fmla="*/ 0 w 3147670"/>
                  <a:gd name="connsiteY3" fmla="*/ 6688991 h 7410107"/>
                  <a:gd name="connsiteX0" fmla="*/ 0 w 3171421"/>
                  <a:gd name="connsiteY0" fmla="*/ 6688991 h 7448767"/>
                  <a:gd name="connsiteX1" fmla="*/ 1609986 w 3171421"/>
                  <a:gd name="connsiteY1" fmla="*/ 0 h 7448767"/>
                  <a:gd name="connsiteX2" fmla="*/ 3171421 w 3171421"/>
                  <a:gd name="connsiteY2" fmla="*/ 7448767 h 7448767"/>
                  <a:gd name="connsiteX3" fmla="*/ 0 w 3171421"/>
                  <a:gd name="connsiteY3" fmla="*/ 6688991 h 74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421" h="7448767">
                    <a:moveTo>
                      <a:pt x="0" y="6688991"/>
                    </a:moveTo>
                    <a:lnTo>
                      <a:pt x="1609986" y="0"/>
                    </a:lnTo>
                    <a:lnTo>
                      <a:pt x="3171421" y="7448767"/>
                    </a:lnTo>
                    <a:lnTo>
                      <a:pt x="0" y="668899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0" name="Paralelogramo 6"/>
            <p:cNvSpPr/>
            <p:nvPr/>
          </p:nvSpPr>
          <p:spPr>
            <a:xfrm flipH="1">
              <a:off x="500" y="-479"/>
              <a:ext cx="9496774" cy="6878531"/>
            </a:xfrm>
            <a:custGeom>
              <a:avLst/>
              <a:gdLst>
                <a:gd name="connsiteX0" fmla="*/ 0 w 1758860"/>
                <a:gd name="connsiteY0" fmla="*/ 5474369 h 5474369"/>
                <a:gd name="connsiteX1" fmla="*/ 320376 w 1758860"/>
                <a:gd name="connsiteY1" fmla="*/ 0 h 5474369"/>
                <a:gd name="connsiteX2" fmla="*/ 1758860 w 1758860"/>
                <a:gd name="connsiteY2" fmla="*/ 0 h 5474369"/>
                <a:gd name="connsiteX3" fmla="*/ 1438484 w 1758860"/>
                <a:gd name="connsiteY3" fmla="*/ 5474369 h 5474369"/>
                <a:gd name="connsiteX4" fmla="*/ 0 w 1758860"/>
                <a:gd name="connsiteY4" fmla="*/ 5474369 h 5474369"/>
                <a:gd name="connsiteX0" fmla="*/ 0 w 4634407"/>
                <a:gd name="connsiteY0" fmla="*/ 6906127 h 6906127"/>
                <a:gd name="connsiteX1" fmla="*/ 3195923 w 4634407"/>
                <a:gd name="connsiteY1" fmla="*/ 0 h 6906127"/>
                <a:gd name="connsiteX2" fmla="*/ 4634407 w 4634407"/>
                <a:gd name="connsiteY2" fmla="*/ 0 h 6906127"/>
                <a:gd name="connsiteX3" fmla="*/ 4314031 w 4634407"/>
                <a:gd name="connsiteY3" fmla="*/ 5474369 h 6906127"/>
                <a:gd name="connsiteX4" fmla="*/ 0 w 4634407"/>
                <a:gd name="connsiteY4" fmla="*/ 6906127 h 6906127"/>
                <a:gd name="connsiteX0" fmla="*/ 0 w 4634407"/>
                <a:gd name="connsiteY0" fmla="*/ 6906127 h 6906127"/>
                <a:gd name="connsiteX1" fmla="*/ 3195923 w 4634407"/>
                <a:gd name="connsiteY1" fmla="*/ 0 h 6906127"/>
                <a:gd name="connsiteX2" fmla="*/ 4634407 w 4634407"/>
                <a:gd name="connsiteY2" fmla="*/ 0 h 6906127"/>
                <a:gd name="connsiteX3" fmla="*/ 1414421 w 4634407"/>
                <a:gd name="connsiteY3" fmla="*/ 6845969 h 6906127"/>
                <a:gd name="connsiteX4" fmla="*/ 0 w 4634407"/>
                <a:gd name="connsiteY4" fmla="*/ 6906127 h 6906127"/>
                <a:gd name="connsiteX0" fmla="*/ 0 w 4598313"/>
                <a:gd name="connsiteY0" fmla="*/ 6870033 h 6870033"/>
                <a:gd name="connsiteX1" fmla="*/ 3159829 w 4598313"/>
                <a:gd name="connsiteY1" fmla="*/ 0 h 6870033"/>
                <a:gd name="connsiteX2" fmla="*/ 4598313 w 4598313"/>
                <a:gd name="connsiteY2" fmla="*/ 0 h 6870033"/>
                <a:gd name="connsiteX3" fmla="*/ 1378327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70033 h 6870033"/>
                <a:gd name="connsiteX1" fmla="*/ 3159829 w 4598313"/>
                <a:gd name="connsiteY1" fmla="*/ 0 h 6870033"/>
                <a:gd name="connsiteX2" fmla="*/ 4598313 w 4598313"/>
                <a:gd name="connsiteY2" fmla="*/ 0 h 6870033"/>
                <a:gd name="connsiteX3" fmla="*/ 1436641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70033 h 6870033"/>
                <a:gd name="connsiteX1" fmla="*/ 3124841 w 4598313"/>
                <a:gd name="connsiteY1" fmla="*/ 0 h 6870033"/>
                <a:gd name="connsiteX2" fmla="*/ 4598313 w 4598313"/>
                <a:gd name="connsiteY2" fmla="*/ 0 h 6870033"/>
                <a:gd name="connsiteX3" fmla="*/ 1436641 w 4598313"/>
                <a:gd name="connsiteY3" fmla="*/ 6845969 h 6870033"/>
                <a:gd name="connsiteX4" fmla="*/ 0 w 4598313"/>
                <a:gd name="connsiteY4" fmla="*/ 6870033 h 6870033"/>
                <a:gd name="connsiteX0" fmla="*/ 0 w 9353582"/>
                <a:gd name="connsiteY0" fmla="*/ 6870033 h 6878051"/>
                <a:gd name="connsiteX1" fmla="*/ 3124841 w 9353582"/>
                <a:gd name="connsiteY1" fmla="*/ 0 h 6878051"/>
                <a:gd name="connsiteX2" fmla="*/ 4598313 w 9353582"/>
                <a:gd name="connsiteY2" fmla="*/ 0 h 6878051"/>
                <a:gd name="connsiteX3" fmla="*/ 9353582 w 9353582"/>
                <a:gd name="connsiteY3" fmla="*/ 6878051 h 6878051"/>
                <a:gd name="connsiteX4" fmla="*/ 0 w 9353582"/>
                <a:gd name="connsiteY4" fmla="*/ 6870033 h 6878051"/>
                <a:gd name="connsiteX0" fmla="*/ 0 w 9354798"/>
                <a:gd name="connsiteY0" fmla="*/ 6870033 h 6878051"/>
                <a:gd name="connsiteX1" fmla="*/ 3124841 w 9354798"/>
                <a:gd name="connsiteY1" fmla="*/ 0 h 6878051"/>
                <a:gd name="connsiteX2" fmla="*/ 9354798 w 9354798"/>
                <a:gd name="connsiteY2" fmla="*/ 0 h 6878051"/>
                <a:gd name="connsiteX3" fmla="*/ 9353582 w 9354798"/>
                <a:gd name="connsiteY3" fmla="*/ 6878051 h 6878051"/>
                <a:gd name="connsiteX4" fmla="*/ 0 w 9354798"/>
                <a:gd name="connsiteY4" fmla="*/ 6870033 h 68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4798" h="6878051">
                  <a:moveTo>
                    <a:pt x="0" y="6870033"/>
                  </a:moveTo>
                  <a:lnTo>
                    <a:pt x="3124841" y="0"/>
                  </a:lnTo>
                  <a:lnTo>
                    <a:pt x="9354798" y="0"/>
                  </a:lnTo>
                  <a:cubicBezTo>
                    <a:pt x="9354393" y="2292684"/>
                    <a:pt x="9353987" y="4585367"/>
                    <a:pt x="9353582" y="6878051"/>
                  </a:cubicBezTo>
                  <a:lnTo>
                    <a:pt x="0" y="68700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411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Paralelogramo 6"/>
            <p:cNvSpPr/>
            <p:nvPr/>
          </p:nvSpPr>
          <p:spPr>
            <a:xfrm flipH="1">
              <a:off x="4813132" y="11554"/>
              <a:ext cx="4655568" cy="6846446"/>
            </a:xfrm>
            <a:custGeom>
              <a:avLst/>
              <a:gdLst>
                <a:gd name="connsiteX0" fmla="*/ 0 w 1758860"/>
                <a:gd name="connsiteY0" fmla="*/ 5474369 h 5474369"/>
                <a:gd name="connsiteX1" fmla="*/ 320376 w 1758860"/>
                <a:gd name="connsiteY1" fmla="*/ 0 h 5474369"/>
                <a:gd name="connsiteX2" fmla="*/ 1758860 w 1758860"/>
                <a:gd name="connsiteY2" fmla="*/ 0 h 5474369"/>
                <a:gd name="connsiteX3" fmla="*/ 1438484 w 1758860"/>
                <a:gd name="connsiteY3" fmla="*/ 5474369 h 5474369"/>
                <a:gd name="connsiteX4" fmla="*/ 0 w 1758860"/>
                <a:gd name="connsiteY4" fmla="*/ 5474369 h 5474369"/>
                <a:gd name="connsiteX0" fmla="*/ 0 w 4634407"/>
                <a:gd name="connsiteY0" fmla="*/ 6906127 h 6906127"/>
                <a:gd name="connsiteX1" fmla="*/ 3195923 w 4634407"/>
                <a:gd name="connsiteY1" fmla="*/ 0 h 6906127"/>
                <a:gd name="connsiteX2" fmla="*/ 4634407 w 4634407"/>
                <a:gd name="connsiteY2" fmla="*/ 0 h 6906127"/>
                <a:gd name="connsiteX3" fmla="*/ 4314031 w 4634407"/>
                <a:gd name="connsiteY3" fmla="*/ 5474369 h 6906127"/>
                <a:gd name="connsiteX4" fmla="*/ 0 w 4634407"/>
                <a:gd name="connsiteY4" fmla="*/ 6906127 h 6906127"/>
                <a:gd name="connsiteX0" fmla="*/ 0 w 4634407"/>
                <a:gd name="connsiteY0" fmla="*/ 6906127 h 6906127"/>
                <a:gd name="connsiteX1" fmla="*/ 3195923 w 4634407"/>
                <a:gd name="connsiteY1" fmla="*/ 0 h 6906127"/>
                <a:gd name="connsiteX2" fmla="*/ 4634407 w 4634407"/>
                <a:gd name="connsiteY2" fmla="*/ 0 h 6906127"/>
                <a:gd name="connsiteX3" fmla="*/ 1414421 w 4634407"/>
                <a:gd name="connsiteY3" fmla="*/ 6845969 h 6906127"/>
                <a:gd name="connsiteX4" fmla="*/ 0 w 4634407"/>
                <a:gd name="connsiteY4" fmla="*/ 6906127 h 6906127"/>
                <a:gd name="connsiteX0" fmla="*/ 0 w 4598313"/>
                <a:gd name="connsiteY0" fmla="*/ 6870033 h 6870033"/>
                <a:gd name="connsiteX1" fmla="*/ 3159829 w 4598313"/>
                <a:gd name="connsiteY1" fmla="*/ 0 h 6870033"/>
                <a:gd name="connsiteX2" fmla="*/ 4598313 w 4598313"/>
                <a:gd name="connsiteY2" fmla="*/ 0 h 6870033"/>
                <a:gd name="connsiteX3" fmla="*/ 1378327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70033 h 6870033"/>
                <a:gd name="connsiteX1" fmla="*/ 3159829 w 4598313"/>
                <a:gd name="connsiteY1" fmla="*/ 0 h 6870033"/>
                <a:gd name="connsiteX2" fmla="*/ 4598313 w 4598313"/>
                <a:gd name="connsiteY2" fmla="*/ 0 h 6870033"/>
                <a:gd name="connsiteX3" fmla="*/ 1436641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70033 h 6870033"/>
                <a:gd name="connsiteX1" fmla="*/ 3124841 w 4598313"/>
                <a:gd name="connsiteY1" fmla="*/ 0 h 6870033"/>
                <a:gd name="connsiteX2" fmla="*/ 4598313 w 4598313"/>
                <a:gd name="connsiteY2" fmla="*/ 0 h 6870033"/>
                <a:gd name="connsiteX3" fmla="*/ 1436641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70033 h 6870033"/>
                <a:gd name="connsiteX1" fmla="*/ 3189332 w 4598313"/>
                <a:gd name="connsiteY1" fmla="*/ 0 h 6870033"/>
                <a:gd name="connsiteX2" fmla="*/ 4598313 w 4598313"/>
                <a:gd name="connsiteY2" fmla="*/ 0 h 6870033"/>
                <a:gd name="connsiteX3" fmla="*/ 1436641 w 4598313"/>
                <a:gd name="connsiteY3" fmla="*/ 6845969 h 6870033"/>
                <a:gd name="connsiteX4" fmla="*/ 0 w 4598313"/>
                <a:gd name="connsiteY4" fmla="*/ 6870033 h 6870033"/>
                <a:gd name="connsiteX0" fmla="*/ 0 w 4598313"/>
                <a:gd name="connsiteY0" fmla="*/ 6837951 h 6845969"/>
                <a:gd name="connsiteX1" fmla="*/ 3189332 w 4598313"/>
                <a:gd name="connsiteY1" fmla="*/ 0 h 6845969"/>
                <a:gd name="connsiteX2" fmla="*/ 4598313 w 4598313"/>
                <a:gd name="connsiteY2" fmla="*/ 0 h 6845969"/>
                <a:gd name="connsiteX3" fmla="*/ 1436641 w 4598313"/>
                <a:gd name="connsiteY3" fmla="*/ 6845969 h 6845969"/>
                <a:gd name="connsiteX4" fmla="*/ 0 w 4598313"/>
                <a:gd name="connsiteY4" fmla="*/ 6837951 h 6845969"/>
                <a:gd name="connsiteX0" fmla="*/ 0 w 4662804"/>
                <a:gd name="connsiteY0" fmla="*/ 6870033 h 6878051"/>
                <a:gd name="connsiteX1" fmla="*/ 3189332 w 4662804"/>
                <a:gd name="connsiteY1" fmla="*/ 32082 h 6878051"/>
                <a:gd name="connsiteX2" fmla="*/ 4662804 w 4662804"/>
                <a:gd name="connsiteY2" fmla="*/ 0 h 6878051"/>
                <a:gd name="connsiteX3" fmla="*/ 1436641 w 4662804"/>
                <a:gd name="connsiteY3" fmla="*/ 6878051 h 6878051"/>
                <a:gd name="connsiteX4" fmla="*/ 0 w 4662804"/>
                <a:gd name="connsiteY4" fmla="*/ 6870033 h 6878051"/>
                <a:gd name="connsiteX0" fmla="*/ 0 w 4646682"/>
                <a:gd name="connsiteY0" fmla="*/ 6837951 h 6845969"/>
                <a:gd name="connsiteX1" fmla="*/ 3189332 w 4646682"/>
                <a:gd name="connsiteY1" fmla="*/ 0 h 6845969"/>
                <a:gd name="connsiteX2" fmla="*/ 4646682 w 4646682"/>
                <a:gd name="connsiteY2" fmla="*/ 0 h 6845969"/>
                <a:gd name="connsiteX3" fmla="*/ 1436641 w 4646682"/>
                <a:gd name="connsiteY3" fmla="*/ 6845969 h 6845969"/>
                <a:gd name="connsiteX4" fmla="*/ 0 w 4646682"/>
                <a:gd name="connsiteY4" fmla="*/ 6837951 h 6845969"/>
                <a:gd name="connsiteX0" fmla="*/ 0 w 4678928"/>
                <a:gd name="connsiteY0" fmla="*/ 6837951 h 6845969"/>
                <a:gd name="connsiteX1" fmla="*/ 3189332 w 4678928"/>
                <a:gd name="connsiteY1" fmla="*/ 0 h 6845969"/>
                <a:gd name="connsiteX2" fmla="*/ 4678928 w 4678928"/>
                <a:gd name="connsiteY2" fmla="*/ 0 h 6845969"/>
                <a:gd name="connsiteX3" fmla="*/ 1436641 w 4678928"/>
                <a:gd name="connsiteY3" fmla="*/ 6845969 h 6845969"/>
                <a:gd name="connsiteX4" fmla="*/ 0 w 4678928"/>
                <a:gd name="connsiteY4" fmla="*/ 6837951 h 6845969"/>
                <a:gd name="connsiteX0" fmla="*/ 0 w 4678928"/>
                <a:gd name="connsiteY0" fmla="*/ 6837951 h 6845969"/>
                <a:gd name="connsiteX1" fmla="*/ 3189332 w 4678928"/>
                <a:gd name="connsiteY1" fmla="*/ 0 h 6845969"/>
                <a:gd name="connsiteX2" fmla="*/ 4678928 w 4678928"/>
                <a:gd name="connsiteY2" fmla="*/ 0 h 6845969"/>
                <a:gd name="connsiteX3" fmla="*/ 1436641 w 4678928"/>
                <a:gd name="connsiteY3" fmla="*/ 6845969 h 6845969"/>
                <a:gd name="connsiteX4" fmla="*/ 0 w 4678928"/>
                <a:gd name="connsiteY4" fmla="*/ 6837951 h 6845969"/>
                <a:gd name="connsiteX0" fmla="*/ 0 w 4678928"/>
                <a:gd name="connsiteY0" fmla="*/ 6837951 h 6845969"/>
                <a:gd name="connsiteX1" fmla="*/ 3173210 w 4678928"/>
                <a:gd name="connsiteY1" fmla="*/ 0 h 6845969"/>
                <a:gd name="connsiteX2" fmla="*/ 4678928 w 4678928"/>
                <a:gd name="connsiteY2" fmla="*/ 0 h 6845969"/>
                <a:gd name="connsiteX3" fmla="*/ 1436641 w 4678928"/>
                <a:gd name="connsiteY3" fmla="*/ 6845969 h 6845969"/>
                <a:gd name="connsiteX4" fmla="*/ 0 w 4678928"/>
                <a:gd name="connsiteY4" fmla="*/ 6837951 h 6845969"/>
                <a:gd name="connsiteX0" fmla="*/ 0 w 4678928"/>
                <a:gd name="connsiteY0" fmla="*/ 6837951 h 6845969"/>
                <a:gd name="connsiteX1" fmla="*/ 3173210 w 4678928"/>
                <a:gd name="connsiteY1" fmla="*/ 0 h 6845969"/>
                <a:gd name="connsiteX2" fmla="*/ 4678928 w 4678928"/>
                <a:gd name="connsiteY2" fmla="*/ 0 h 6845969"/>
                <a:gd name="connsiteX3" fmla="*/ 1436641 w 4678928"/>
                <a:gd name="connsiteY3" fmla="*/ 6845969 h 6845969"/>
                <a:gd name="connsiteX4" fmla="*/ 0 w 4678928"/>
                <a:gd name="connsiteY4" fmla="*/ 6837951 h 684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928" h="6845969">
                  <a:moveTo>
                    <a:pt x="0" y="6837951"/>
                  </a:moveTo>
                  <a:cubicBezTo>
                    <a:pt x="1057737" y="4558634"/>
                    <a:pt x="-28833" y="6883080"/>
                    <a:pt x="3173210" y="0"/>
                  </a:cubicBezTo>
                  <a:lnTo>
                    <a:pt x="4678928" y="0"/>
                  </a:lnTo>
                  <a:lnTo>
                    <a:pt x="1436641" y="6845969"/>
                  </a:lnTo>
                  <a:lnTo>
                    <a:pt x="0" y="6837951"/>
                  </a:lnTo>
                  <a:close/>
                </a:path>
              </a:pathLst>
            </a:custGeom>
            <a:solidFill>
              <a:srgbClr val="1D9BA1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706378" y="2209955"/>
            <a:ext cx="494842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solidFill>
                  <a:schemeClr val="bg1"/>
                </a:solidFill>
              </a:rPr>
              <a:t>8vo</a:t>
            </a:r>
            <a:r>
              <a:rPr lang="es-MX" sz="5400" dirty="0">
                <a:solidFill>
                  <a:schemeClr val="bg1"/>
                </a:solidFill>
              </a:rPr>
              <a:t> estudio preelectoral en el estado de Coahuila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0863" y="5233027"/>
            <a:ext cx="2085974" cy="4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69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254" y="1577054"/>
            <a:ext cx="2553629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¿Sabe usted cuándo se llevarán a cabo las próximas elecciones en Coahuila?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2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CONOCIMIENTO DE LAS PRÓXIMAS ELECCIONES</a:t>
              </a:r>
            </a:p>
          </p:txBody>
        </p:sp>
      </p:grpSp>
      <p:graphicFrame>
        <p:nvGraphicFramePr>
          <p:cNvPr id="14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8622"/>
              </p:ext>
            </p:extLst>
          </p:nvPr>
        </p:nvGraphicFramePr>
        <p:xfrm>
          <a:off x="1873406" y="853882"/>
          <a:ext cx="4627755" cy="260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4 CuadroTexto"/>
          <p:cNvSpPr txBox="1"/>
          <p:nvPr/>
        </p:nvSpPr>
        <p:spPr>
          <a:xfrm>
            <a:off x="261904" y="4465151"/>
            <a:ext cx="2553629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¿Qué tan probable es que el día de la elección vaya usted a estar aquí en su domicilio? </a:t>
            </a:r>
          </a:p>
        </p:txBody>
      </p:sp>
      <p:graphicFrame>
        <p:nvGraphicFramePr>
          <p:cNvPr id="16" name="5 Gráfico"/>
          <p:cNvGraphicFramePr/>
          <p:nvPr>
            <p:extLst>
              <p:ext uri="{D42A27DB-BD31-4B8C-83A1-F6EECF244321}">
                <p14:modId xmlns:p14="http://schemas.microsoft.com/office/powerpoint/2010/main" val="2552201737"/>
              </p:ext>
            </p:extLst>
          </p:nvPr>
        </p:nvGraphicFramePr>
        <p:xfrm>
          <a:off x="4080531" y="3789025"/>
          <a:ext cx="2015469" cy="266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895816" y="5334187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MUY PROBABLE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48555" y="4514904"/>
            <a:ext cx="154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ESTARÉ FUERA POR TRABAJO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640991" y="4139765"/>
            <a:ext cx="152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ESTARÉ FUERA DE VACACIONES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671415" y="3958253"/>
            <a:ext cx="154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SABE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3901347" y="4139765"/>
            <a:ext cx="88767" cy="610777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3878488" y="4855117"/>
            <a:ext cx="111626" cy="1156056"/>
          </a:xfrm>
          <a:prstGeom prst="leftBrace">
            <a:avLst/>
          </a:prstGeom>
          <a:ln>
            <a:solidFill>
              <a:srgbClr val="208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4 CuadroTexto"/>
          <p:cNvSpPr txBox="1"/>
          <p:nvPr/>
        </p:nvSpPr>
        <p:spPr>
          <a:xfrm>
            <a:off x="6738245" y="596732"/>
            <a:ext cx="4911870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esa elección se realizara mañana </a:t>
            </a:r>
          </a:p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¿Qué tan probable es que usted vote?</a:t>
            </a:r>
          </a:p>
        </p:txBody>
      </p:sp>
      <p:graphicFrame>
        <p:nvGraphicFramePr>
          <p:cNvPr id="26" name="5 Gráfico"/>
          <p:cNvGraphicFramePr/>
          <p:nvPr>
            <p:extLst>
              <p:ext uri="{D42A27DB-BD31-4B8C-83A1-F6EECF244321}">
                <p14:modId xmlns:p14="http://schemas.microsoft.com/office/powerpoint/2010/main" val="1151611218"/>
              </p:ext>
            </p:extLst>
          </p:nvPr>
        </p:nvGraphicFramePr>
        <p:xfrm>
          <a:off x="5876264" y="1187823"/>
          <a:ext cx="6101353" cy="25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4 CuadroTexto"/>
          <p:cNvSpPr txBox="1"/>
          <p:nvPr/>
        </p:nvSpPr>
        <p:spPr>
          <a:xfrm>
            <a:off x="6707357" y="3770714"/>
            <a:ext cx="4834593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¿Conoce usted el domicilio donde se instalará la casilla para votar de su sección electoral? </a:t>
            </a:r>
          </a:p>
        </p:txBody>
      </p:sp>
      <p:pic>
        <p:nvPicPr>
          <p:cNvPr id="1026" name="Picture 2" descr="Resultado de imagen para casilla electoral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13" y="4905423"/>
            <a:ext cx="1336371" cy="13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833884" y="5205979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solidFill>
                  <a:srgbClr val="20817C"/>
                </a:solidFill>
              </a:rPr>
              <a:t>SÍ:  71%</a:t>
            </a:r>
          </a:p>
        </p:txBody>
      </p:sp>
    </p:spTree>
    <p:extLst>
      <p:ext uri="{BB962C8B-B14F-4D97-AF65-F5344CB8AC3E}">
        <p14:creationId xmlns:p14="http://schemas.microsoft.com/office/powerpoint/2010/main" val="402182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11</a:t>
            </a:fld>
            <a:endParaRPr lang="en-US" dirty="0"/>
          </a:p>
        </p:txBody>
      </p:sp>
      <p:graphicFrame>
        <p:nvGraphicFramePr>
          <p:cNvPr id="22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70327"/>
              </p:ext>
            </p:extLst>
          </p:nvPr>
        </p:nvGraphicFramePr>
        <p:xfrm>
          <a:off x="331798" y="1091093"/>
          <a:ext cx="6091303" cy="464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Resultado de imagen para age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39" y="1330613"/>
            <a:ext cx="771292" cy="7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469050" y="1380420"/>
            <a:ext cx="5761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1500" b="1" dirty="0" smtClean="0">
                <a:solidFill>
                  <a:srgbClr val="17375E"/>
                </a:solidFill>
              </a:rPr>
              <a:t>Edad</a:t>
            </a:r>
            <a:endParaRPr lang="es-MX" altLang="en-US" sz="1500" b="1" dirty="0">
              <a:solidFill>
                <a:srgbClr val="17375E"/>
              </a:solidFill>
            </a:endParaRPr>
          </a:p>
        </p:txBody>
      </p:sp>
      <p:sp>
        <p:nvSpPr>
          <p:cNvPr id="26" name="TextBox 58"/>
          <p:cNvSpPr txBox="1">
            <a:spLocks noChangeArrowheads="1"/>
          </p:cNvSpPr>
          <p:nvPr/>
        </p:nvSpPr>
        <p:spPr bwMode="auto">
          <a:xfrm>
            <a:off x="7469050" y="1621722"/>
            <a:ext cx="42758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1100" dirty="0" smtClean="0"/>
              <a:t>Se detecta que la población más joven es la que en mayor medida pertenecen al grupo de no votantes. </a:t>
            </a:r>
            <a:endParaRPr lang="es-MX" altLang="en-US" sz="1100" dirty="0"/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7482268" y="3862769"/>
            <a:ext cx="1665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1500" b="1" dirty="0" smtClean="0">
                <a:solidFill>
                  <a:srgbClr val="17375E"/>
                </a:solidFill>
              </a:rPr>
              <a:t>Afinidad partidista</a:t>
            </a:r>
            <a:endParaRPr lang="es-MX" altLang="en-US" sz="1500" b="1" dirty="0">
              <a:solidFill>
                <a:srgbClr val="17375E"/>
              </a:solidFill>
            </a:endParaRPr>
          </a:p>
        </p:txBody>
      </p:sp>
      <p:sp>
        <p:nvSpPr>
          <p:cNvPr id="32" name="TextBox 58"/>
          <p:cNvSpPr txBox="1">
            <a:spLocks noChangeArrowheads="1"/>
          </p:cNvSpPr>
          <p:nvPr/>
        </p:nvSpPr>
        <p:spPr bwMode="auto">
          <a:xfrm>
            <a:off x="7482268" y="4104071"/>
            <a:ext cx="427581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1100" dirty="0" smtClean="0"/>
              <a:t>En cuanto a la afinidad partidista, se detecta que </a:t>
            </a:r>
            <a:r>
              <a:rPr lang="es-MX" altLang="en-US" sz="1100" b="1" dirty="0" smtClean="0"/>
              <a:t>3</a:t>
            </a:r>
            <a:r>
              <a:rPr lang="es-MX" altLang="en-US" sz="1100" dirty="0" smtClean="0"/>
              <a:t> de cada </a:t>
            </a:r>
            <a:r>
              <a:rPr lang="es-MX" altLang="en-US" sz="1100" b="1" dirty="0" smtClean="0"/>
              <a:t>10</a:t>
            </a:r>
            <a:r>
              <a:rPr lang="es-MX" altLang="en-US" sz="1100" dirty="0" smtClean="0"/>
              <a:t> simpatizantes del PRI, PAN y MORENA, </a:t>
            </a:r>
            <a:r>
              <a:rPr lang="es-MX" altLang="en-US" sz="1100" dirty="0" err="1" smtClean="0"/>
              <a:t>indicant</a:t>
            </a:r>
            <a:r>
              <a:rPr lang="es-MX" altLang="en-US" sz="1100" dirty="0" smtClean="0"/>
              <a:t> que es probable que salgan a votar en las próximas elecciones.</a:t>
            </a:r>
            <a:endParaRPr lang="es-MX" altLang="en-US" sz="1100" dirty="0"/>
          </a:p>
        </p:txBody>
      </p:sp>
      <p:pic>
        <p:nvPicPr>
          <p:cNvPr id="37" name="Picture 4" descr="Resultado de imagen para politics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39" y="3836196"/>
            <a:ext cx="759212" cy="7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o 38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40" name="8 Imagen" descr="vinet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VOTANTES PROBABLES</a:t>
              </a: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34559"/>
              </p:ext>
            </p:extLst>
          </p:nvPr>
        </p:nvGraphicFramePr>
        <p:xfrm>
          <a:off x="7757141" y="2146180"/>
          <a:ext cx="3314700" cy="14497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10136">
                  <a:extLst>
                    <a:ext uri="{9D8B030D-6E8A-4147-A177-3AD203B41FA5}">
                      <a16:colId xmlns="" xmlns:a16="http://schemas.microsoft.com/office/drawing/2014/main" val="3829701346"/>
                    </a:ext>
                  </a:extLst>
                </a:gridCol>
                <a:gridCol w="902282">
                  <a:extLst>
                    <a:ext uri="{9D8B030D-6E8A-4147-A177-3AD203B41FA5}">
                      <a16:colId xmlns="" xmlns:a16="http://schemas.microsoft.com/office/drawing/2014/main" val="2940473992"/>
                    </a:ext>
                  </a:extLst>
                </a:gridCol>
                <a:gridCol w="902282">
                  <a:extLst>
                    <a:ext uri="{9D8B030D-6E8A-4147-A177-3AD203B41FA5}">
                      <a16:colId xmlns="" xmlns:a16="http://schemas.microsoft.com/office/drawing/2014/main" val="2996947823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VOTANTES PROBABLES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VOTANTES NO PROBABLES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366865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Hombre de 18  a 39 años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14.9%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85.1%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54295839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Hombre de 40 años o más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27.0%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73.0%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5890037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>
                          <a:effectLst/>
                        </a:rPr>
                        <a:t>Mujer de 18 a 39 años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>
                          <a:effectLst/>
                        </a:rPr>
                        <a:t>21.3%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78.7%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9174766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u="none" strike="noStrike" dirty="0">
                          <a:effectLst/>
                        </a:rPr>
                        <a:t>Mujer de 40 años o más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>
                          <a:effectLst/>
                        </a:rPr>
                        <a:t>34.9%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 dirty="0">
                          <a:effectLst/>
                        </a:rPr>
                        <a:t>65.1%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8432429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26690"/>
              </p:ext>
            </p:extLst>
          </p:nvPr>
        </p:nvGraphicFramePr>
        <p:xfrm>
          <a:off x="7822554" y="4945537"/>
          <a:ext cx="3314700" cy="127335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10136">
                  <a:extLst>
                    <a:ext uri="{9D8B030D-6E8A-4147-A177-3AD203B41FA5}">
                      <a16:colId xmlns="" xmlns:a16="http://schemas.microsoft.com/office/drawing/2014/main" val="208570850"/>
                    </a:ext>
                  </a:extLst>
                </a:gridCol>
                <a:gridCol w="902282">
                  <a:extLst>
                    <a:ext uri="{9D8B030D-6E8A-4147-A177-3AD203B41FA5}">
                      <a16:colId xmlns="" xmlns:a16="http://schemas.microsoft.com/office/drawing/2014/main" val="2122530165"/>
                    </a:ext>
                  </a:extLst>
                </a:gridCol>
                <a:gridCol w="902282">
                  <a:extLst>
                    <a:ext uri="{9D8B030D-6E8A-4147-A177-3AD203B41FA5}">
                      <a16:colId xmlns="" xmlns:a16="http://schemas.microsoft.com/office/drawing/2014/main" val="3396155904"/>
                    </a:ext>
                  </a:extLst>
                </a:gridCol>
              </a:tblGrid>
              <a:tr h="239757">
                <a:tc>
                  <a:txBody>
                    <a:bodyPr/>
                    <a:lstStyle/>
                    <a:p>
                      <a:pPr marL="0" algn="l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 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VOTANTES PROBABLES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>
                          <a:effectLst/>
                        </a:rPr>
                        <a:t>VOTANTES NO PROBABLES</a:t>
                      </a:r>
                      <a:endParaRPr lang="es-MX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931752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algn="l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PRI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28.3%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71.7%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526368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algn="l" defTabSz="914217" rtl="0" eaLnBrk="1" fontAlgn="ctr" latinLnBrk="0" hangingPunct="1"/>
                      <a:r>
                        <a:rPr lang="es-MX" sz="1000" u="none" strike="noStrike" kern="1200">
                          <a:effectLst/>
                        </a:rPr>
                        <a:t>PAN</a:t>
                      </a:r>
                      <a:endParaRPr lang="es-MX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25.1%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74.9%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95699863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algn="l" defTabSz="914217" rtl="0" eaLnBrk="1" fontAlgn="ctr" latinLnBrk="0" hangingPunct="1"/>
                      <a:r>
                        <a:rPr lang="es-MX" sz="1000" u="none" strike="noStrike" kern="1200">
                          <a:effectLst/>
                        </a:rPr>
                        <a:t>PRD</a:t>
                      </a:r>
                      <a:endParaRPr lang="es-MX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3.4%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96.6%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06905822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algn="l" defTabSz="914217" rtl="0" eaLnBrk="1" fontAlgn="ctr" latinLnBrk="0" hangingPunct="1"/>
                      <a:r>
                        <a:rPr lang="es-MX" sz="1000" u="none" strike="noStrike" kern="1200">
                          <a:effectLst/>
                        </a:rPr>
                        <a:t>MORENA</a:t>
                      </a:r>
                      <a:endParaRPr lang="es-MX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>
                          <a:effectLst/>
                        </a:rPr>
                        <a:t>33.0%</a:t>
                      </a:r>
                      <a:endParaRPr lang="es-MX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7" rtl="0" eaLnBrk="1" fontAlgn="ctr" latinLnBrk="0" hangingPunct="1"/>
                      <a:r>
                        <a:rPr lang="es-MX" sz="1000" u="none" strike="noStrike" kern="1200" dirty="0">
                          <a:effectLst/>
                        </a:rPr>
                        <a:t>67.0%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4709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esultado de imagen para ELECCIONES COAHUI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r="1" b="39832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miguel angel riquel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7" r="-2" b="24886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23384" y="2751125"/>
            <a:ext cx="11474605" cy="13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5pPr>
            <a:lvl6pPr marL="457109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6pPr>
            <a:lvl7pPr marL="91421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7pPr>
            <a:lvl8pPr marL="137132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8pPr>
            <a:lvl9pPr marL="1828434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5400" dirty="0">
                <a:solidFill>
                  <a:srgbClr val="20817C"/>
                </a:solidFill>
              </a:rPr>
              <a:t>CONOCIMIENTO DE CANDIDATOS A GOBERNADOR DEL ESTADO DE COAHUILA</a:t>
            </a:r>
          </a:p>
        </p:txBody>
      </p:sp>
      <p:sp>
        <p:nvSpPr>
          <p:cNvPr id="13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2"/>
          <p:cNvSpPr/>
          <p:nvPr/>
        </p:nvSpPr>
        <p:spPr>
          <a:xfrm flipH="1">
            <a:off x="7367485" y="4682840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47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Resultado de imagen para javier guerrero coahui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r="-3" b="2993"/>
          <a:stretch/>
        </p:blipFill>
        <p:spPr bwMode="auto">
          <a:xfrm>
            <a:off x="6098795" y="3789451"/>
            <a:ext cx="5728548" cy="2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Resultado de imagen para armando guadia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660"/>
          <a:stretch/>
        </p:blipFill>
        <p:spPr bwMode="auto">
          <a:xfrm>
            <a:off x="234169" y="3793727"/>
            <a:ext cx="5728548" cy="26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r="-3" b="32938"/>
          <a:stretch/>
        </p:blipFill>
        <p:spPr bwMode="auto">
          <a:xfrm>
            <a:off x="6085434" y="901349"/>
            <a:ext cx="5728547" cy="26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13</a:t>
            </a:fld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6" name="8 Imagen" descr="vinet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CONOCIMIENTO DE CANDIDATOS A GOBERNADOR DE COAHUILA</a:t>
              </a:r>
            </a:p>
          </p:txBody>
        </p:sp>
      </p:grpSp>
      <p:pic>
        <p:nvPicPr>
          <p:cNvPr id="18" name="Picture 4" descr="Resultado de imagen para guillermo anaya lla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5" r="-3" b="34872"/>
          <a:stretch/>
        </p:blipFill>
        <p:spPr bwMode="auto">
          <a:xfrm>
            <a:off x="236379" y="891837"/>
            <a:ext cx="5728547" cy="2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36378" y="2911865"/>
            <a:ext cx="4204546" cy="646558"/>
          </a:xfrm>
          <a:prstGeom prst="rect">
            <a:avLst/>
          </a:prstGeom>
          <a:solidFill>
            <a:srgbClr val="0070C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20" y="1070302"/>
            <a:ext cx="383239" cy="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236378" y="891838"/>
            <a:ext cx="1567102" cy="646558"/>
          </a:xfrm>
          <a:prstGeom prst="rect">
            <a:avLst/>
          </a:prstGeom>
          <a:solidFill>
            <a:srgbClr val="0070C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264530" y="938757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4739" y="2958784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271024" y="3020339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+19.4</a:t>
            </a: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15231"/>
              </p:ext>
            </p:extLst>
          </p:nvPr>
        </p:nvGraphicFramePr>
        <p:xfrm>
          <a:off x="4440925" y="891836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35" name="Rectángulo 34"/>
          <p:cNvSpPr/>
          <p:nvPr/>
        </p:nvSpPr>
        <p:spPr>
          <a:xfrm>
            <a:off x="234170" y="5807607"/>
            <a:ext cx="4204546" cy="646558"/>
          </a:xfrm>
          <a:prstGeom prst="rect">
            <a:avLst/>
          </a:prstGeom>
          <a:solidFill>
            <a:srgbClr val="95373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234170" y="3787580"/>
            <a:ext cx="1567102" cy="646558"/>
          </a:xfrm>
          <a:prstGeom prst="rect">
            <a:avLst/>
          </a:prstGeom>
          <a:solidFill>
            <a:srgbClr val="95373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/>
          <p:cNvSpPr txBox="1"/>
          <p:nvPr/>
        </p:nvSpPr>
        <p:spPr>
          <a:xfrm>
            <a:off x="251327" y="3789895"/>
            <a:ext cx="152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92531" y="5854526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268816" y="5916081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+26.3</a:t>
            </a:r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86916"/>
              </p:ext>
            </p:extLst>
          </p:nvPr>
        </p:nvGraphicFramePr>
        <p:xfrm>
          <a:off x="4438717" y="3787578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44" name="Rectángulo 43"/>
          <p:cNvSpPr/>
          <p:nvPr/>
        </p:nvSpPr>
        <p:spPr>
          <a:xfrm>
            <a:off x="6095999" y="2911864"/>
            <a:ext cx="4204546" cy="646558"/>
          </a:xfrm>
          <a:prstGeom prst="rect">
            <a:avLst/>
          </a:prstGeom>
          <a:solidFill>
            <a:srgbClr val="0066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/>
          <p:cNvSpPr/>
          <p:nvPr/>
        </p:nvSpPr>
        <p:spPr>
          <a:xfrm>
            <a:off x="6095999" y="891837"/>
            <a:ext cx="1567102" cy="646558"/>
          </a:xfrm>
          <a:prstGeom prst="rect">
            <a:avLst/>
          </a:prstGeom>
          <a:solidFill>
            <a:srgbClr val="0066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uadroTexto 46"/>
          <p:cNvSpPr txBox="1"/>
          <p:nvPr/>
        </p:nvSpPr>
        <p:spPr>
          <a:xfrm>
            <a:off x="6124151" y="938756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5954360" y="2958783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7130645" y="3020338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+15.3</a:t>
            </a:r>
          </a:p>
        </p:txBody>
      </p:sp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73708"/>
              </p:ext>
            </p:extLst>
          </p:nvPr>
        </p:nvGraphicFramePr>
        <p:xfrm>
          <a:off x="10300546" y="891835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52" name="Rectángulo 51"/>
          <p:cNvSpPr/>
          <p:nvPr/>
        </p:nvSpPr>
        <p:spPr>
          <a:xfrm>
            <a:off x="6093791" y="5807606"/>
            <a:ext cx="4204546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53"/>
          <p:cNvSpPr/>
          <p:nvPr/>
        </p:nvSpPr>
        <p:spPr>
          <a:xfrm>
            <a:off x="6093791" y="3787579"/>
            <a:ext cx="1567102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CuadroTexto 54"/>
          <p:cNvSpPr txBox="1"/>
          <p:nvPr/>
        </p:nvSpPr>
        <p:spPr>
          <a:xfrm>
            <a:off x="6121943" y="3791644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5952152" y="5854525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7128437" y="591608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+25.3</a:t>
            </a:r>
          </a:p>
        </p:txBody>
      </p:sp>
      <p:graphicFrame>
        <p:nvGraphicFramePr>
          <p:cNvPr id="58" name="Tab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00550"/>
              </p:ext>
            </p:extLst>
          </p:nvPr>
        </p:nvGraphicFramePr>
        <p:xfrm>
          <a:off x="10298338" y="3787577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pic>
        <p:nvPicPr>
          <p:cNvPr id="61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33" y="1003302"/>
            <a:ext cx="383239" cy="3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periodismonegro.com/wp-content/uploads/2014/08/morena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2" y="3934661"/>
            <a:ext cx="461401" cy="39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5" name="Rectángulo 64"/>
          <p:cNvSpPr/>
          <p:nvPr/>
        </p:nvSpPr>
        <p:spPr>
          <a:xfrm>
            <a:off x="231668" y="3607041"/>
            <a:ext cx="5734800" cy="162072"/>
          </a:xfrm>
          <a:prstGeom prst="rect">
            <a:avLst/>
          </a:prstGeom>
          <a:solidFill>
            <a:srgbClr val="953735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ARMANDO GUADIANA TIJERINA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6096000" y="3602046"/>
            <a:ext cx="5734800" cy="162072"/>
          </a:xfrm>
          <a:prstGeom prst="rect">
            <a:avLst/>
          </a:prstGeom>
          <a:solidFill>
            <a:srgbClr val="7030A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JAVIER GUERRERO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238033" y="705455"/>
            <a:ext cx="5734800" cy="162072"/>
          </a:xfrm>
          <a:prstGeom prst="rect">
            <a:avLst/>
          </a:prstGeom>
          <a:solidFill>
            <a:srgbClr val="0070C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GUILLERMO ANAYA LLAMAS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6087538" y="714634"/>
            <a:ext cx="5734800" cy="162072"/>
          </a:xfrm>
          <a:prstGeom prst="rect">
            <a:avLst/>
          </a:prstGeom>
          <a:solidFill>
            <a:srgbClr val="00B05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MIGUEL ÁNGEL RIQUELME</a:t>
            </a:r>
          </a:p>
        </p:txBody>
      </p:sp>
    </p:spTree>
    <p:extLst>
      <p:ext uri="{BB962C8B-B14F-4D97-AF65-F5344CB8AC3E}">
        <p14:creationId xmlns:p14="http://schemas.microsoft.com/office/powerpoint/2010/main" val="13571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6" descr="Resultado de imagen para rosalinda arredondo esquiv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679"/>
          <a:stretch/>
        </p:blipFill>
        <p:spPr bwMode="auto">
          <a:xfrm>
            <a:off x="6096000" y="3589249"/>
            <a:ext cx="5728547" cy="28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r="-1" b="51179"/>
          <a:stretch/>
        </p:blipFill>
        <p:spPr bwMode="auto">
          <a:xfrm>
            <a:off x="232557" y="3590823"/>
            <a:ext cx="5728548" cy="28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sultado de imagen para mary telma guajar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r="-3" b="16476"/>
          <a:stretch/>
        </p:blipFill>
        <p:spPr bwMode="auto">
          <a:xfrm>
            <a:off x="6096585" y="904137"/>
            <a:ext cx="5708511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sultado de imagen para jose angel pere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7" b="9328"/>
          <a:stretch/>
        </p:blipFill>
        <p:spPr bwMode="auto">
          <a:xfrm>
            <a:off x="234169" y="885992"/>
            <a:ext cx="5728548" cy="26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14</a:t>
            </a:fld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6" name="8 Imagen" descr="vineta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CONOCIMIENTO DE CANDIDATOS A GOBERNADOR DE COAHUILA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236378" y="2911865"/>
            <a:ext cx="4204546" cy="646558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236378" y="891838"/>
            <a:ext cx="1567102" cy="646558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264530" y="938757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4739" y="2958784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271024" y="3020339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+20.9</a:t>
            </a: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58221"/>
              </p:ext>
            </p:extLst>
          </p:nvPr>
        </p:nvGraphicFramePr>
        <p:xfrm>
          <a:off x="4440925" y="891836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44" name="Rectángulo 43"/>
          <p:cNvSpPr/>
          <p:nvPr/>
        </p:nvSpPr>
        <p:spPr>
          <a:xfrm>
            <a:off x="6095999" y="2911864"/>
            <a:ext cx="4204546" cy="646558"/>
          </a:xfrm>
          <a:prstGeom prst="rect">
            <a:avLst/>
          </a:prstGeom>
          <a:solidFill>
            <a:srgbClr val="FFC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/>
          <p:cNvSpPr/>
          <p:nvPr/>
        </p:nvSpPr>
        <p:spPr>
          <a:xfrm>
            <a:off x="6095999" y="891837"/>
            <a:ext cx="1567102" cy="646558"/>
          </a:xfrm>
          <a:prstGeom prst="rect">
            <a:avLst/>
          </a:prstGeom>
          <a:solidFill>
            <a:srgbClr val="FFC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uadroTexto 46"/>
          <p:cNvSpPr txBox="1"/>
          <p:nvPr/>
        </p:nvSpPr>
        <p:spPr>
          <a:xfrm>
            <a:off x="6124151" y="938756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Conocimiento</a:t>
            </a:r>
          </a:p>
          <a:p>
            <a:pPr algn="ctr"/>
            <a:r>
              <a:rPr lang="es-MX" b="1" dirty="0"/>
              <a:t>11%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5954360" y="2958783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Opinión Efectiva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7222015" y="3020338"/>
            <a:ext cx="825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/>
              <a:t>+1.9</a:t>
            </a:r>
          </a:p>
        </p:txBody>
      </p:sp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55651"/>
              </p:ext>
            </p:extLst>
          </p:nvPr>
        </p:nvGraphicFramePr>
        <p:xfrm>
          <a:off x="10300546" y="891835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52" name="Rectángulo 51"/>
          <p:cNvSpPr/>
          <p:nvPr/>
        </p:nvSpPr>
        <p:spPr>
          <a:xfrm>
            <a:off x="6093791" y="5807606"/>
            <a:ext cx="4204546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53"/>
          <p:cNvSpPr/>
          <p:nvPr/>
        </p:nvSpPr>
        <p:spPr>
          <a:xfrm>
            <a:off x="6093791" y="3787579"/>
            <a:ext cx="1567102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CuadroTexto 54"/>
          <p:cNvSpPr txBox="1"/>
          <p:nvPr/>
        </p:nvSpPr>
        <p:spPr>
          <a:xfrm>
            <a:off x="6121943" y="3791644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5952152" y="5854525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7128437" y="591608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+23.9</a:t>
            </a:r>
          </a:p>
        </p:txBody>
      </p:sp>
      <p:graphicFrame>
        <p:nvGraphicFramePr>
          <p:cNvPr id="58" name="Tab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91530"/>
              </p:ext>
            </p:extLst>
          </p:nvPr>
        </p:nvGraphicFramePr>
        <p:xfrm>
          <a:off x="10298338" y="3787577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66" name="Rectángulo 65"/>
          <p:cNvSpPr/>
          <p:nvPr/>
        </p:nvSpPr>
        <p:spPr>
          <a:xfrm>
            <a:off x="6096000" y="3602046"/>
            <a:ext cx="5734800" cy="162072"/>
          </a:xfrm>
          <a:prstGeom prst="rect">
            <a:avLst/>
          </a:prstGeom>
          <a:solidFill>
            <a:srgbClr val="7030A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ROSALINDA ARREDONDO ESQUIVEL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238033" y="705455"/>
            <a:ext cx="5734800" cy="16207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JOSÉ ÁNGEL PÉREZ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6087538" y="714634"/>
            <a:ext cx="5734800" cy="162072"/>
          </a:xfrm>
          <a:prstGeom prst="rect">
            <a:avLst/>
          </a:prstGeom>
          <a:solidFill>
            <a:srgbClr val="FFC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MARY THELMA GUAJARDO</a:t>
            </a:r>
          </a:p>
        </p:txBody>
      </p:sp>
      <p:pic>
        <p:nvPicPr>
          <p:cNvPr id="45" name="Picture 2" descr="Resultado de imagen para P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2" y="1094559"/>
            <a:ext cx="374830" cy="3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49" y="1031171"/>
            <a:ext cx="367106" cy="3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/>
          <p:cNvSpPr/>
          <p:nvPr/>
        </p:nvSpPr>
        <p:spPr>
          <a:xfrm>
            <a:off x="235537" y="5792372"/>
            <a:ext cx="4204546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Rectángulo 69"/>
          <p:cNvSpPr/>
          <p:nvPr/>
        </p:nvSpPr>
        <p:spPr>
          <a:xfrm>
            <a:off x="235537" y="3772345"/>
            <a:ext cx="1567102" cy="646558"/>
          </a:xfrm>
          <a:prstGeom prst="rect">
            <a:avLst/>
          </a:prstGeom>
          <a:solidFill>
            <a:schemeClr val="accent4">
              <a:lumMod val="7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CuadroTexto 70"/>
          <p:cNvSpPr txBox="1"/>
          <p:nvPr/>
        </p:nvSpPr>
        <p:spPr>
          <a:xfrm>
            <a:off x="263689" y="3776410"/>
            <a:ext cx="15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93898" y="5839291"/>
            <a:ext cx="168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Opinión Efectiva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1270183" y="590084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+17.2</a:t>
            </a:r>
          </a:p>
        </p:txBody>
      </p:sp>
      <p:graphicFrame>
        <p:nvGraphicFramePr>
          <p:cNvPr id="74" name="Tab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41829"/>
              </p:ext>
            </p:extLst>
          </p:nvPr>
        </p:nvGraphicFramePr>
        <p:xfrm>
          <a:off x="4440084" y="3772343"/>
          <a:ext cx="1524000" cy="266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320">
                  <a:extLst>
                    <a:ext uri="{9D8B030D-6E8A-4147-A177-3AD203B41FA5}">
                      <a16:colId xmlns="" xmlns:a16="http://schemas.microsoft.com/office/drawing/2014/main" val="1253233256"/>
                    </a:ext>
                  </a:extLst>
                </a:gridCol>
                <a:gridCol w="489680">
                  <a:extLst>
                    <a:ext uri="{9D8B030D-6E8A-4147-A177-3AD203B41FA5}">
                      <a16:colId xmlns="" xmlns:a16="http://schemas.microsoft.com/office/drawing/2014/main" val="319053342"/>
                    </a:ext>
                  </a:extLst>
                </a:gridCol>
              </a:tblGrid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HONESTIDAD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556735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PREPARACIÓN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95937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CERCANÍA CON LA 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949551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LIDERAZGO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37730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HUMILDAD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28869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CREDIBILIDAD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125196"/>
                  </a:ext>
                </a:extLst>
              </a:tr>
            </a:tbl>
          </a:graphicData>
        </a:graphic>
      </p:graphicFrame>
      <p:sp>
        <p:nvSpPr>
          <p:cNvPr id="75" name="Rectángulo 74"/>
          <p:cNvSpPr/>
          <p:nvPr/>
        </p:nvSpPr>
        <p:spPr>
          <a:xfrm>
            <a:off x="237746" y="3586812"/>
            <a:ext cx="5734800" cy="162072"/>
          </a:xfrm>
          <a:prstGeom prst="rect">
            <a:avLst/>
          </a:prstGeom>
          <a:solidFill>
            <a:srgbClr val="7030A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LUIS HORACIO SALINAS</a:t>
            </a:r>
          </a:p>
        </p:txBody>
      </p:sp>
    </p:spTree>
    <p:extLst>
      <p:ext uri="{BB962C8B-B14F-4D97-AF65-F5344CB8AC3E}">
        <p14:creationId xmlns:p14="http://schemas.microsoft.com/office/powerpoint/2010/main" val="1557972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V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5" r="1" b="24001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elecc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5" r="-2" b="12867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23384" y="2751125"/>
            <a:ext cx="11474605" cy="13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5pPr>
            <a:lvl6pPr marL="457109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6pPr>
            <a:lvl7pPr marL="91421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7pPr>
            <a:lvl8pPr marL="137132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8pPr>
            <a:lvl9pPr marL="1828434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5400" dirty="0">
                <a:solidFill>
                  <a:srgbClr val="20817C"/>
                </a:solidFill>
              </a:rPr>
              <a:t>ELECCIONES 2017</a:t>
            </a:r>
          </a:p>
        </p:txBody>
      </p:sp>
      <p:sp>
        <p:nvSpPr>
          <p:cNvPr id="11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2"/>
          <p:cNvSpPr/>
          <p:nvPr/>
        </p:nvSpPr>
        <p:spPr>
          <a:xfrm flipH="1">
            <a:off x="7367485" y="4682840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53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16</a:t>
            </a:fld>
            <a:endParaRPr lang="en-US" dirty="0"/>
          </a:p>
        </p:txBody>
      </p:sp>
      <p:grpSp>
        <p:nvGrpSpPr>
          <p:cNvPr id="16" name="Grupo 15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7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2126283" y="539503"/>
            <a:ext cx="76413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Independientemente del partido que usted haya votado en el pasado, </a:t>
            </a:r>
          </a:p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¿con cuál partido político simpatiza usted más?</a:t>
            </a:r>
          </a:p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Afinidad partidista</a:t>
            </a:r>
          </a:p>
        </p:txBody>
      </p:sp>
      <p:grpSp>
        <p:nvGrpSpPr>
          <p:cNvPr id="21" name="14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aphicFrame>
        <p:nvGraphicFramePr>
          <p:cNvPr id="24" name="21 Gráfico"/>
          <p:cNvGraphicFramePr/>
          <p:nvPr>
            <p:extLst>
              <p:ext uri="{D42A27DB-BD31-4B8C-83A1-F6EECF244321}">
                <p14:modId xmlns:p14="http://schemas.microsoft.com/office/powerpoint/2010/main" val="1050399975"/>
              </p:ext>
            </p:extLst>
          </p:nvPr>
        </p:nvGraphicFramePr>
        <p:xfrm>
          <a:off x="491461" y="2196498"/>
          <a:ext cx="112518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93" y="1975538"/>
            <a:ext cx="397434" cy="3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2" y="1974719"/>
            <a:ext cx="397434" cy="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mor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60" y="2017510"/>
            <a:ext cx="361904" cy="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97" y="2014783"/>
            <a:ext cx="374005" cy="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age.vanguardia.com.mx/sites/default/files/maxresdefault_26.jpg"/>
          <p:cNvPicPr>
            <a:picLocks noChangeAspect="1" noChangeArrowheads="1"/>
          </p:cNvPicPr>
          <p:nvPr/>
        </p:nvPicPr>
        <p:blipFill>
          <a:blip r:embed="rId8" cstate="print"/>
          <a:srcRect l="22449" t="7634" r="33673" b="8396"/>
          <a:stretch>
            <a:fillRect/>
          </a:stretch>
        </p:blipFill>
        <p:spPr bwMode="auto">
          <a:xfrm>
            <a:off x="7482433" y="1974719"/>
            <a:ext cx="371610" cy="380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75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17</a:t>
            </a:fld>
            <a:endParaRPr lang="en-US" dirty="0"/>
          </a:p>
        </p:txBody>
      </p:sp>
      <p:graphicFrame>
        <p:nvGraphicFramePr>
          <p:cNvPr id="32" name="Gráfico 4"/>
          <p:cNvGraphicFramePr/>
          <p:nvPr>
            <p:extLst/>
          </p:nvPr>
        </p:nvGraphicFramePr>
        <p:xfrm>
          <a:off x="156235" y="1421870"/>
          <a:ext cx="9364955" cy="388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3736084"/>
            <a:ext cx="348399" cy="3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7" y="1844993"/>
            <a:ext cx="348399" cy="3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7" y="4775374"/>
            <a:ext cx="319402" cy="3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1 Tabla"/>
          <p:cNvGraphicFramePr>
            <a:graphicFrameLocks noGrp="1"/>
          </p:cNvGraphicFramePr>
          <p:nvPr>
            <p:extLst/>
          </p:nvPr>
        </p:nvGraphicFramePr>
        <p:xfrm>
          <a:off x="896010" y="5058808"/>
          <a:ext cx="7882232" cy="43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52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61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ABRIL           (2016)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JUNIO           (2016)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AGOSTO       (2016)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SEPTIEMBRE (2016)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DICIEMBRE    (2016)</a:t>
                      </a: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ENERO</a:t>
                      </a:r>
                    </a:p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(2017)</a:t>
                      </a: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FEBRERO (2017)</a:t>
                      </a: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(2017)</a:t>
                      </a:r>
                    </a:p>
                  </a:txBody>
                  <a:tcPr marL="9523" marR="9523" marT="952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26 Gráfico"/>
          <p:cNvGraphicFramePr/>
          <p:nvPr>
            <p:extLst/>
          </p:nvPr>
        </p:nvGraphicFramePr>
        <p:xfrm>
          <a:off x="8323815" y="1582827"/>
          <a:ext cx="3576667" cy="238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15 CuadroTexto"/>
          <p:cNvSpPr txBox="1"/>
          <p:nvPr/>
        </p:nvSpPr>
        <p:spPr>
          <a:xfrm>
            <a:off x="8331367" y="991201"/>
            <a:ext cx="3659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¿Qué tanto simpatiza usted con ese partido? ¿Mucho o poco? </a:t>
            </a:r>
          </a:p>
        </p:txBody>
      </p:sp>
      <p:pic>
        <p:nvPicPr>
          <p:cNvPr id="14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381" y="2380843"/>
            <a:ext cx="746825" cy="7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02" y="4512846"/>
            <a:ext cx="746825" cy="7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7" name="8 Imagen" descr="vineta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2126283" y="539503"/>
            <a:ext cx="76413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Independientemente del partido que usted haya votado en el pasado, </a:t>
            </a:r>
          </a:p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¿con cuál partido político simpatiza usted más?</a:t>
            </a:r>
          </a:p>
          <a:p>
            <a:pPr algn="ctr"/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Afinidad partidista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5944" y="4084483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ninguno</a:t>
            </a:r>
          </a:p>
        </p:txBody>
      </p:sp>
      <p:grpSp>
        <p:nvGrpSpPr>
          <p:cNvPr id="20" name="14 Grupo"/>
          <p:cNvGrpSpPr/>
          <p:nvPr/>
        </p:nvGrpSpPr>
        <p:grpSpPr>
          <a:xfrm>
            <a:off x="9954665" y="7155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aphicFrame>
        <p:nvGraphicFramePr>
          <p:cNvPr id="23" name="28 Gráfico"/>
          <p:cNvGraphicFramePr/>
          <p:nvPr>
            <p:extLst>
              <p:ext uri="{D42A27DB-BD31-4B8C-83A1-F6EECF244321}">
                <p14:modId xmlns:p14="http://schemas.microsoft.com/office/powerpoint/2010/main" val="2715897285"/>
              </p:ext>
            </p:extLst>
          </p:nvPr>
        </p:nvGraphicFramePr>
        <p:xfrm>
          <a:off x="8323815" y="3710228"/>
          <a:ext cx="3576667" cy="238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5601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7372" y="741798"/>
            <a:ext cx="11057537" cy="632986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el día de hoy fueran las elecciones para gobernador del estado de Coahuila, </a:t>
            </a:r>
          </a:p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¿por cuál partido votaría usted?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6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grpSp>
        <p:nvGrpSpPr>
          <p:cNvPr id="19" name="14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0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1556649942"/>
              </p:ext>
            </p:extLst>
          </p:nvPr>
        </p:nvGraphicFramePr>
        <p:xfrm>
          <a:off x="491461" y="2196498"/>
          <a:ext cx="112518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44" y="1987377"/>
            <a:ext cx="397434" cy="3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5" y="1974719"/>
            <a:ext cx="397434" cy="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mor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65" y="1987377"/>
            <a:ext cx="361904" cy="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06" y="2005198"/>
            <a:ext cx="374005" cy="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9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19</a:t>
            </a:fld>
            <a:endParaRPr lang="en-US" dirty="0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672276" y="1896451"/>
          <a:ext cx="11087100" cy="390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77372" y="741798"/>
            <a:ext cx="11057537" cy="632986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el día de hoy fueran las elecciones para gobernador del estado de Coahuila, </a:t>
            </a:r>
          </a:p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¿por cuál partido votaría usted? </a:t>
            </a:r>
          </a:p>
        </p:txBody>
      </p:sp>
      <p:pic>
        <p:nvPicPr>
          <p:cNvPr id="7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95" y="3892851"/>
            <a:ext cx="355454" cy="3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95" y="2118239"/>
            <a:ext cx="355454" cy="3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 Tabla"/>
          <p:cNvGraphicFramePr>
            <a:graphicFrameLocks noGrp="1"/>
          </p:cNvGraphicFramePr>
          <p:nvPr>
            <p:extLst/>
          </p:nvPr>
        </p:nvGraphicFramePr>
        <p:xfrm>
          <a:off x="1485897" y="5258662"/>
          <a:ext cx="9429752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87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ABRIL        </a:t>
                      </a:r>
                    </a:p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(2016)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JUNIO         </a:t>
                      </a:r>
                    </a:p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(2016)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AGOSTO   </a:t>
                      </a:r>
                    </a:p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(2016)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SEPTIEMBRE (2016)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DICIEMBRE </a:t>
                      </a:r>
                    </a:p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ENERO</a:t>
                      </a:r>
                    </a:p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FEBRERO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9976409" y="1305059"/>
            <a:ext cx="1968212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12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16" name="8 Imagen" descr="vinet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pic>
        <p:nvPicPr>
          <p:cNvPr id="18" name="Picture 4" descr="http://periodismonegro.com/wp-content/uploads/2014/08/moren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21" y="4800579"/>
            <a:ext cx="461401" cy="39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179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Resultado de imagen para PERSO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1" b="63729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para METODOLOG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9" r="-2" b="19409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2"/>
          <p:cNvSpPr/>
          <p:nvPr/>
        </p:nvSpPr>
        <p:spPr>
          <a:xfrm flipH="1">
            <a:off x="7367485" y="4682840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84" y="2751125"/>
            <a:ext cx="11474605" cy="13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5pPr>
            <a:lvl6pPr marL="457109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6pPr>
            <a:lvl7pPr marL="91421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7pPr>
            <a:lvl8pPr marL="137132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8pPr>
            <a:lvl9pPr marL="1828434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5400" dirty="0">
                <a:solidFill>
                  <a:srgbClr val="20817C"/>
                </a:solidFill>
              </a:rPr>
              <a:t>METODOLOGIA Y PERFIL DEL INFORMANTE</a:t>
            </a:r>
          </a:p>
        </p:txBody>
      </p:sp>
    </p:spTree>
    <p:extLst>
      <p:ext uri="{BB962C8B-B14F-4D97-AF65-F5344CB8AC3E}">
        <p14:creationId xmlns:p14="http://schemas.microsoft.com/office/powerpoint/2010/main" val="212428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99587" y="653931"/>
            <a:ext cx="9330153" cy="37143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¿Actualmente ya tiene decido su voto o aún puede cambiar?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69059809"/>
              </p:ext>
            </p:extLst>
          </p:nvPr>
        </p:nvGraphicFramePr>
        <p:xfrm>
          <a:off x="-422401" y="2414898"/>
          <a:ext cx="7258097" cy="327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850835" y="1704777"/>
            <a:ext cx="1665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1500" b="1" dirty="0" smtClean="0">
                <a:solidFill>
                  <a:srgbClr val="17375E"/>
                </a:solidFill>
              </a:rPr>
              <a:t>Afinidad</a:t>
            </a:r>
            <a:r>
              <a:rPr lang="en-US" altLang="en-US" sz="1500" b="1" dirty="0" smtClean="0">
                <a:solidFill>
                  <a:srgbClr val="17375E"/>
                </a:solidFill>
              </a:rPr>
              <a:t> </a:t>
            </a:r>
            <a:r>
              <a:rPr lang="es-MX" altLang="en-US" sz="1500" b="1" dirty="0" smtClean="0">
                <a:solidFill>
                  <a:srgbClr val="17375E"/>
                </a:solidFill>
              </a:rPr>
              <a:t>partidista</a:t>
            </a:r>
            <a:endParaRPr lang="es-MX" altLang="en-US" sz="1500" b="1" dirty="0">
              <a:solidFill>
                <a:srgbClr val="17375E"/>
              </a:solidFill>
            </a:endParaRPr>
          </a:p>
        </p:txBody>
      </p:sp>
      <p:sp>
        <p:nvSpPr>
          <p:cNvPr id="15" name="TextBox 58"/>
          <p:cNvSpPr txBox="1">
            <a:spLocks noChangeArrowheads="1"/>
          </p:cNvSpPr>
          <p:nvPr/>
        </p:nvSpPr>
        <p:spPr bwMode="auto">
          <a:xfrm>
            <a:off x="7850835" y="2041942"/>
            <a:ext cx="427581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 dirty="0"/>
              <a:t>El 48.9% </a:t>
            </a:r>
            <a:r>
              <a:rPr lang="es-MX" altLang="en-US" sz="1100" dirty="0" smtClean="0"/>
              <a:t>de los entrevistados</a:t>
            </a:r>
            <a:r>
              <a:rPr lang="en-US" altLang="en-US" sz="1100" dirty="0" smtClean="0"/>
              <a:t> </a:t>
            </a:r>
            <a:r>
              <a:rPr lang="en-US" altLang="en-US" sz="1100" dirty="0"/>
              <a:t>que </a:t>
            </a:r>
            <a:r>
              <a:rPr lang="es-MX" altLang="en-US" sz="1100" dirty="0" smtClean="0"/>
              <a:t>indicaron simpatizar con el PAN afirman que su voto aún puede cambiar.</a:t>
            </a:r>
          </a:p>
          <a:p>
            <a:pPr eaLnBrk="1" hangingPunct="1"/>
            <a:endParaRPr lang="en-US" altLang="en-US" sz="1100" dirty="0"/>
          </a:p>
          <a:p>
            <a:pPr eaLnBrk="1" hangingPunct="1"/>
            <a:r>
              <a:rPr lang="es-MX" altLang="en-US" sz="1100" dirty="0" smtClean="0"/>
              <a:t>En cuanto a los que refirieron simpatizar con el PRI, el 58.9% mencionó que su voto aún puede  cambiar.</a:t>
            </a:r>
            <a:endParaRPr lang="es-MX" altLang="en-US" sz="1100" dirty="0"/>
          </a:p>
        </p:txBody>
      </p:sp>
      <p:pic>
        <p:nvPicPr>
          <p:cNvPr id="16" name="Picture 4" descr="Resultado de imagen para politic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9" y="1648336"/>
            <a:ext cx="759212" cy="7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arrow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8437" flipH="1">
            <a:off x="5327377" y="1789796"/>
            <a:ext cx="1537245" cy="14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8" name="8 Imagen" descr="vinet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57093"/>
              </p:ext>
            </p:extLst>
          </p:nvPr>
        </p:nvGraphicFramePr>
        <p:xfrm>
          <a:off x="8543511" y="3089489"/>
          <a:ext cx="2721976" cy="1466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YA LO TIENE DECIDIDO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AÚN PUEDE CAMBIAR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9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AFINIDAD PARTIDISTA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T w="12700" cmpd="sng">
                      <a:noFill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PAN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PRD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PVEM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INDEPENDIENTE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MORENA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21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21</a:t>
            </a:fld>
            <a:endParaRPr lang="en-US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10505397"/>
              </p:ext>
            </p:extLst>
          </p:nvPr>
        </p:nvGraphicFramePr>
        <p:xfrm>
          <a:off x="470066" y="2969515"/>
          <a:ext cx="112518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6432" y="588294"/>
            <a:ext cx="11334334" cy="37149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el día de hoy fueran las elecciones para Gobernador ¿por cuál partido político y fórmula de candidatos votaría usted?</a:t>
            </a:r>
          </a:p>
        </p:txBody>
      </p:sp>
      <p:graphicFrame>
        <p:nvGraphicFramePr>
          <p:cNvPr id="8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14686"/>
              </p:ext>
            </p:extLst>
          </p:nvPr>
        </p:nvGraphicFramePr>
        <p:xfrm>
          <a:off x="561125" y="5386872"/>
          <a:ext cx="11099637" cy="1106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293">
                  <a:extLst>
                    <a:ext uri="{9D8B030D-6E8A-4147-A177-3AD203B41FA5}">
                      <a16:colId xmlns="" xmlns:a16="http://schemas.microsoft.com/office/drawing/2014/main" val="2946651638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1501835333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3629741752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3608672257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523240493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2119727994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523689288"/>
                    </a:ext>
                  </a:extLst>
                </a:gridCol>
                <a:gridCol w="1233293">
                  <a:extLst>
                    <a:ext uri="{9D8B030D-6E8A-4147-A177-3AD203B41FA5}">
                      <a16:colId xmlns="" xmlns:a16="http://schemas.microsoft.com/office/drawing/2014/main" val="1348998761"/>
                    </a:ext>
                  </a:extLst>
                </a:gridCol>
              </a:tblGrid>
              <a:tr h="11065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MIGUEL ÁNGEL RIQUELME (ALIANZA: PRI, PVEM, NUEVA ALIANZA, PARTIDO JOVEN, PCP, PRC, PSC)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GUILLERMO ANAYA LLAMAS (ALIANZA CIUDADANA POR COAHUILA: PAN, UDC, PPC Y PES)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ARMANDO SANTANA GUADIANA TIJERINA (MORENA)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JAVIER GUERRERO GARCÍA (INDEPENDIENTE)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JOSÉ ÁNGEL PEREZ (PT)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MARY THELMA GUAJARDO (PRD)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ROSALINDA ARREDONDO ESQUIVEL (INDEPENDIENTE)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LUIS HORACIO SALINAS (INDEPENDIENTE)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DECLARADO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8057379"/>
                  </a:ext>
                </a:extLst>
              </a:tr>
            </a:tbl>
          </a:graphicData>
        </a:graphic>
      </p:graphicFrame>
      <p:pic>
        <p:nvPicPr>
          <p:cNvPr id="9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17" y="3384952"/>
            <a:ext cx="397434" cy="3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8" y="3401765"/>
            <a:ext cx="397434" cy="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mor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71" y="3390511"/>
            <a:ext cx="361904" cy="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12" y="3343601"/>
            <a:ext cx="374005" cy="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P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4" y="3355724"/>
            <a:ext cx="374830" cy="3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pic>
        <p:nvPicPr>
          <p:cNvPr id="121858" name="Picture 2" descr="Resultado de imagen para guillermo anaya llam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8274" y="2480220"/>
            <a:ext cx="569921" cy="569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Resultado de imagen para miguel angel riquelme sol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95" y="2496623"/>
            <a:ext cx="569921" cy="569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3"/>
          <a:stretch/>
        </p:blipFill>
        <p:spPr bwMode="auto">
          <a:xfrm>
            <a:off x="3290646" y="2476184"/>
            <a:ext cx="636556" cy="590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Resultado de imagen para javier guerrero coahuil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1113"/>
          <a:stretch/>
        </p:blipFill>
        <p:spPr bwMode="auto">
          <a:xfrm>
            <a:off x="4529614" y="2481957"/>
            <a:ext cx="631724" cy="599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6" name="Picture 10" descr="Resultado de imagen para mary telma guajard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8225"/>
          <a:stretch/>
        </p:blipFill>
        <p:spPr bwMode="auto">
          <a:xfrm>
            <a:off x="7057665" y="2468591"/>
            <a:ext cx="631725" cy="567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8" name="Picture 12" descr="Resultado de imagen para jose angel perez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3"/>
          <a:stretch/>
        </p:blipFill>
        <p:spPr bwMode="auto">
          <a:xfrm>
            <a:off x="5771425" y="2469590"/>
            <a:ext cx="564526" cy="568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0" name="Picture 14" descr="Imagen relacionad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6211" r="41870" b="64508"/>
          <a:stretch/>
        </p:blipFill>
        <p:spPr bwMode="auto">
          <a:xfrm>
            <a:off x="9440820" y="2433949"/>
            <a:ext cx="564526" cy="558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2" name="Picture 16" descr="Resultado de imagen para rosalinda arredondo esquivel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r="30424" b="5112"/>
          <a:stretch/>
        </p:blipFill>
        <p:spPr bwMode="auto">
          <a:xfrm>
            <a:off x="8247373" y="2468795"/>
            <a:ext cx="564526" cy="544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3"/>
          <p:cNvSpPr txBox="1"/>
          <p:nvPr/>
        </p:nvSpPr>
        <p:spPr>
          <a:xfrm>
            <a:off x="4779195" y="956097"/>
            <a:ext cx="2351668" cy="294553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*Se utilizó boleta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28" name="8 Imagen" descr="vineta.jp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84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40653" y="592317"/>
            <a:ext cx="10910693" cy="37149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el día de hoy fueran las elecciones para Gobernador ¿por cuál partido político y fórmula de candidatos votaría usted?</a:t>
            </a:r>
          </a:p>
        </p:txBody>
      </p:sp>
      <p:graphicFrame>
        <p:nvGraphicFramePr>
          <p:cNvPr id="6" name="Gráfico 4"/>
          <p:cNvGraphicFramePr/>
          <p:nvPr>
            <p:extLst>
              <p:ext uri="{D42A27DB-BD31-4B8C-83A1-F6EECF244321}">
                <p14:modId xmlns:p14="http://schemas.microsoft.com/office/powerpoint/2010/main" val="1895326315"/>
              </p:ext>
            </p:extLst>
          </p:nvPr>
        </p:nvGraphicFramePr>
        <p:xfrm>
          <a:off x="-528458" y="1361761"/>
          <a:ext cx="10349609" cy="4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04200"/>
              </p:ext>
            </p:extLst>
          </p:nvPr>
        </p:nvGraphicFramePr>
        <p:xfrm>
          <a:off x="486467" y="5504605"/>
          <a:ext cx="8351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63">
                  <a:extLst>
                    <a:ext uri="{9D8B030D-6E8A-4147-A177-3AD203B41FA5}">
                      <a16:colId xmlns="" xmlns:a16="http://schemas.microsoft.com/office/drawing/2014/main" val="388498105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3887811911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4164467539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2347177314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3178262525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987641369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39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ABRIL 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JUNIO 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AGOSTO 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SEPTIEMBRE 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DICIEMBRE 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ENERO 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FEBRERO 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MARZO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 (2017)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679313"/>
                  </a:ext>
                </a:extLst>
              </a:tr>
            </a:tbl>
          </a:graphicData>
        </a:graphic>
      </p:graphicFrame>
      <p:sp>
        <p:nvSpPr>
          <p:cNvPr id="8" name="CuadroTexto 18"/>
          <p:cNvSpPr txBox="1"/>
          <p:nvPr/>
        </p:nvSpPr>
        <p:spPr>
          <a:xfrm>
            <a:off x="770457" y="5234641"/>
            <a:ext cx="807942" cy="232970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800" dirty="0"/>
              <a:t>*No se evaluó</a:t>
            </a:r>
          </a:p>
        </p:txBody>
      </p:sp>
      <p:sp>
        <p:nvSpPr>
          <p:cNvPr id="9" name="CuadroTexto 19"/>
          <p:cNvSpPr txBox="1"/>
          <p:nvPr/>
        </p:nvSpPr>
        <p:spPr>
          <a:xfrm>
            <a:off x="1914290" y="5234641"/>
            <a:ext cx="807942" cy="232970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800" dirty="0"/>
              <a:t>*No se evaluó</a:t>
            </a:r>
          </a:p>
        </p:txBody>
      </p:sp>
      <p:sp>
        <p:nvSpPr>
          <p:cNvPr id="11" name="CuadroTexto 20"/>
          <p:cNvSpPr txBox="1"/>
          <p:nvPr/>
        </p:nvSpPr>
        <p:spPr>
          <a:xfrm>
            <a:off x="3024382" y="5252036"/>
            <a:ext cx="807942" cy="232970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800" dirty="0"/>
              <a:t>*No se evaluó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4126348" y="5241820"/>
            <a:ext cx="807942" cy="232970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800" dirty="0"/>
              <a:t>*No se evaluó</a:t>
            </a:r>
          </a:p>
        </p:txBody>
      </p:sp>
      <p:sp>
        <p:nvSpPr>
          <p:cNvPr id="13" name="CuadroTexto 22"/>
          <p:cNvSpPr txBox="1"/>
          <p:nvPr/>
        </p:nvSpPr>
        <p:spPr>
          <a:xfrm>
            <a:off x="5131239" y="5241820"/>
            <a:ext cx="807942" cy="232970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800" dirty="0"/>
              <a:t>*No se evaluó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39991" y="5485006"/>
            <a:ext cx="82981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Resultado de imagen para javier guerrero coahuil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1113"/>
          <a:stretch/>
        </p:blipFill>
        <p:spPr bwMode="auto">
          <a:xfrm>
            <a:off x="8937750" y="4747713"/>
            <a:ext cx="631724" cy="599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8933223" y="3032760"/>
            <a:ext cx="680976" cy="647638"/>
            <a:chOff x="814207" y="2106338"/>
            <a:chExt cx="680976" cy="647638"/>
          </a:xfrm>
        </p:grpSpPr>
        <p:pic>
          <p:nvPicPr>
            <p:cNvPr id="28" name="Picture 2" descr="Resultado de imagen para guillermo anaya llama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4207" y="2106338"/>
              <a:ext cx="569921" cy="5699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http://congresogro.gob.mx/images/logos-fracciones/logo_P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633" y="2520035"/>
              <a:ext cx="242550" cy="23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o 29"/>
          <p:cNvGrpSpPr/>
          <p:nvPr/>
        </p:nvGrpSpPr>
        <p:grpSpPr>
          <a:xfrm>
            <a:off x="8905772" y="2337213"/>
            <a:ext cx="662675" cy="635394"/>
            <a:chOff x="1958146" y="2089935"/>
            <a:chExt cx="662675" cy="635394"/>
          </a:xfrm>
        </p:grpSpPr>
        <p:pic>
          <p:nvPicPr>
            <p:cNvPr id="31" name="Picture 4" descr="Resultado de imagen para miguel angel riquelme soli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6" y="2089935"/>
              <a:ext cx="569921" cy="5699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8" descr="http://upload.wikimedia.org/wikipedia/commons/thumb/5/5f/PRI_Party_(Mexico).svg/469px-PRI_Party_(Mexico)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417" y="2493929"/>
              <a:ext cx="239404" cy="23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o 32"/>
          <p:cNvGrpSpPr/>
          <p:nvPr/>
        </p:nvGrpSpPr>
        <p:grpSpPr>
          <a:xfrm>
            <a:off x="8905772" y="3963577"/>
            <a:ext cx="744314" cy="692086"/>
            <a:chOff x="3113222" y="2085899"/>
            <a:chExt cx="744314" cy="692086"/>
          </a:xfrm>
        </p:grpSpPr>
        <p:pic>
          <p:nvPicPr>
            <p:cNvPr id="34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73"/>
            <a:stretch/>
          </p:blipFill>
          <p:spPr bwMode="auto">
            <a:xfrm>
              <a:off x="3113222" y="2085899"/>
              <a:ext cx="636556" cy="5905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Resultado de imagen para moren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001" y="2527660"/>
              <a:ext cx="259535" cy="25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ángulo 23"/>
          <p:cNvSpPr/>
          <p:nvPr/>
        </p:nvSpPr>
        <p:spPr>
          <a:xfrm>
            <a:off x="8705765" y="3611231"/>
            <a:ext cx="10038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MX" sz="800" dirty="0"/>
              <a:t>GUILLERMO ANAYA</a:t>
            </a:r>
            <a:endParaRPr lang="es-MX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712177" y="2123356"/>
            <a:ext cx="990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MX" sz="800" dirty="0"/>
              <a:t>MIGUEL RIQUELME</a:t>
            </a:r>
            <a:endParaRPr lang="es-MX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689999" y="4539075"/>
            <a:ext cx="1127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MX" sz="800" dirty="0"/>
              <a:t>ARMANDO GUADIANA</a:t>
            </a:r>
            <a:endParaRPr lang="es-MX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8777361" y="5332559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MX" sz="800" dirty="0"/>
              <a:t>JAVIER GUERRERO</a:t>
            </a:r>
            <a:endParaRPr lang="es-MX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42" name="8 Imagen" descr="vineta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sp>
        <p:nvSpPr>
          <p:cNvPr id="37" name="CuadroTexto 18"/>
          <p:cNvSpPr txBox="1"/>
          <p:nvPr/>
        </p:nvSpPr>
        <p:spPr>
          <a:xfrm>
            <a:off x="135625" y="6058516"/>
            <a:ext cx="1010056" cy="279164"/>
          </a:xfrm>
          <a:prstGeom prst="rect">
            <a:avLst/>
          </a:prstGeom>
          <a:noFill/>
        </p:spPr>
        <p:txBody>
          <a:bodyPr wrap="none" lIns="108825" tIns="54412" rIns="108825" bIns="54412" rtlCol="0">
            <a:spAutoFit/>
          </a:bodyPr>
          <a:lstStyle/>
          <a:p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NO DECLARÓ 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029161" y="6198098"/>
            <a:ext cx="336072" cy="14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5" name="44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5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6432" y="588294"/>
            <a:ext cx="1133433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Independientemente de por quien vaya a votar, ¿Qué partido cree usted que gane la próxima elección a la Gubernatura de COAHUILA?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28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1627444623"/>
              </p:ext>
            </p:extLst>
          </p:nvPr>
        </p:nvGraphicFramePr>
        <p:xfrm>
          <a:off x="470066" y="2969515"/>
          <a:ext cx="112518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24" y="2290517"/>
            <a:ext cx="397434" cy="3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4" y="2290108"/>
            <a:ext cx="397434" cy="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mor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02" y="2307651"/>
            <a:ext cx="361904" cy="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60" y="2290881"/>
            <a:ext cx="374005" cy="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3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6432" y="588294"/>
            <a:ext cx="1133433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Independientemente del candidato por el que usted vaya a votar, ¿Qué candidato cree usted que gane la próxima elección a la Gubernatura de COAHUILA?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9908187" y="1226997"/>
            <a:ext cx="2036434" cy="836564"/>
            <a:chOff x="0" y="0"/>
            <a:chExt cx="1643042" cy="65036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olidFill>
              <a:schemeClr val="bg2">
                <a:lumMod val="75000"/>
                <a:alpha val="30196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0" y="0"/>
              <a:ext cx="1643042" cy="650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6" tIns="10158" rIns="15236" bIns="10158" numCol="1" spcCol="1270" anchor="ctr" anchorCtr="0">
              <a:noAutofit/>
            </a:bodyPr>
            <a:lstStyle/>
            <a:p>
              <a:pPr algn="ctr" defTabSz="3967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ln w="1905"/>
                  <a:solidFill>
                    <a:schemeClr val="accent5">
                      <a:lumMod val="50000"/>
                    </a:schemeClr>
                  </a:solidFill>
                </a:rPr>
                <a:t>LAS ESTIMACIONES DERIVADAS DEL PRESENTE ESTUDIO CORRESPONDEN A LA FECHA EN QUE FUE APLICADO Y NO NECESARIAMENTE TENDRÁN QUE COINCIDIR CON LOS RESULTADOS ELECTORALES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254" y="118156"/>
            <a:ext cx="11283687" cy="523220"/>
            <a:chOff x="68254" y="118156"/>
            <a:chExt cx="11283687" cy="523220"/>
          </a:xfrm>
        </p:grpSpPr>
        <p:pic>
          <p:nvPicPr>
            <p:cNvPr id="28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109090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ELECCIONES 2017</a:t>
              </a:r>
            </a:p>
          </p:txBody>
        </p:sp>
      </p:grp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2352693432"/>
              </p:ext>
            </p:extLst>
          </p:nvPr>
        </p:nvGraphicFramePr>
        <p:xfrm>
          <a:off x="470066" y="2969515"/>
          <a:ext cx="112518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37" y="2329238"/>
            <a:ext cx="397434" cy="3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85" y="2328419"/>
            <a:ext cx="397434" cy="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89" y="2329966"/>
            <a:ext cx="374005" cy="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6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5" r="1" b="10352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MEXICAN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9" r="-2" b="18302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2"/>
          <p:cNvSpPr/>
          <p:nvPr/>
        </p:nvSpPr>
        <p:spPr>
          <a:xfrm flipH="1">
            <a:off x="7367485" y="4682840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84" y="2751125"/>
            <a:ext cx="11474605" cy="13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5pPr>
            <a:lvl6pPr marL="457109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6pPr>
            <a:lvl7pPr marL="91421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7pPr>
            <a:lvl8pPr marL="137132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8pPr>
            <a:lvl9pPr marL="1828434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5400" dirty="0">
                <a:solidFill>
                  <a:srgbClr val="20817C"/>
                </a:solidFill>
              </a:rPr>
              <a:t>PRÓXIMO GOBIERNO</a:t>
            </a:r>
          </a:p>
        </p:txBody>
      </p:sp>
    </p:spTree>
    <p:extLst>
      <p:ext uri="{BB962C8B-B14F-4D97-AF65-F5344CB8AC3E}">
        <p14:creationId xmlns:p14="http://schemas.microsoft.com/office/powerpoint/2010/main" val="25764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929584" y="690334"/>
            <a:ext cx="9330153" cy="37143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¿Cuál es su opinión de qué el PRI siga en el gobierno del Estado de Coahuila?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804371" y="2826856"/>
            <a:ext cx="735336" cy="764887"/>
          </a:xfrm>
          <a:custGeom>
            <a:avLst/>
            <a:gdLst>
              <a:gd name="T0" fmla="*/ 184 w 344"/>
              <a:gd name="T1" fmla="*/ 0 h 358"/>
              <a:gd name="T2" fmla="*/ 136 w 344"/>
              <a:gd name="T3" fmla="*/ 101 h 358"/>
              <a:gd name="T4" fmla="*/ 0 w 344"/>
              <a:gd name="T5" fmla="*/ 219 h 358"/>
              <a:gd name="T6" fmla="*/ 63 w 344"/>
              <a:gd name="T7" fmla="*/ 298 h 358"/>
              <a:gd name="T8" fmla="*/ 158 w 344"/>
              <a:gd name="T9" fmla="*/ 327 h 358"/>
              <a:gd name="T10" fmla="*/ 170 w 344"/>
              <a:gd name="T11" fmla="*/ 327 h 358"/>
              <a:gd name="T12" fmla="*/ 209 w 344"/>
              <a:gd name="T13" fmla="*/ 358 h 358"/>
              <a:gd name="T14" fmla="*/ 215 w 344"/>
              <a:gd name="T15" fmla="*/ 318 h 358"/>
              <a:gd name="T16" fmla="*/ 294 w 344"/>
              <a:gd name="T17" fmla="*/ 256 h 358"/>
              <a:gd name="T18" fmla="*/ 248 w 344"/>
              <a:gd name="T19" fmla="*/ 27 h 358"/>
              <a:gd name="T20" fmla="*/ 184 w 344"/>
              <a:gd name="T2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58">
                <a:moveTo>
                  <a:pt x="184" y="0"/>
                </a:moveTo>
                <a:cubicBezTo>
                  <a:pt x="174" y="35"/>
                  <a:pt x="158" y="70"/>
                  <a:pt x="136" y="101"/>
                </a:cubicBezTo>
                <a:cubicBezTo>
                  <a:pt x="101" y="154"/>
                  <a:pt x="54" y="193"/>
                  <a:pt x="0" y="219"/>
                </a:cubicBezTo>
                <a:cubicBezTo>
                  <a:pt x="12" y="250"/>
                  <a:pt x="33" y="278"/>
                  <a:pt x="63" y="298"/>
                </a:cubicBezTo>
                <a:cubicBezTo>
                  <a:pt x="92" y="318"/>
                  <a:pt x="125" y="327"/>
                  <a:pt x="158" y="327"/>
                </a:cubicBezTo>
                <a:cubicBezTo>
                  <a:pt x="162" y="327"/>
                  <a:pt x="166" y="327"/>
                  <a:pt x="170" y="327"/>
                </a:cubicBezTo>
                <a:cubicBezTo>
                  <a:pt x="209" y="358"/>
                  <a:pt x="209" y="358"/>
                  <a:pt x="209" y="358"/>
                </a:cubicBezTo>
                <a:cubicBezTo>
                  <a:pt x="215" y="318"/>
                  <a:pt x="215" y="318"/>
                  <a:pt x="215" y="318"/>
                </a:cubicBezTo>
                <a:cubicBezTo>
                  <a:pt x="246" y="306"/>
                  <a:pt x="274" y="286"/>
                  <a:pt x="294" y="256"/>
                </a:cubicBezTo>
                <a:cubicBezTo>
                  <a:pt x="344" y="181"/>
                  <a:pt x="324" y="79"/>
                  <a:pt x="248" y="27"/>
                </a:cubicBezTo>
                <a:cubicBezTo>
                  <a:pt x="228" y="13"/>
                  <a:pt x="206" y="4"/>
                  <a:pt x="184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855664" y="3205824"/>
            <a:ext cx="582358" cy="556281"/>
          </a:xfrm>
          <a:custGeom>
            <a:avLst/>
            <a:gdLst>
              <a:gd name="T0" fmla="*/ 139 w 273"/>
              <a:gd name="T1" fmla="*/ 0 h 260"/>
              <a:gd name="T2" fmla="*/ 72 w 273"/>
              <a:gd name="T3" fmla="*/ 20 h 260"/>
              <a:gd name="T4" fmla="*/ 36 w 273"/>
              <a:gd name="T5" fmla="*/ 185 h 260"/>
              <a:gd name="T6" fmla="*/ 92 w 273"/>
              <a:gd name="T7" fmla="*/ 230 h 260"/>
              <a:gd name="T8" fmla="*/ 96 w 273"/>
              <a:gd name="T9" fmla="*/ 260 h 260"/>
              <a:gd name="T10" fmla="*/ 124 w 273"/>
              <a:gd name="T11" fmla="*/ 238 h 260"/>
              <a:gd name="T12" fmla="*/ 135 w 273"/>
              <a:gd name="T13" fmla="*/ 238 h 260"/>
              <a:gd name="T14" fmla="*/ 202 w 273"/>
              <a:gd name="T15" fmla="*/ 218 h 260"/>
              <a:gd name="T16" fmla="*/ 238 w 273"/>
              <a:gd name="T17" fmla="*/ 53 h 260"/>
              <a:gd name="T18" fmla="*/ 139 w 273"/>
              <a:gd name="T1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60">
                <a:moveTo>
                  <a:pt x="139" y="0"/>
                </a:moveTo>
                <a:cubicBezTo>
                  <a:pt x="116" y="0"/>
                  <a:pt x="93" y="7"/>
                  <a:pt x="72" y="20"/>
                </a:cubicBezTo>
                <a:cubicBezTo>
                  <a:pt x="17" y="56"/>
                  <a:pt x="0" y="130"/>
                  <a:pt x="36" y="185"/>
                </a:cubicBezTo>
                <a:cubicBezTo>
                  <a:pt x="50" y="206"/>
                  <a:pt x="70" y="222"/>
                  <a:pt x="92" y="230"/>
                </a:cubicBezTo>
                <a:cubicBezTo>
                  <a:pt x="96" y="260"/>
                  <a:pt x="96" y="260"/>
                  <a:pt x="96" y="26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8" y="238"/>
                  <a:pt x="131" y="238"/>
                  <a:pt x="135" y="238"/>
                </a:cubicBezTo>
                <a:cubicBezTo>
                  <a:pt x="158" y="238"/>
                  <a:pt x="181" y="232"/>
                  <a:pt x="202" y="218"/>
                </a:cubicBezTo>
                <a:cubicBezTo>
                  <a:pt x="257" y="182"/>
                  <a:pt x="273" y="108"/>
                  <a:pt x="238" y="53"/>
                </a:cubicBezTo>
                <a:cubicBezTo>
                  <a:pt x="215" y="19"/>
                  <a:pt x="177" y="0"/>
                  <a:pt x="139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24271" y="2540023"/>
            <a:ext cx="1117779" cy="1180361"/>
          </a:xfrm>
          <a:custGeom>
            <a:avLst/>
            <a:gdLst>
              <a:gd name="T0" fmla="*/ 286 w 523"/>
              <a:gd name="T1" fmla="*/ 0 h 552"/>
              <a:gd name="T2" fmla="*/ 78 w 523"/>
              <a:gd name="T3" fmla="*/ 108 h 552"/>
              <a:gd name="T4" fmla="*/ 148 w 523"/>
              <a:gd name="T5" fmla="*/ 460 h 552"/>
              <a:gd name="T6" fmla="*/ 293 w 523"/>
              <a:gd name="T7" fmla="*/ 505 h 552"/>
              <a:gd name="T8" fmla="*/ 312 w 523"/>
              <a:gd name="T9" fmla="*/ 504 h 552"/>
              <a:gd name="T10" fmla="*/ 371 w 523"/>
              <a:gd name="T11" fmla="*/ 552 h 552"/>
              <a:gd name="T12" fmla="*/ 380 w 523"/>
              <a:gd name="T13" fmla="*/ 489 h 552"/>
              <a:gd name="T14" fmla="*/ 380 w 523"/>
              <a:gd name="T15" fmla="*/ 489 h 552"/>
              <a:gd name="T16" fmla="*/ 501 w 523"/>
              <a:gd name="T17" fmla="*/ 396 h 552"/>
              <a:gd name="T18" fmla="*/ 523 w 523"/>
              <a:gd name="T19" fmla="*/ 355 h 552"/>
              <a:gd name="T20" fmla="*/ 471 w 523"/>
              <a:gd name="T21" fmla="*/ 326 h 552"/>
              <a:gd name="T22" fmla="*/ 312 w 523"/>
              <a:gd name="T23" fmla="*/ 1 h 552"/>
              <a:gd name="T24" fmla="*/ 286 w 523"/>
              <a:gd name="T25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3" h="552">
                <a:moveTo>
                  <a:pt x="286" y="0"/>
                </a:moveTo>
                <a:cubicBezTo>
                  <a:pt x="205" y="0"/>
                  <a:pt x="126" y="38"/>
                  <a:pt x="78" y="108"/>
                </a:cubicBezTo>
                <a:cubicBezTo>
                  <a:pt x="0" y="223"/>
                  <a:pt x="32" y="380"/>
                  <a:pt x="148" y="460"/>
                </a:cubicBezTo>
                <a:cubicBezTo>
                  <a:pt x="193" y="490"/>
                  <a:pt x="244" y="505"/>
                  <a:pt x="293" y="505"/>
                </a:cubicBezTo>
                <a:cubicBezTo>
                  <a:pt x="300" y="505"/>
                  <a:pt x="306" y="504"/>
                  <a:pt x="312" y="504"/>
                </a:cubicBezTo>
                <a:cubicBezTo>
                  <a:pt x="371" y="552"/>
                  <a:pt x="371" y="552"/>
                  <a:pt x="371" y="552"/>
                </a:cubicBezTo>
                <a:cubicBezTo>
                  <a:pt x="380" y="489"/>
                  <a:pt x="380" y="489"/>
                  <a:pt x="380" y="489"/>
                </a:cubicBezTo>
                <a:cubicBezTo>
                  <a:pt x="380" y="489"/>
                  <a:pt x="380" y="489"/>
                  <a:pt x="380" y="489"/>
                </a:cubicBezTo>
                <a:cubicBezTo>
                  <a:pt x="428" y="472"/>
                  <a:pt x="470" y="440"/>
                  <a:pt x="501" y="396"/>
                </a:cubicBezTo>
                <a:cubicBezTo>
                  <a:pt x="510" y="383"/>
                  <a:pt x="517" y="369"/>
                  <a:pt x="523" y="355"/>
                </a:cubicBezTo>
                <a:cubicBezTo>
                  <a:pt x="505" y="347"/>
                  <a:pt x="488" y="337"/>
                  <a:pt x="471" y="326"/>
                </a:cubicBezTo>
                <a:cubicBezTo>
                  <a:pt x="360" y="250"/>
                  <a:pt x="303" y="124"/>
                  <a:pt x="312" y="1"/>
                </a:cubicBezTo>
                <a:cubicBezTo>
                  <a:pt x="303" y="0"/>
                  <a:pt x="295" y="0"/>
                  <a:pt x="286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053404" y="3732552"/>
            <a:ext cx="394613" cy="3963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816988" y="4175843"/>
            <a:ext cx="869190" cy="1472408"/>
          </a:xfrm>
          <a:custGeom>
            <a:avLst/>
            <a:gdLst>
              <a:gd name="T0" fmla="*/ 406 w 407"/>
              <a:gd name="T1" fmla="*/ 266 h 689"/>
              <a:gd name="T2" fmla="*/ 406 w 407"/>
              <a:gd name="T3" fmla="*/ 261 h 689"/>
              <a:gd name="T4" fmla="*/ 364 w 407"/>
              <a:gd name="T5" fmla="*/ 36 h 689"/>
              <a:gd name="T6" fmla="*/ 321 w 407"/>
              <a:gd name="T7" fmla="*/ 0 h 689"/>
              <a:gd name="T8" fmla="*/ 85 w 407"/>
              <a:gd name="T9" fmla="*/ 0 h 689"/>
              <a:gd name="T10" fmla="*/ 42 w 407"/>
              <a:gd name="T11" fmla="*/ 36 h 689"/>
              <a:gd name="T12" fmla="*/ 0 w 407"/>
              <a:gd name="T13" fmla="*/ 261 h 689"/>
              <a:gd name="T14" fmla="*/ 0 w 407"/>
              <a:gd name="T15" fmla="*/ 266 h 689"/>
              <a:gd name="T16" fmla="*/ 0 w 407"/>
              <a:gd name="T17" fmla="*/ 272 h 689"/>
              <a:gd name="T18" fmla="*/ 43 w 407"/>
              <a:gd name="T19" fmla="*/ 315 h 689"/>
              <a:gd name="T20" fmla="*/ 85 w 407"/>
              <a:gd name="T21" fmla="*/ 280 h 689"/>
              <a:gd name="T22" fmla="*/ 112 w 407"/>
              <a:gd name="T23" fmla="*/ 113 h 689"/>
              <a:gd name="T24" fmla="*/ 112 w 407"/>
              <a:gd name="T25" fmla="*/ 646 h 689"/>
              <a:gd name="T26" fmla="*/ 155 w 407"/>
              <a:gd name="T27" fmla="*/ 689 h 689"/>
              <a:gd name="T28" fmla="*/ 198 w 407"/>
              <a:gd name="T29" fmla="*/ 646 h 689"/>
              <a:gd name="T30" fmla="*/ 198 w 407"/>
              <a:gd name="T31" fmla="*/ 382 h 689"/>
              <a:gd name="T32" fmla="*/ 208 w 407"/>
              <a:gd name="T33" fmla="*/ 382 h 689"/>
              <a:gd name="T34" fmla="*/ 208 w 407"/>
              <a:gd name="T35" fmla="*/ 646 h 689"/>
              <a:gd name="T36" fmla="*/ 251 w 407"/>
              <a:gd name="T37" fmla="*/ 689 h 689"/>
              <a:gd name="T38" fmla="*/ 295 w 407"/>
              <a:gd name="T39" fmla="*/ 646 h 689"/>
              <a:gd name="T40" fmla="*/ 294 w 407"/>
              <a:gd name="T41" fmla="*/ 113 h 689"/>
              <a:gd name="T42" fmla="*/ 321 w 407"/>
              <a:gd name="T43" fmla="*/ 280 h 689"/>
              <a:gd name="T44" fmla="*/ 363 w 407"/>
              <a:gd name="T45" fmla="*/ 315 h 689"/>
              <a:gd name="T46" fmla="*/ 406 w 407"/>
              <a:gd name="T47" fmla="*/ 272 h 689"/>
              <a:gd name="T48" fmla="*/ 406 w 407"/>
              <a:gd name="T49" fmla="*/ 266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7" h="689">
                <a:moveTo>
                  <a:pt x="406" y="266"/>
                </a:moveTo>
                <a:cubicBezTo>
                  <a:pt x="406" y="264"/>
                  <a:pt x="407" y="263"/>
                  <a:pt x="406" y="261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1" y="15"/>
                  <a:pt x="343" y="0"/>
                  <a:pt x="32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64" y="0"/>
                  <a:pt x="46" y="15"/>
                  <a:pt x="42" y="3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63"/>
                  <a:pt x="0" y="264"/>
                  <a:pt x="0" y="266"/>
                </a:cubicBezTo>
                <a:cubicBezTo>
                  <a:pt x="0" y="268"/>
                  <a:pt x="0" y="270"/>
                  <a:pt x="0" y="272"/>
                </a:cubicBezTo>
                <a:cubicBezTo>
                  <a:pt x="0" y="296"/>
                  <a:pt x="19" y="315"/>
                  <a:pt x="43" y="315"/>
                </a:cubicBezTo>
                <a:cubicBezTo>
                  <a:pt x="64" y="315"/>
                  <a:pt x="82" y="300"/>
                  <a:pt x="85" y="280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2" y="646"/>
                  <a:pt x="112" y="646"/>
                  <a:pt x="112" y="646"/>
                </a:cubicBezTo>
                <a:cubicBezTo>
                  <a:pt x="112" y="669"/>
                  <a:pt x="131" y="689"/>
                  <a:pt x="155" y="689"/>
                </a:cubicBezTo>
                <a:cubicBezTo>
                  <a:pt x="179" y="689"/>
                  <a:pt x="198" y="669"/>
                  <a:pt x="198" y="646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08" y="382"/>
                  <a:pt x="208" y="382"/>
                  <a:pt x="208" y="382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69"/>
                  <a:pt x="228" y="689"/>
                  <a:pt x="251" y="689"/>
                </a:cubicBezTo>
                <a:cubicBezTo>
                  <a:pt x="275" y="689"/>
                  <a:pt x="295" y="669"/>
                  <a:pt x="295" y="646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321" y="280"/>
                  <a:pt x="321" y="280"/>
                  <a:pt x="321" y="280"/>
                </a:cubicBezTo>
                <a:cubicBezTo>
                  <a:pt x="325" y="300"/>
                  <a:pt x="343" y="315"/>
                  <a:pt x="363" y="315"/>
                </a:cubicBezTo>
                <a:cubicBezTo>
                  <a:pt x="387" y="315"/>
                  <a:pt x="406" y="296"/>
                  <a:pt x="406" y="272"/>
                </a:cubicBezTo>
                <a:cubicBezTo>
                  <a:pt x="406" y="270"/>
                  <a:pt x="406" y="268"/>
                  <a:pt x="406" y="2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714856" y="3725602"/>
            <a:ext cx="406781" cy="410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3468006" y="4186273"/>
            <a:ext cx="900481" cy="1524560"/>
          </a:xfrm>
          <a:custGeom>
            <a:avLst/>
            <a:gdLst>
              <a:gd name="T0" fmla="*/ 420 w 421"/>
              <a:gd name="T1" fmla="*/ 275 h 713"/>
              <a:gd name="T2" fmla="*/ 421 w 421"/>
              <a:gd name="T3" fmla="*/ 270 h 713"/>
              <a:gd name="T4" fmla="*/ 377 w 421"/>
              <a:gd name="T5" fmla="*/ 37 h 713"/>
              <a:gd name="T6" fmla="*/ 333 w 421"/>
              <a:gd name="T7" fmla="*/ 0 h 713"/>
              <a:gd name="T8" fmla="*/ 88 w 421"/>
              <a:gd name="T9" fmla="*/ 0 h 713"/>
              <a:gd name="T10" fmla="*/ 44 w 421"/>
              <a:gd name="T11" fmla="*/ 37 h 713"/>
              <a:gd name="T12" fmla="*/ 0 w 421"/>
              <a:gd name="T13" fmla="*/ 270 h 713"/>
              <a:gd name="T14" fmla="*/ 1 w 421"/>
              <a:gd name="T15" fmla="*/ 275 h 713"/>
              <a:gd name="T16" fmla="*/ 0 w 421"/>
              <a:gd name="T17" fmla="*/ 281 h 713"/>
              <a:gd name="T18" fmla="*/ 45 w 421"/>
              <a:gd name="T19" fmla="*/ 326 h 713"/>
              <a:gd name="T20" fmla="*/ 89 w 421"/>
              <a:gd name="T21" fmla="*/ 289 h 713"/>
              <a:gd name="T22" fmla="*/ 116 w 421"/>
              <a:gd name="T23" fmla="*/ 116 h 713"/>
              <a:gd name="T24" fmla="*/ 116 w 421"/>
              <a:gd name="T25" fmla="*/ 668 h 713"/>
              <a:gd name="T26" fmla="*/ 161 w 421"/>
              <a:gd name="T27" fmla="*/ 713 h 713"/>
              <a:gd name="T28" fmla="*/ 205 w 421"/>
              <a:gd name="T29" fmla="*/ 668 h 713"/>
              <a:gd name="T30" fmla="*/ 205 w 421"/>
              <a:gd name="T31" fmla="*/ 395 h 713"/>
              <a:gd name="T32" fmla="*/ 216 w 421"/>
              <a:gd name="T33" fmla="*/ 395 h 713"/>
              <a:gd name="T34" fmla="*/ 216 w 421"/>
              <a:gd name="T35" fmla="*/ 668 h 713"/>
              <a:gd name="T36" fmla="*/ 261 w 421"/>
              <a:gd name="T37" fmla="*/ 713 h 713"/>
              <a:gd name="T38" fmla="*/ 305 w 421"/>
              <a:gd name="T39" fmla="*/ 668 h 713"/>
              <a:gd name="T40" fmla="*/ 305 w 421"/>
              <a:gd name="T41" fmla="*/ 116 h 713"/>
              <a:gd name="T42" fmla="*/ 332 w 421"/>
              <a:gd name="T43" fmla="*/ 290 h 713"/>
              <a:gd name="T44" fmla="*/ 376 w 421"/>
              <a:gd name="T45" fmla="*/ 326 h 713"/>
              <a:gd name="T46" fmla="*/ 421 w 421"/>
              <a:gd name="T47" fmla="*/ 281 h 713"/>
              <a:gd name="T48" fmla="*/ 420 w 421"/>
              <a:gd name="T49" fmla="*/ 275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1" h="713">
                <a:moveTo>
                  <a:pt x="420" y="275"/>
                </a:moveTo>
                <a:cubicBezTo>
                  <a:pt x="421" y="274"/>
                  <a:pt x="421" y="272"/>
                  <a:pt x="421" y="270"/>
                </a:cubicBezTo>
                <a:cubicBezTo>
                  <a:pt x="377" y="37"/>
                  <a:pt x="377" y="37"/>
                  <a:pt x="377" y="37"/>
                </a:cubicBezTo>
                <a:cubicBezTo>
                  <a:pt x="373" y="16"/>
                  <a:pt x="355" y="0"/>
                  <a:pt x="33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6" y="0"/>
                  <a:pt x="48" y="16"/>
                  <a:pt x="44" y="37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2"/>
                  <a:pt x="0" y="274"/>
                  <a:pt x="1" y="275"/>
                </a:cubicBezTo>
                <a:cubicBezTo>
                  <a:pt x="0" y="277"/>
                  <a:pt x="0" y="279"/>
                  <a:pt x="0" y="281"/>
                </a:cubicBezTo>
                <a:cubicBezTo>
                  <a:pt x="0" y="306"/>
                  <a:pt x="20" y="326"/>
                  <a:pt x="45" y="326"/>
                </a:cubicBezTo>
                <a:cubicBezTo>
                  <a:pt x="66" y="326"/>
                  <a:pt x="85" y="311"/>
                  <a:pt x="89" y="289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668"/>
                  <a:pt x="116" y="668"/>
                  <a:pt x="116" y="668"/>
                </a:cubicBezTo>
                <a:cubicBezTo>
                  <a:pt x="116" y="693"/>
                  <a:pt x="136" y="713"/>
                  <a:pt x="161" y="713"/>
                </a:cubicBezTo>
                <a:cubicBezTo>
                  <a:pt x="185" y="713"/>
                  <a:pt x="205" y="693"/>
                  <a:pt x="205" y="668"/>
                </a:cubicBezTo>
                <a:cubicBezTo>
                  <a:pt x="205" y="395"/>
                  <a:pt x="205" y="395"/>
                  <a:pt x="205" y="395"/>
                </a:cubicBezTo>
                <a:cubicBezTo>
                  <a:pt x="216" y="395"/>
                  <a:pt x="216" y="395"/>
                  <a:pt x="216" y="395"/>
                </a:cubicBezTo>
                <a:cubicBezTo>
                  <a:pt x="216" y="668"/>
                  <a:pt x="216" y="668"/>
                  <a:pt x="216" y="668"/>
                </a:cubicBezTo>
                <a:cubicBezTo>
                  <a:pt x="216" y="693"/>
                  <a:pt x="236" y="713"/>
                  <a:pt x="261" y="713"/>
                </a:cubicBezTo>
                <a:cubicBezTo>
                  <a:pt x="285" y="713"/>
                  <a:pt x="305" y="693"/>
                  <a:pt x="305" y="668"/>
                </a:cubicBezTo>
                <a:cubicBezTo>
                  <a:pt x="305" y="116"/>
                  <a:pt x="305" y="116"/>
                  <a:pt x="305" y="116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36" y="311"/>
                  <a:pt x="355" y="326"/>
                  <a:pt x="376" y="326"/>
                </a:cubicBezTo>
                <a:cubicBezTo>
                  <a:pt x="401" y="326"/>
                  <a:pt x="421" y="306"/>
                  <a:pt x="421" y="281"/>
                </a:cubicBezTo>
                <a:cubicBezTo>
                  <a:pt x="421" y="279"/>
                  <a:pt x="421" y="277"/>
                  <a:pt x="420" y="27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134667" y="3725602"/>
            <a:ext cx="410258" cy="4102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889556" y="4186273"/>
            <a:ext cx="902220" cy="1524560"/>
          </a:xfrm>
          <a:custGeom>
            <a:avLst/>
            <a:gdLst>
              <a:gd name="T0" fmla="*/ 421 w 422"/>
              <a:gd name="T1" fmla="*/ 275 h 713"/>
              <a:gd name="T2" fmla="*/ 421 w 422"/>
              <a:gd name="T3" fmla="*/ 270 h 713"/>
              <a:gd name="T4" fmla="*/ 377 w 422"/>
              <a:gd name="T5" fmla="*/ 37 h 713"/>
              <a:gd name="T6" fmla="*/ 334 w 422"/>
              <a:gd name="T7" fmla="*/ 0 h 713"/>
              <a:gd name="T8" fmla="*/ 89 w 422"/>
              <a:gd name="T9" fmla="*/ 0 h 713"/>
              <a:gd name="T10" fmla="*/ 45 w 422"/>
              <a:gd name="T11" fmla="*/ 37 h 713"/>
              <a:gd name="T12" fmla="*/ 1 w 422"/>
              <a:gd name="T13" fmla="*/ 270 h 713"/>
              <a:gd name="T14" fmla="*/ 1 w 422"/>
              <a:gd name="T15" fmla="*/ 275 h 713"/>
              <a:gd name="T16" fmla="*/ 1 w 422"/>
              <a:gd name="T17" fmla="*/ 281 h 713"/>
              <a:gd name="T18" fmla="*/ 45 w 422"/>
              <a:gd name="T19" fmla="*/ 326 h 713"/>
              <a:gd name="T20" fmla="*/ 89 w 422"/>
              <a:gd name="T21" fmla="*/ 289 h 713"/>
              <a:gd name="T22" fmla="*/ 117 w 422"/>
              <a:gd name="T23" fmla="*/ 116 h 713"/>
              <a:gd name="T24" fmla="*/ 116 w 422"/>
              <a:gd name="T25" fmla="*/ 668 h 713"/>
              <a:gd name="T26" fmla="*/ 161 w 422"/>
              <a:gd name="T27" fmla="*/ 713 h 713"/>
              <a:gd name="T28" fmla="*/ 206 w 422"/>
              <a:gd name="T29" fmla="*/ 668 h 713"/>
              <a:gd name="T30" fmla="*/ 206 w 422"/>
              <a:gd name="T31" fmla="*/ 395 h 713"/>
              <a:gd name="T32" fmla="*/ 216 w 422"/>
              <a:gd name="T33" fmla="*/ 395 h 713"/>
              <a:gd name="T34" fmla="*/ 216 w 422"/>
              <a:gd name="T35" fmla="*/ 668 h 713"/>
              <a:gd name="T36" fmla="*/ 261 w 422"/>
              <a:gd name="T37" fmla="*/ 713 h 713"/>
              <a:gd name="T38" fmla="*/ 306 w 422"/>
              <a:gd name="T39" fmla="*/ 668 h 713"/>
              <a:gd name="T40" fmla="*/ 305 w 422"/>
              <a:gd name="T41" fmla="*/ 116 h 713"/>
              <a:gd name="T42" fmla="*/ 333 w 422"/>
              <a:gd name="T43" fmla="*/ 290 h 713"/>
              <a:gd name="T44" fmla="*/ 377 w 422"/>
              <a:gd name="T45" fmla="*/ 326 h 713"/>
              <a:gd name="T46" fmla="*/ 422 w 422"/>
              <a:gd name="T47" fmla="*/ 281 h 713"/>
              <a:gd name="T48" fmla="*/ 421 w 422"/>
              <a:gd name="T49" fmla="*/ 275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2" h="713">
                <a:moveTo>
                  <a:pt x="421" y="275"/>
                </a:moveTo>
                <a:cubicBezTo>
                  <a:pt x="422" y="274"/>
                  <a:pt x="422" y="272"/>
                  <a:pt x="421" y="270"/>
                </a:cubicBezTo>
                <a:cubicBezTo>
                  <a:pt x="377" y="37"/>
                  <a:pt x="377" y="37"/>
                  <a:pt x="377" y="37"/>
                </a:cubicBezTo>
                <a:cubicBezTo>
                  <a:pt x="374" y="16"/>
                  <a:pt x="355" y="0"/>
                  <a:pt x="334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48" y="16"/>
                  <a:pt x="45" y="37"/>
                </a:cubicBezTo>
                <a:cubicBezTo>
                  <a:pt x="1" y="270"/>
                  <a:pt x="1" y="270"/>
                  <a:pt x="1" y="270"/>
                </a:cubicBezTo>
                <a:cubicBezTo>
                  <a:pt x="0" y="272"/>
                  <a:pt x="1" y="274"/>
                  <a:pt x="1" y="275"/>
                </a:cubicBezTo>
                <a:cubicBezTo>
                  <a:pt x="1" y="277"/>
                  <a:pt x="1" y="279"/>
                  <a:pt x="1" y="281"/>
                </a:cubicBezTo>
                <a:cubicBezTo>
                  <a:pt x="1" y="306"/>
                  <a:pt x="21" y="326"/>
                  <a:pt x="45" y="326"/>
                </a:cubicBezTo>
                <a:cubicBezTo>
                  <a:pt x="67" y="326"/>
                  <a:pt x="85" y="311"/>
                  <a:pt x="89" y="289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6" y="668"/>
                  <a:pt x="116" y="668"/>
                  <a:pt x="116" y="668"/>
                </a:cubicBezTo>
                <a:cubicBezTo>
                  <a:pt x="116" y="693"/>
                  <a:pt x="136" y="713"/>
                  <a:pt x="161" y="713"/>
                </a:cubicBezTo>
                <a:cubicBezTo>
                  <a:pt x="186" y="713"/>
                  <a:pt x="206" y="693"/>
                  <a:pt x="206" y="668"/>
                </a:cubicBezTo>
                <a:cubicBezTo>
                  <a:pt x="206" y="395"/>
                  <a:pt x="206" y="395"/>
                  <a:pt x="206" y="395"/>
                </a:cubicBezTo>
                <a:cubicBezTo>
                  <a:pt x="216" y="395"/>
                  <a:pt x="216" y="395"/>
                  <a:pt x="216" y="395"/>
                </a:cubicBezTo>
                <a:cubicBezTo>
                  <a:pt x="216" y="668"/>
                  <a:pt x="216" y="668"/>
                  <a:pt x="216" y="668"/>
                </a:cubicBezTo>
                <a:cubicBezTo>
                  <a:pt x="216" y="693"/>
                  <a:pt x="236" y="713"/>
                  <a:pt x="261" y="713"/>
                </a:cubicBezTo>
                <a:cubicBezTo>
                  <a:pt x="286" y="713"/>
                  <a:pt x="306" y="693"/>
                  <a:pt x="306" y="668"/>
                </a:cubicBezTo>
                <a:cubicBezTo>
                  <a:pt x="305" y="116"/>
                  <a:pt x="305" y="116"/>
                  <a:pt x="305" y="116"/>
                </a:cubicBezTo>
                <a:cubicBezTo>
                  <a:pt x="333" y="290"/>
                  <a:pt x="333" y="290"/>
                  <a:pt x="333" y="290"/>
                </a:cubicBezTo>
                <a:cubicBezTo>
                  <a:pt x="337" y="311"/>
                  <a:pt x="355" y="326"/>
                  <a:pt x="377" y="326"/>
                </a:cubicBezTo>
                <a:cubicBezTo>
                  <a:pt x="401" y="326"/>
                  <a:pt x="422" y="306"/>
                  <a:pt x="422" y="281"/>
                </a:cubicBezTo>
                <a:cubicBezTo>
                  <a:pt x="421" y="279"/>
                  <a:pt x="421" y="277"/>
                  <a:pt x="421" y="2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825664" y="3762105"/>
            <a:ext cx="394613" cy="3946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589248" y="4205392"/>
            <a:ext cx="869190" cy="1470670"/>
          </a:xfrm>
          <a:custGeom>
            <a:avLst/>
            <a:gdLst>
              <a:gd name="T0" fmla="*/ 322 w 407"/>
              <a:gd name="T1" fmla="*/ 0 h 688"/>
              <a:gd name="T2" fmla="*/ 85 w 407"/>
              <a:gd name="T3" fmla="*/ 0 h 688"/>
              <a:gd name="T4" fmla="*/ 43 w 407"/>
              <a:gd name="T5" fmla="*/ 36 h 688"/>
              <a:gd name="T6" fmla="*/ 0 w 407"/>
              <a:gd name="T7" fmla="*/ 261 h 688"/>
              <a:gd name="T8" fmla="*/ 1 w 407"/>
              <a:gd name="T9" fmla="*/ 266 h 688"/>
              <a:gd name="T10" fmla="*/ 0 w 407"/>
              <a:gd name="T11" fmla="*/ 272 h 688"/>
              <a:gd name="T12" fmla="*/ 43 w 407"/>
              <a:gd name="T13" fmla="*/ 315 h 688"/>
              <a:gd name="T14" fmla="*/ 86 w 407"/>
              <a:gd name="T15" fmla="*/ 279 h 688"/>
              <a:gd name="T16" fmla="*/ 112 w 407"/>
              <a:gd name="T17" fmla="*/ 112 h 688"/>
              <a:gd name="T18" fmla="*/ 112 w 407"/>
              <a:gd name="T19" fmla="*/ 645 h 688"/>
              <a:gd name="T20" fmla="*/ 155 w 407"/>
              <a:gd name="T21" fmla="*/ 688 h 688"/>
              <a:gd name="T22" fmla="*/ 198 w 407"/>
              <a:gd name="T23" fmla="*/ 645 h 688"/>
              <a:gd name="T24" fmla="*/ 198 w 407"/>
              <a:gd name="T25" fmla="*/ 382 h 688"/>
              <a:gd name="T26" fmla="*/ 208 w 407"/>
              <a:gd name="T27" fmla="*/ 382 h 688"/>
              <a:gd name="T28" fmla="*/ 208 w 407"/>
              <a:gd name="T29" fmla="*/ 645 h 688"/>
              <a:gd name="T30" fmla="*/ 252 w 407"/>
              <a:gd name="T31" fmla="*/ 688 h 688"/>
              <a:gd name="T32" fmla="*/ 295 w 407"/>
              <a:gd name="T33" fmla="*/ 645 h 688"/>
              <a:gd name="T34" fmla="*/ 294 w 407"/>
              <a:gd name="T35" fmla="*/ 112 h 688"/>
              <a:gd name="T36" fmla="*/ 321 w 407"/>
              <a:gd name="T37" fmla="*/ 280 h 688"/>
              <a:gd name="T38" fmla="*/ 363 w 407"/>
              <a:gd name="T39" fmla="*/ 315 h 688"/>
              <a:gd name="T40" fmla="*/ 407 w 407"/>
              <a:gd name="T41" fmla="*/ 272 h 688"/>
              <a:gd name="T42" fmla="*/ 406 w 407"/>
              <a:gd name="T43" fmla="*/ 266 h 688"/>
              <a:gd name="T44" fmla="*/ 406 w 407"/>
              <a:gd name="T45" fmla="*/ 261 h 688"/>
              <a:gd name="T46" fmla="*/ 364 w 407"/>
              <a:gd name="T47" fmla="*/ 36 h 688"/>
              <a:gd name="T48" fmla="*/ 322 w 407"/>
              <a:gd name="T49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7" h="688">
                <a:moveTo>
                  <a:pt x="322" y="0"/>
                </a:moveTo>
                <a:cubicBezTo>
                  <a:pt x="85" y="0"/>
                  <a:pt x="85" y="0"/>
                  <a:pt x="85" y="0"/>
                </a:cubicBezTo>
                <a:cubicBezTo>
                  <a:pt x="64" y="0"/>
                  <a:pt x="46" y="15"/>
                  <a:pt x="43" y="3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62"/>
                  <a:pt x="0" y="264"/>
                  <a:pt x="1" y="266"/>
                </a:cubicBezTo>
                <a:cubicBezTo>
                  <a:pt x="0" y="268"/>
                  <a:pt x="0" y="270"/>
                  <a:pt x="0" y="272"/>
                </a:cubicBezTo>
                <a:cubicBezTo>
                  <a:pt x="0" y="296"/>
                  <a:pt x="19" y="315"/>
                  <a:pt x="43" y="315"/>
                </a:cubicBezTo>
                <a:cubicBezTo>
                  <a:pt x="64" y="315"/>
                  <a:pt x="82" y="300"/>
                  <a:pt x="86" y="27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645"/>
                  <a:pt x="112" y="645"/>
                  <a:pt x="112" y="645"/>
                </a:cubicBezTo>
                <a:cubicBezTo>
                  <a:pt x="112" y="669"/>
                  <a:pt x="131" y="688"/>
                  <a:pt x="155" y="688"/>
                </a:cubicBezTo>
                <a:cubicBezTo>
                  <a:pt x="179" y="688"/>
                  <a:pt x="198" y="669"/>
                  <a:pt x="198" y="645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08" y="382"/>
                  <a:pt x="208" y="382"/>
                  <a:pt x="208" y="382"/>
                </a:cubicBezTo>
                <a:cubicBezTo>
                  <a:pt x="208" y="645"/>
                  <a:pt x="208" y="645"/>
                  <a:pt x="208" y="645"/>
                </a:cubicBezTo>
                <a:cubicBezTo>
                  <a:pt x="208" y="669"/>
                  <a:pt x="228" y="688"/>
                  <a:pt x="252" y="688"/>
                </a:cubicBezTo>
                <a:cubicBezTo>
                  <a:pt x="275" y="688"/>
                  <a:pt x="295" y="669"/>
                  <a:pt x="295" y="645"/>
                </a:cubicBezTo>
                <a:cubicBezTo>
                  <a:pt x="294" y="112"/>
                  <a:pt x="294" y="112"/>
                  <a:pt x="294" y="112"/>
                </a:cubicBezTo>
                <a:cubicBezTo>
                  <a:pt x="321" y="280"/>
                  <a:pt x="321" y="280"/>
                  <a:pt x="321" y="280"/>
                </a:cubicBezTo>
                <a:cubicBezTo>
                  <a:pt x="325" y="300"/>
                  <a:pt x="343" y="315"/>
                  <a:pt x="363" y="315"/>
                </a:cubicBezTo>
                <a:cubicBezTo>
                  <a:pt x="387" y="315"/>
                  <a:pt x="407" y="296"/>
                  <a:pt x="407" y="272"/>
                </a:cubicBezTo>
                <a:cubicBezTo>
                  <a:pt x="407" y="270"/>
                  <a:pt x="406" y="268"/>
                  <a:pt x="406" y="266"/>
                </a:cubicBezTo>
                <a:cubicBezTo>
                  <a:pt x="407" y="264"/>
                  <a:pt x="407" y="262"/>
                  <a:pt x="406" y="261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1" y="15"/>
                  <a:pt x="343" y="0"/>
                  <a:pt x="32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4325026" y="3626515"/>
            <a:ext cx="535421" cy="533683"/>
          </a:xfrm>
          <a:prstGeom prst="ellipse">
            <a:avLst/>
          </a:prstGeom>
          <a:solidFill>
            <a:srgbClr val="00B050">
              <a:alpha val="96863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4005164" y="4226257"/>
            <a:ext cx="1175145" cy="1990446"/>
          </a:xfrm>
          <a:custGeom>
            <a:avLst/>
            <a:gdLst>
              <a:gd name="T0" fmla="*/ 550 w 550"/>
              <a:gd name="T1" fmla="*/ 360 h 931"/>
              <a:gd name="T2" fmla="*/ 550 w 550"/>
              <a:gd name="T3" fmla="*/ 352 h 931"/>
              <a:gd name="T4" fmla="*/ 493 w 550"/>
              <a:gd name="T5" fmla="*/ 49 h 931"/>
              <a:gd name="T6" fmla="*/ 435 w 550"/>
              <a:gd name="T7" fmla="*/ 0 h 931"/>
              <a:gd name="T8" fmla="*/ 115 w 550"/>
              <a:gd name="T9" fmla="*/ 0 h 931"/>
              <a:gd name="T10" fmla="*/ 58 w 550"/>
              <a:gd name="T11" fmla="*/ 48 h 931"/>
              <a:gd name="T12" fmla="*/ 1 w 550"/>
              <a:gd name="T13" fmla="*/ 352 h 931"/>
              <a:gd name="T14" fmla="*/ 1 w 550"/>
              <a:gd name="T15" fmla="*/ 360 h 931"/>
              <a:gd name="T16" fmla="*/ 0 w 550"/>
              <a:gd name="T17" fmla="*/ 368 h 931"/>
              <a:gd name="T18" fmla="*/ 59 w 550"/>
              <a:gd name="T19" fmla="*/ 426 h 931"/>
              <a:gd name="T20" fmla="*/ 116 w 550"/>
              <a:gd name="T21" fmla="*/ 378 h 931"/>
              <a:gd name="T22" fmla="*/ 152 w 550"/>
              <a:gd name="T23" fmla="*/ 152 h 931"/>
              <a:gd name="T24" fmla="*/ 152 w 550"/>
              <a:gd name="T25" fmla="*/ 873 h 931"/>
              <a:gd name="T26" fmla="*/ 210 w 550"/>
              <a:gd name="T27" fmla="*/ 931 h 931"/>
              <a:gd name="T28" fmla="*/ 268 w 550"/>
              <a:gd name="T29" fmla="*/ 873 h 931"/>
              <a:gd name="T30" fmla="*/ 268 w 550"/>
              <a:gd name="T31" fmla="*/ 516 h 931"/>
              <a:gd name="T32" fmla="*/ 282 w 550"/>
              <a:gd name="T33" fmla="*/ 516 h 931"/>
              <a:gd name="T34" fmla="*/ 282 w 550"/>
              <a:gd name="T35" fmla="*/ 873 h 931"/>
              <a:gd name="T36" fmla="*/ 341 w 550"/>
              <a:gd name="T37" fmla="*/ 931 h 931"/>
              <a:gd name="T38" fmla="*/ 399 w 550"/>
              <a:gd name="T39" fmla="*/ 873 h 931"/>
              <a:gd name="T40" fmla="*/ 398 w 550"/>
              <a:gd name="T41" fmla="*/ 152 h 931"/>
              <a:gd name="T42" fmla="*/ 435 w 550"/>
              <a:gd name="T43" fmla="*/ 378 h 931"/>
              <a:gd name="T44" fmla="*/ 492 w 550"/>
              <a:gd name="T45" fmla="*/ 426 h 931"/>
              <a:gd name="T46" fmla="*/ 550 w 550"/>
              <a:gd name="T47" fmla="*/ 368 h 931"/>
              <a:gd name="T48" fmla="*/ 550 w 550"/>
              <a:gd name="T49" fmla="*/ 36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931">
                <a:moveTo>
                  <a:pt x="550" y="360"/>
                </a:moveTo>
                <a:cubicBezTo>
                  <a:pt x="550" y="357"/>
                  <a:pt x="550" y="355"/>
                  <a:pt x="550" y="352"/>
                </a:cubicBezTo>
                <a:cubicBezTo>
                  <a:pt x="493" y="49"/>
                  <a:pt x="493" y="49"/>
                  <a:pt x="493" y="49"/>
                </a:cubicBezTo>
                <a:cubicBezTo>
                  <a:pt x="488" y="20"/>
                  <a:pt x="464" y="0"/>
                  <a:pt x="43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87" y="0"/>
                  <a:pt x="62" y="20"/>
                  <a:pt x="58" y="48"/>
                </a:cubicBezTo>
                <a:cubicBezTo>
                  <a:pt x="1" y="352"/>
                  <a:pt x="1" y="352"/>
                  <a:pt x="1" y="352"/>
                </a:cubicBezTo>
                <a:cubicBezTo>
                  <a:pt x="0" y="355"/>
                  <a:pt x="0" y="357"/>
                  <a:pt x="1" y="360"/>
                </a:cubicBezTo>
                <a:cubicBezTo>
                  <a:pt x="0" y="362"/>
                  <a:pt x="0" y="365"/>
                  <a:pt x="0" y="368"/>
                </a:cubicBezTo>
                <a:cubicBezTo>
                  <a:pt x="0" y="400"/>
                  <a:pt x="26" y="426"/>
                  <a:pt x="59" y="426"/>
                </a:cubicBezTo>
                <a:cubicBezTo>
                  <a:pt x="87" y="426"/>
                  <a:pt x="111" y="406"/>
                  <a:pt x="116" y="378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2" y="873"/>
                  <a:pt x="152" y="873"/>
                  <a:pt x="152" y="873"/>
                </a:cubicBezTo>
                <a:cubicBezTo>
                  <a:pt x="152" y="905"/>
                  <a:pt x="178" y="931"/>
                  <a:pt x="210" y="931"/>
                </a:cubicBezTo>
                <a:cubicBezTo>
                  <a:pt x="242" y="931"/>
                  <a:pt x="268" y="905"/>
                  <a:pt x="268" y="873"/>
                </a:cubicBezTo>
                <a:cubicBezTo>
                  <a:pt x="268" y="516"/>
                  <a:pt x="268" y="516"/>
                  <a:pt x="268" y="516"/>
                </a:cubicBezTo>
                <a:cubicBezTo>
                  <a:pt x="282" y="516"/>
                  <a:pt x="282" y="516"/>
                  <a:pt x="282" y="516"/>
                </a:cubicBezTo>
                <a:cubicBezTo>
                  <a:pt x="282" y="873"/>
                  <a:pt x="282" y="873"/>
                  <a:pt x="282" y="873"/>
                </a:cubicBezTo>
                <a:cubicBezTo>
                  <a:pt x="282" y="905"/>
                  <a:pt x="308" y="931"/>
                  <a:pt x="341" y="931"/>
                </a:cubicBezTo>
                <a:cubicBezTo>
                  <a:pt x="373" y="931"/>
                  <a:pt x="399" y="905"/>
                  <a:pt x="399" y="873"/>
                </a:cubicBezTo>
                <a:cubicBezTo>
                  <a:pt x="398" y="152"/>
                  <a:pt x="398" y="152"/>
                  <a:pt x="398" y="152"/>
                </a:cubicBezTo>
                <a:cubicBezTo>
                  <a:pt x="435" y="378"/>
                  <a:pt x="435" y="378"/>
                  <a:pt x="435" y="378"/>
                </a:cubicBezTo>
                <a:cubicBezTo>
                  <a:pt x="440" y="406"/>
                  <a:pt x="464" y="426"/>
                  <a:pt x="492" y="426"/>
                </a:cubicBezTo>
                <a:cubicBezTo>
                  <a:pt x="524" y="426"/>
                  <a:pt x="550" y="400"/>
                  <a:pt x="550" y="368"/>
                </a:cubicBezTo>
                <a:cubicBezTo>
                  <a:pt x="550" y="365"/>
                  <a:pt x="550" y="362"/>
                  <a:pt x="550" y="360"/>
                </a:cubicBezTo>
                <a:close/>
              </a:path>
            </a:pathLst>
          </a:custGeom>
          <a:solidFill>
            <a:srgbClr val="00B050">
              <a:alpha val="96863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1555788" y="3577840"/>
            <a:ext cx="535421" cy="535421"/>
          </a:xfrm>
          <a:prstGeom prst="ellipse">
            <a:avLst/>
          </a:prstGeom>
          <a:solidFill>
            <a:srgbClr val="3795AF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1235926" y="4177582"/>
            <a:ext cx="1175145" cy="1992184"/>
          </a:xfrm>
          <a:custGeom>
            <a:avLst/>
            <a:gdLst>
              <a:gd name="T0" fmla="*/ 549 w 550"/>
              <a:gd name="T1" fmla="*/ 360 h 932"/>
              <a:gd name="T2" fmla="*/ 550 w 550"/>
              <a:gd name="T3" fmla="*/ 353 h 932"/>
              <a:gd name="T4" fmla="*/ 493 w 550"/>
              <a:gd name="T5" fmla="*/ 50 h 932"/>
              <a:gd name="T6" fmla="*/ 435 w 550"/>
              <a:gd name="T7" fmla="*/ 0 h 932"/>
              <a:gd name="T8" fmla="*/ 115 w 550"/>
              <a:gd name="T9" fmla="*/ 0 h 932"/>
              <a:gd name="T10" fmla="*/ 58 w 550"/>
              <a:gd name="T11" fmla="*/ 49 h 932"/>
              <a:gd name="T12" fmla="*/ 0 w 550"/>
              <a:gd name="T13" fmla="*/ 353 h 932"/>
              <a:gd name="T14" fmla="*/ 1 w 550"/>
              <a:gd name="T15" fmla="*/ 360 h 932"/>
              <a:gd name="T16" fmla="*/ 0 w 550"/>
              <a:gd name="T17" fmla="*/ 369 h 932"/>
              <a:gd name="T18" fmla="*/ 58 w 550"/>
              <a:gd name="T19" fmla="*/ 427 h 932"/>
              <a:gd name="T20" fmla="*/ 116 w 550"/>
              <a:gd name="T21" fmla="*/ 379 h 932"/>
              <a:gd name="T22" fmla="*/ 152 w 550"/>
              <a:gd name="T23" fmla="*/ 153 h 932"/>
              <a:gd name="T24" fmla="*/ 151 w 550"/>
              <a:gd name="T25" fmla="*/ 874 h 932"/>
              <a:gd name="T26" fmla="*/ 210 w 550"/>
              <a:gd name="T27" fmla="*/ 932 h 932"/>
              <a:gd name="T28" fmla="*/ 268 w 550"/>
              <a:gd name="T29" fmla="*/ 874 h 932"/>
              <a:gd name="T30" fmla="*/ 268 w 550"/>
              <a:gd name="T31" fmla="*/ 517 h 932"/>
              <a:gd name="T32" fmla="*/ 282 w 550"/>
              <a:gd name="T33" fmla="*/ 517 h 932"/>
              <a:gd name="T34" fmla="*/ 282 w 550"/>
              <a:gd name="T35" fmla="*/ 874 h 932"/>
              <a:gd name="T36" fmla="*/ 340 w 550"/>
              <a:gd name="T37" fmla="*/ 932 h 932"/>
              <a:gd name="T38" fmla="*/ 399 w 550"/>
              <a:gd name="T39" fmla="*/ 874 h 932"/>
              <a:gd name="T40" fmla="*/ 398 w 550"/>
              <a:gd name="T41" fmla="*/ 153 h 932"/>
              <a:gd name="T42" fmla="*/ 435 w 550"/>
              <a:gd name="T43" fmla="*/ 379 h 932"/>
              <a:gd name="T44" fmla="*/ 492 w 550"/>
              <a:gd name="T45" fmla="*/ 427 h 932"/>
              <a:gd name="T46" fmla="*/ 550 w 550"/>
              <a:gd name="T47" fmla="*/ 369 h 932"/>
              <a:gd name="T48" fmla="*/ 549 w 550"/>
              <a:gd name="T49" fmla="*/ 36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932">
                <a:moveTo>
                  <a:pt x="549" y="360"/>
                </a:moveTo>
                <a:cubicBezTo>
                  <a:pt x="550" y="358"/>
                  <a:pt x="550" y="356"/>
                  <a:pt x="550" y="353"/>
                </a:cubicBezTo>
                <a:cubicBezTo>
                  <a:pt x="493" y="50"/>
                  <a:pt x="493" y="50"/>
                  <a:pt x="493" y="50"/>
                </a:cubicBezTo>
                <a:cubicBezTo>
                  <a:pt x="488" y="21"/>
                  <a:pt x="464" y="0"/>
                  <a:pt x="43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86" y="0"/>
                  <a:pt x="62" y="21"/>
                  <a:pt x="58" y="49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6"/>
                  <a:pt x="0" y="358"/>
                  <a:pt x="1" y="360"/>
                </a:cubicBezTo>
                <a:cubicBezTo>
                  <a:pt x="0" y="363"/>
                  <a:pt x="0" y="366"/>
                  <a:pt x="0" y="369"/>
                </a:cubicBezTo>
                <a:cubicBezTo>
                  <a:pt x="0" y="401"/>
                  <a:pt x="26" y="427"/>
                  <a:pt x="58" y="427"/>
                </a:cubicBezTo>
                <a:cubicBezTo>
                  <a:pt x="87" y="427"/>
                  <a:pt x="111" y="407"/>
                  <a:pt x="116" y="379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1" y="874"/>
                  <a:pt x="151" y="874"/>
                  <a:pt x="151" y="874"/>
                </a:cubicBezTo>
                <a:cubicBezTo>
                  <a:pt x="151" y="906"/>
                  <a:pt x="178" y="932"/>
                  <a:pt x="210" y="932"/>
                </a:cubicBezTo>
                <a:cubicBezTo>
                  <a:pt x="242" y="932"/>
                  <a:pt x="268" y="906"/>
                  <a:pt x="268" y="874"/>
                </a:cubicBezTo>
                <a:cubicBezTo>
                  <a:pt x="268" y="517"/>
                  <a:pt x="268" y="517"/>
                  <a:pt x="268" y="517"/>
                </a:cubicBezTo>
                <a:cubicBezTo>
                  <a:pt x="282" y="517"/>
                  <a:pt x="282" y="517"/>
                  <a:pt x="282" y="517"/>
                </a:cubicBezTo>
                <a:cubicBezTo>
                  <a:pt x="282" y="874"/>
                  <a:pt x="282" y="874"/>
                  <a:pt x="282" y="874"/>
                </a:cubicBezTo>
                <a:cubicBezTo>
                  <a:pt x="282" y="906"/>
                  <a:pt x="308" y="932"/>
                  <a:pt x="340" y="932"/>
                </a:cubicBezTo>
                <a:cubicBezTo>
                  <a:pt x="373" y="932"/>
                  <a:pt x="399" y="906"/>
                  <a:pt x="399" y="874"/>
                </a:cubicBezTo>
                <a:cubicBezTo>
                  <a:pt x="398" y="153"/>
                  <a:pt x="398" y="153"/>
                  <a:pt x="398" y="153"/>
                </a:cubicBezTo>
                <a:cubicBezTo>
                  <a:pt x="435" y="379"/>
                  <a:pt x="435" y="379"/>
                  <a:pt x="435" y="379"/>
                </a:cubicBezTo>
                <a:cubicBezTo>
                  <a:pt x="440" y="407"/>
                  <a:pt x="464" y="427"/>
                  <a:pt x="492" y="427"/>
                </a:cubicBezTo>
                <a:cubicBezTo>
                  <a:pt x="524" y="427"/>
                  <a:pt x="550" y="401"/>
                  <a:pt x="550" y="369"/>
                </a:cubicBezTo>
                <a:cubicBezTo>
                  <a:pt x="550" y="366"/>
                  <a:pt x="550" y="363"/>
                  <a:pt x="549" y="360"/>
                </a:cubicBezTo>
                <a:close/>
              </a:path>
            </a:pathLst>
          </a:custGeom>
          <a:solidFill>
            <a:srgbClr val="3795AF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2903028" y="3397046"/>
            <a:ext cx="599741" cy="603218"/>
          </a:xfrm>
          <a:prstGeom prst="ellipse">
            <a:avLst/>
          </a:prstGeom>
          <a:solidFill>
            <a:srgbClr val="FF0000">
              <a:alpha val="45098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2539707" y="4073279"/>
            <a:ext cx="1326385" cy="2245987"/>
          </a:xfrm>
          <a:custGeom>
            <a:avLst/>
            <a:gdLst>
              <a:gd name="T0" fmla="*/ 620 w 621"/>
              <a:gd name="T1" fmla="*/ 406 h 1051"/>
              <a:gd name="T2" fmla="*/ 620 w 621"/>
              <a:gd name="T3" fmla="*/ 398 h 1051"/>
              <a:gd name="T4" fmla="*/ 556 w 621"/>
              <a:gd name="T5" fmla="*/ 56 h 1051"/>
              <a:gd name="T6" fmla="*/ 491 w 621"/>
              <a:gd name="T7" fmla="*/ 0 h 1051"/>
              <a:gd name="T8" fmla="*/ 130 w 621"/>
              <a:gd name="T9" fmla="*/ 0 h 1051"/>
              <a:gd name="T10" fmla="*/ 65 w 621"/>
              <a:gd name="T11" fmla="*/ 55 h 1051"/>
              <a:gd name="T12" fmla="*/ 1 w 621"/>
              <a:gd name="T13" fmla="*/ 398 h 1051"/>
              <a:gd name="T14" fmla="*/ 1 w 621"/>
              <a:gd name="T15" fmla="*/ 406 h 1051"/>
              <a:gd name="T16" fmla="*/ 0 w 621"/>
              <a:gd name="T17" fmla="*/ 415 h 1051"/>
              <a:gd name="T18" fmla="*/ 66 w 621"/>
              <a:gd name="T19" fmla="*/ 481 h 1051"/>
              <a:gd name="T20" fmla="*/ 131 w 621"/>
              <a:gd name="T21" fmla="*/ 427 h 1051"/>
              <a:gd name="T22" fmla="*/ 171 w 621"/>
              <a:gd name="T23" fmla="*/ 172 h 1051"/>
              <a:gd name="T24" fmla="*/ 171 w 621"/>
              <a:gd name="T25" fmla="*/ 985 h 1051"/>
              <a:gd name="T26" fmla="*/ 237 w 621"/>
              <a:gd name="T27" fmla="*/ 1051 h 1051"/>
              <a:gd name="T28" fmla="*/ 303 w 621"/>
              <a:gd name="T29" fmla="*/ 985 h 1051"/>
              <a:gd name="T30" fmla="*/ 303 w 621"/>
              <a:gd name="T31" fmla="*/ 583 h 1051"/>
              <a:gd name="T32" fmla="*/ 318 w 621"/>
              <a:gd name="T33" fmla="*/ 583 h 1051"/>
              <a:gd name="T34" fmla="*/ 318 w 621"/>
              <a:gd name="T35" fmla="*/ 985 h 1051"/>
              <a:gd name="T36" fmla="*/ 384 w 621"/>
              <a:gd name="T37" fmla="*/ 1051 h 1051"/>
              <a:gd name="T38" fmla="*/ 450 w 621"/>
              <a:gd name="T39" fmla="*/ 985 h 1051"/>
              <a:gd name="T40" fmla="*/ 449 w 621"/>
              <a:gd name="T41" fmla="*/ 172 h 1051"/>
              <a:gd name="T42" fmla="*/ 490 w 621"/>
              <a:gd name="T43" fmla="*/ 427 h 1051"/>
              <a:gd name="T44" fmla="*/ 555 w 621"/>
              <a:gd name="T45" fmla="*/ 481 h 1051"/>
              <a:gd name="T46" fmla="*/ 621 w 621"/>
              <a:gd name="T47" fmla="*/ 415 h 1051"/>
              <a:gd name="T48" fmla="*/ 620 w 621"/>
              <a:gd name="T49" fmla="*/ 406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1" h="1051">
                <a:moveTo>
                  <a:pt x="620" y="406"/>
                </a:moveTo>
                <a:cubicBezTo>
                  <a:pt x="621" y="404"/>
                  <a:pt x="621" y="401"/>
                  <a:pt x="620" y="398"/>
                </a:cubicBezTo>
                <a:cubicBezTo>
                  <a:pt x="556" y="56"/>
                  <a:pt x="556" y="56"/>
                  <a:pt x="556" y="56"/>
                </a:cubicBezTo>
                <a:cubicBezTo>
                  <a:pt x="550" y="23"/>
                  <a:pt x="523" y="0"/>
                  <a:pt x="49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98" y="0"/>
                  <a:pt x="70" y="23"/>
                  <a:pt x="65" y="55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1"/>
                  <a:pt x="0" y="404"/>
                  <a:pt x="1" y="406"/>
                </a:cubicBezTo>
                <a:cubicBezTo>
                  <a:pt x="0" y="409"/>
                  <a:pt x="0" y="412"/>
                  <a:pt x="0" y="415"/>
                </a:cubicBezTo>
                <a:cubicBezTo>
                  <a:pt x="0" y="452"/>
                  <a:pt x="30" y="481"/>
                  <a:pt x="66" y="481"/>
                </a:cubicBezTo>
                <a:cubicBezTo>
                  <a:pt x="98" y="481"/>
                  <a:pt x="125" y="459"/>
                  <a:pt x="131" y="427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985"/>
                  <a:pt x="171" y="985"/>
                  <a:pt x="171" y="985"/>
                </a:cubicBezTo>
                <a:cubicBezTo>
                  <a:pt x="171" y="1022"/>
                  <a:pt x="200" y="1051"/>
                  <a:pt x="237" y="1051"/>
                </a:cubicBezTo>
                <a:cubicBezTo>
                  <a:pt x="273" y="1051"/>
                  <a:pt x="303" y="1022"/>
                  <a:pt x="303" y="985"/>
                </a:cubicBezTo>
                <a:cubicBezTo>
                  <a:pt x="303" y="583"/>
                  <a:pt x="303" y="583"/>
                  <a:pt x="303" y="583"/>
                </a:cubicBezTo>
                <a:cubicBezTo>
                  <a:pt x="318" y="583"/>
                  <a:pt x="318" y="583"/>
                  <a:pt x="318" y="583"/>
                </a:cubicBezTo>
                <a:cubicBezTo>
                  <a:pt x="318" y="985"/>
                  <a:pt x="318" y="985"/>
                  <a:pt x="318" y="985"/>
                </a:cubicBezTo>
                <a:cubicBezTo>
                  <a:pt x="318" y="1022"/>
                  <a:pt x="348" y="1051"/>
                  <a:pt x="384" y="1051"/>
                </a:cubicBezTo>
                <a:cubicBezTo>
                  <a:pt x="420" y="1051"/>
                  <a:pt x="450" y="1022"/>
                  <a:pt x="450" y="985"/>
                </a:cubicBezTo>
                <a:cubicBezTo>
                  <a:pt x="449" y="172"/>
                  <a:pt x="449" y="172"/>
                  <a:pt x="449" y="172"/>
                </a:cubicBezTo>
                <a:cubicBezTo>
                  <a:pt x="490" y="427"/>
                  <a:pt x="490" y="427"/>
                  <a:pt x="490" y="427"/>
                </a:cubicBezTo>
                <a:cubicBezTo>
                  <a:pt x="496" y="459"/>
                  <a:pt x="523" y="481"/>
                  <a:pt x="555" y="481"/>
                </a:cubicBezTo>
                <a:cubicBezTo>
                  <a:pt x="591" y="481"/>
                  <a:pt x="621" y="452"/>
                  <a:pt x="621" y="415"/>
                </a:cubicBezTo>
                <a:cubicBezTo>
                  <a:pt x="621" y="412"/>
                  <a:pt x="620" y="409"/>
                  <a:pt x="620" y="406"/>
                </a:cubicBezTo>
                <a:close/>
              </a:path>
            </a:pathLst>
          </a:custGeom>
          <a:solidFill>
            <a:srgbClr val="FF0000">
              <a:alpha val="45098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5253318" y="2223638"/>
            <a:ext cx="1128209" cy="1402873"/>
          </a:xfrm>
          <a:custGeom>
            <a:avLst/>
            <a:gdLst>
              <a:gd name="T0" fmla="*/ 173 w 528"/>
              <a:gd name="T1" fmla="*/ 0 h 656"/>
              <a:gd name="T2" fmla="*/ 127 w 528"/>
              <a:gd name="T3" fmla="*/ 3 h 656"/>
              <a:gd name="T4" fmla="*/ 265 w 528"/>
              <a:gd name="T5" fmla="*/ 161 h 656"/>
              <a:gd name="T6" fmla="*/ 83 w 528"/>
              <a:gd name="T7" fmla="*/ 596 h 656"/>
              <a:gd name="T8" fmla="*/ 1 w 528"/>
              <a:gd name="T9" fmla="*/ 619 h 656"/>
              <a:gd name="T10" fmla="*/ 0 w 528"/>
              <a:gd name="T11" fmla="*/ 656 h 656"/>
              <a:gd name="T12" fmla="*/ 82 w 528"/>
              <a:gd name="T13" fmla="*/ 613 h 656"/>
              <a:gd name="T14" fmla="*/ 169 w 528"/>
              <a:gd name="T15" fmla="*/ 625 h 656"/>
              <a:gd name="T16" fmla="*/ 291 w 528"/>
              <a:gd name="T17" fmla="*/ 600 h 656"/>
              <a:gd name="T18" fmla="*/ 462 w 528"/>
              <a:gd name="T19" fmla="*/ 191 h 656"/>
              <a:gd name="T20" fmla="*/ 173 w 528"/>
              <a:gd name="T21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8" h="656">
                <a:moveTo>
                  <a:pt x="173" y="0"/>
                </a:moveTo>
                <a:cubicBezTo>
                  <a:pt x="158" y="0"/>
                  <a:pt x="143" y="1"/>
                  <a:pt x="127" y="3"/>
                </a:cubicBezTo>
                <a:cubicBezTo>
                  <a:pt x="187" y="38"/>
                  <a:pt x="236" y="92"/>
                  <a:pt x="265" y="161"/>
                </a:cubicBezTo>
                <a:cubicBezTo>
                  <a:pt x="336" y="330"/>
                  <a:pt x="254" y="525"/>
                  <a:pt x="83" y="596"/>
                </a:cubicBezTo>
                <a:cubicBezTo>
                  <a:pt x="57" y="608"/>
                  <a:pt x="29" y="615"/>
                  <a:pt x="1" y="619"/>
                </a:cubicBezTo>
                <a:cubicBezTo>
                  <a:pt x="0" y="656"/>
                  <a:pt x="0" y="656"/>
                  <a:pt x="0" y="656"/>
                </a:cubicBezTo>
                <a:cubicBezTo>
                  <a:pt x="82" y="613"/>
                  <a:pt x="82" y="613"/>
                  <a:pt x="82" y="613"/>
                </a:cubicBezTo>
                <a:cubicBezTo>
                  <a:pt x="110" y="621"/>
                  <a:pt x="139" y="625"/>
                  <a:pt x="169" y="625"/>
                </a:cubicBezTo>
                <a:cubicBezTo>
                  <a:pt x="210" y="625"/>
                  <a:pt x="251" y="617"/>
                  <a:pt x="291" y="600"/>
                </a:cubicBezTo>
                <a:cubicBezTo>
                  <a:pt x="452" y="533"/>
                  <a:pt x="528" y="350"/>
                  <a:pt x="462" y="191"/>
                </a:cubicBezTo>
                <a:cubicBezTo>
                  <a:pt x="412" y="72"/>
                  <a:pt x="296" y="0"/>
                  <a:pt x="173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4344145" y="2131508"/>
            <a:ext cx="1180361" cy="1495007"/>
          </a:xfrm>
          <a:custGeom>
            <a:avLst/>
            <a:gdLst>
              <a:gd name="T0" fmla="*/ 383 w 552"/>
              <a:gd name="T1" fmla="*/ 0 h 699"/>
              <a:gd name="T2" fmla="*/ 252 w 552"/>
              <a:gd name="T3" fmla="*/ 27 h 699"/>
              <a:gd name="T4" fmla="*/ 71 w 552"/>
              <a:gd name="T5" fmla="*/ 462 h 699"/>
              <a:gd name="T6" fmla="*/ 202 w 552"/>
              <a:gd name="T7" fmla="*/ 616 h 699"/>
              <a:gd name="T8" fmla="*/ 198 w 552"/>
              <a:gd name="T9" fmla="*/ 699 h 699"/>
              <a:gd name="T10" fmla="*/ 286 w 552"/>
              <a:gd name="T11" fmla="*/ 653 h 699"/>
              <a:gd name="T12" fmla="*/ 378 w 552"/>
              <a:gd name="T13" fmla="*/ 666 h 699"/>
              <a:gd name="T14" fmla="*/ 426 w 552"/>
              <a:gd name="T15" fmla="*/ 662 h 699"/>
              <a:gd name="T16" fmla="*/ 428 w 552"/>
              <a:gd name="T17" fmla="*/ 621 h 699"/>
              <a:gd name="T18" fmla="*/ 305 w 552"/>
              <a:gd name="T19" fmla="*/ 477 h 699"/>
              <a:gd name="T20" fmla="*/ 476 w 552"/>
              <a:gd name="T21" fmla="*/ 68 h 699"/>
              <a:gd name="T22" fmla="*/ 552 w 552"/>
              <a:gd name="T23" fmla="*/ 46 h 699"/>
              <a:gd name="T24" fmla="*/ 383 w 552"/>
              <a:gd name="T25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699">
                <a:moveTo>
                  <a:pt x="383" y="0"/>
                </a:moveTo>
                <a:cubicBezTo>
                  <a:pt x="339" y="0"/>
                  <a:pt x="295" y="9"/>
                  <a:pt x="252" y="27"/>
                </a:cubicBezTo>
                <a:cubicBezTo>
                  <a:pt x="81" y="98"/>
                  <a:pt x="0" y="293"/>
                  <a:pt x="71" y="462"/>
                </a:cubicBezTo>
                <a:cubicBezTo>
                  <a:pt x="98" y="528"/>
                  <a:pt x="145" y="581"/>
                  <a:pt x="202" y="616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86" y="653"/>
                  <a:pt x="286" y="653"/>
                  <a:pt x="286" y="653"/>
                </a:cubicBezTo>
                <a:cubicBezTo>
                  <a:pt x="315" y="661"/>
                  <a:pt x="347" y="666"/>
                  <a:pt x="378" y="666"/>
                </a:cubicBezTo>
                <a:cubicBezTo>
                  <a:pt x="394" y="666"/>
                  <a:pt x="410" y="665"/>
                  <a:pt x="426" y="662"/>
                </a:cubicBezTo>
                <a:cubicBezTo>
                  <a:pt x="428" y="621"/>
                  <a:pt x="428" y="621"/>
                  <a:pt x="428" y="621"/>
                </a:cubicBezTo>
                <a:cubicBezTo>
                  <a:pt x="375" y="588"/>
                  <a:pt x="331" y="539"/>
                  <a:pt x="305" y="477"/>
                </a:cubicBezTo>
                <a:cubicBezTo>
                  <a:pt x="239" y="318"/>
                  <a:pt x="315" y="135"/>
                  <a:pt x="476" y="68"/>
                </a:cubicBezTo>
                <a:cubicBezTo>
                  <a:pt x="501" y="57"/>
                  <a:pt x="526" y="50"/>
                  <a:pt x="552" y="46"/>
                </a:cubicBezTo>
                <a:cubicBezTo>
                  <a:pt x="501" y="16"/>
                  <a:pt x="443" y="0"/>
                  <a:pt x="383" y="0"/>
                </a:cubicBezTo>
              </a:path>
            </a:pathLst>
          </a:custGeom>
          <a:solidFill>
            <a:srgbClr val="00B050">
              <a:alpha val="96863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4855229" y="2228857"/>
            <a:ext cx="1116040" cy="1317692"/>
          </a:xfrm>
          <a:custGeom>
            <a:avLst/>
            <a:gdLst>
              <a:gd name="T0" fmla="*/ 313 w 522"/>
              <a:gd name="T1" fmla="*/ 0 h 616"/>
              <a:gd name="T2" fmla="*/ 237 w 522"/>
              <a:gd name="T3" fmla="*/ 22 h 616"/>
              <a:gd name="T4" fmla="*/ 66 w 522"/>
              <a:gd name="T5" fmla="*/ 431 h 616"/>
              <a:gd name="T6" fmla="*/ 189 w 522"/>
              <a:gd name="T7" fmla="*/ 575 h 616"/>
              <a:gd name="T8" fmla="*/ 187 w 522"/>
              <a:gd name="T9" fmla="*/ 616 h 616"/>
              <a:gd name="T10" fmla="*/ 269 w 522"/>
              <a:gd name="T11" fmla="*/ 593 h 616"/>
              <a:gd name="T12" fmla="*/ 451 w 522"/>
              <a:gd name="T13" fmla="*/ 158 h 616"/>
              <a:gd name="T14" fmla="*/ 313 w 522"/>
              <a:gd name="T15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2" h="616">
                <a:moveTo>
                  <a:pt x="313" y="0"/>
                </a:moveTo>
                <a:cubicBezTo>
                  <a:pt x="287" y="4"/>
                  <a:pt x="262" y="11"/>
                  <a:pt x="237" y="22"/>
                </a:cubicBezTo>
                <a:cubicBezTo>
                  <a:pt x="76" y="89"/>
                  <a:pt x="0" y="272"/>
                  <a:pt x="66" y="431"/>
                </a:cubicBezTo>
                <a:cubicBezTo>
                  <a:pt x="92" y="493"/>
                  <a:pt x="136" y="542"/>
                  <a:pt x="189" y="575"/>
                </a:cubicBezTo>
                <a:cubicBezTo>
                  <a:pt x="187" y="616"/>
                  <a:pt x="187" y="616"/>
                  <a:pt x="187" y="616"/>
                </a:cubicBezTo>
                <a:cubicBezTo>
                  <a:pt x="215" y="612"/>
                  <a:pt x="243" y="605"/>
                  <a:pt x="269" y="593"/>
                </a:cubicBezTo>
                <a:cubicBezTo>
                  <a:pt x="440" y="522"/>
                  <a:pt x="522" y="327"/>
                  <a:pt x="451" y="158"/>
                </a:cubicBezTo>
                <a:cubicBezTo>
                  <a:pt x="422" y="89"/>
                  <a:pt x="373" y="35"/>
                  <a:pt x="313" y="0"/>
                </a:cubicBezTo>
              </a:path>
            </a:pathLst>
          </a:custGeom>
          <a:solidFill>
            <a:srgbClr val="00B050">
              <a:alpha val="63922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2670089" y="1590868"/>
            <a:ext cx="1873973" cy="1853113"/>
          </a:xfrm>
          <a:custGeom>
            <a:avLst/>
            <a:gdLst>
              <a:gd name="T0" fmla="*/ 443 w 877"/>
              <a:gd name="T1" fmla="*/ 0 h 867"/>
              <a:gd name="T2" fmla="*/ 183 w 877"/>
              <a:gd name="T3" fmla="*/ 98 h 867"/>
              <a:gd name="T4" fmla="*/ 142 w 877"/>
              <a:gd name="T5" fmla="*/ 650 h 867"/>
              <a:gd name="T6" fmla="*/ 344 w 877"/>
              <a:gd name="T7" fmla="*/ 773 h 867"/>
              <a:gd name="T8" fmla="*/ 344 w 877"/>
              <a:gd name="T9" fmla="*/ 773 h 867"/>
              <a:gd name="T10" fmla="*/ 371 w 877"/>
              <a:gd name="T11" fmla="*/ 867 h 867"/>
              <a:gd name="T12" fmla="*/ 451 w 877"/>
              <a:gd name="T13" fmla="*/ 783 h 867"/>
              <a:gd name="T14" fmla="*/ 695 w 877"/>
              <a:gd name="T15" fmla="*/ 686 h 867"/>
              <a:gd name="T16" fmla="*/ 736 w 877"/>
              <a:gd name="T17" fmla="*/ 133 h 867"/>
              <a:gd name="T18" fmla="*/ 443 w 877"/>
              <a:gd name="T19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7" h="867">
                <a:moveTo>
                  <a:pt x="443" y="0"/>
                </a:moveTo>
                <a:cubicBezTo>
                  <a:pt x="351" y="0"/>
                  <a:pt x="258" y="32"/>
                  <a:pt x="183" y="98"/>
                </a:cubicBezTo>
                <a:cubicBezTo>
                  <a:pt x="19" y="240"/>
                  <a:pt x="0" y="488"/>
                  <a:pt x="142" y="650"/>
                </a:cubicBezTo>
                <a:cubicBezTo>
                  <a:pt x="197" y="714"/>
                  <a:pt x="268" y="755"/>
                  <a:pt x="344" y="773"/>
                </a:cubicBezTo>
                <a:cubicBezTo>
                  <a:pt x="344" y="773"/>
                  <a:pt x="344" y="773"/>
                  <a:pt x="344" y="773"/>
                </a:cubicBezTo>
                <a:cubicBezTo>
                  <a:pt x="371" y="867"/>
                  <a:pt x="371" y="867"/>
                  <a:pt x="371" y="867"/>
                </a:cubicBezTo>
                <a:cubicBezTo>
                  <a:pt x="451" y="783"/>
                  <a:pt x="451" y="783"/>
                  <a:pt x="451" y="783"/>
                </a:cubicBezTo>
                <a:cubicBezTo>
                  <a:pt x="538" y="780"/>
                  <a:pt x="624" y="747"/>
                  <a:pt x="695" y="686"/>
                </a:cubicBezTo>
                <a:cubicBezTo>
                  <a:pt x="859" y="543"/>
                  <a:pt x="877" y="296"/>
                  <a:pt x="736" y="133"/>
                </a:cubicBezTo>
                <a:cubicBezTo>
                  <a:pt x="659" y="45"/>
                  <a:pt x="551" y="0"/>
                  <a:pt x="443" y="0"/>
                </a:cubicBezTo>
              </a:path>
            </a:pathLst>
          </a:custGeom>
          <a:solidFill>
            <a:srgbClr val="FF0000">
              <a:alpha val="45098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691808" y="1844674"/>
            <a:ext cx="1590618" cy="1670584"/>
          </a:xfrm>
          <a:custGeom>
            <a:avLst/>
            <a:gdLst>
              <a:gd name="T0" fmla="*/ 353 w 745"/>
              <a:gd name="T1" fmla="*/ 0 h 781"/>
              <a:gd name="T2" fmla="*/ 60 w 745"/>
              <a:gd name="T3" fmla="*/ 154 h 781"/>
              <a:gd name="T4" fmla="*/ 0 w 745"/>
              <a:gd name="T5" fmla="*/ 326 h 781"/>
              <a:gd name="T6" fmla="*/ 119 w 745"/>
              <a:gd name="T7" fmla="*/ 369 h 781"/>
              <a:gd name="T8" fmla="*/ 211 w 745"/>
              <a:gd name="T9" fmla="*/ 680 h 781"/>
              <a:gd name="T10" fmla="*/ 364 w 745"/>
              <a:gd name="T11" fmla="*/ 714 h 781"/>
              <a:gd name="T12" fmla="*/ 391 w 745"/>
              <a:gd name="T13" fmla="*/ 713 h 781"/>
              <a:gd name="T14" fmla="*/ 474 w 745"/>
              <a:gd name="T15" fmla="*/ 781 h 781"/>
              <a:gd name="T16" fmla="*/ 487 w 745"/>
              <a:gd name="T17" fmla="*/ 693 h 781"/>
              <a:gd name="T18" fmla="*/ 487 w 745"/>
              <a:gd name="T19" fmla="*/ 693 h 781"/>
              <a:gd name="T20" fmla="*/ 521 w 745"/>
              <a:gd name="T21" fmla="*/ 678 h 781"/>
              <a:gd name="T22" fmla="*/ 538 w 745"/>
              <a:gd name="T23" fmla="*/ 527 h 781"/>
              <a:gd name="T24" fmla="*/ 674 w 745"/>
              <a:gd name="T25" fmla="*/ 456 h 781"/>
              <a:gd name="T26" fmla="*/ 705 w 745"/>
              <a:gd name="T27" fmla="*/ 459 h 781"/>
              <a:gd name="T28" fmla="*/ 558 w 745"/>
              <a:gd name="T29" fmla="*/ 64 h 781"/>
              <a:gd name="T30" fmla="*/ 353 w 745"/>
              <a:gd name="T31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5" h="781">
                <a:moveTo>
                  <a:pt x="353" y="0"/>
                </a:moveTo>
                <a:cubicBezTo>
                  <a:pt x="239" y="0"/>
                  <a:pt x="128" y="54"/>
                  <a:pt x="60" y="154"/>
                </a:cubicBezTo>
                <a:cubicBezTo>
                  <a:pt x="24" y="207"/>
                  <a:pt x="5" y="266"/>
                  <a:pt x="0" y="326"/>
                </a:cubicBezTo>
                <a:cubicBezTo>
                  <a:pt x="41" y="330"/>
                  <a:pt x="82" y="345"/>
                  <a:pt x="119" y="369"/>
                </a:cubicBezTo>
                <a:cubicBezTo>
                  <a:pt x="222" y="440"/>
                  <a:pt x="259" y="571"/>
                  <a:pt x="211" y="680"/>
                </a:cubicBezTo>
                <a:cubicBezTo>
                  <a:pt x="260" y="703"/>
                  <a:pt x="312" y="714"/>
                  <a:pt x="364" y="714"/>
                </a:cubicBezTo>
                <a:cubicBezTo>
                  <a:pt x="373" y="714"/>
                  <a:pt x="382" y="714"/>
                  <a:pt x="391" y="713"/>
                </a:cubicBezTo>
                <a:cubicBezTo>
                  <a:pt x="474" y="781"/>
                  <a:pt x="474" y="781"/>
                  <a:pt x="474" y="781"/>
                </a:cubicBezTo>
                <a:cubicBezTo>
                  <a:pt x="487" y="693"/>
                  <a:pt x="487" y="693"/>
                  <a:pt x="487" y="693"/>
                </a:cubicBezTo>
                <a:cubicBezTo>
                  <a:pt x="487" y="693"/>
                  <a:pt x="487" y="693"/>
                  <a:pt x="487" y="693"/>
                </a:cubicBezTo>
                <a:cubicBezTo>
                  <a:pt x="499" y="688"/>
                  <a:pt x="510" y="684"/>
                  <a:pt x="521" y="678"/>
                </a:cubicBezTo>
                <a:cubicBezTo>
                  <a:pt x="503" y="629"/>
                  <a:pt x="507" y="573"/>
                  <a:pt x="538" y="527"/>
                </a:cubicBezTo>
                <a:cubicBezTo>
                  <a:pt x="570" y="481"/>
                  <a:pt x="621" y="456"/>
                  <a:pt x="674" y="456"/>
                </a:cubicBezTo>
                <a:cubicBezTo>
                  <a:pt x="684" y="456"/>
                  <a:pt x="694" y="457"/>
                  <a:pt x="705" y="459"/>
                </a:cubicBezTo>
                <a:cubicBezTo>
                  <a:pt x="745" y="315"/>
                  <a:pt x="691" y="154"/>
                  <a:pt x="558" y="64"/>
                </a:cubicBezTo>
                <a:cubicBezTo>
                  <a:pt x="495" y="21"/>
                  <a:pt x="424" y="0"/>
                  <a:pt x="353" y="0"/>
                </a:cubicBezTo>
              </a:path>
            </a:pathLst>
          </a:custGeom>
          <a:solidFill>
            <a:srgbClr val="3795AF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1766127" y="2819903"/>
            <a:ext cx="431118" cy="474578"/>
          </a:xfrm>
          <a:custGeom>
            <a:avLst/>
            <a:gdLst>
              <a:gd name="T0" fmla="*/ 171 w 202"/>
              <a:gd name="T1" fmla="*/ 0 h 222"/>
              <a:gd name="T2" fmla="*/ 35 w 202"/>
              <a:gd name="T3" fmla="*/ 71 h 222"/>
              <a:gd name="T4" fmla="*/ 18 w 202"/>
              <a:gd name="T5" fmla="*/ 222 h 222"/>
              <a:gd name="T6" fmla="*/ 154 w 202"/>
              <a:gd name="T7" fmla="*/ 104 h 222"/>
              <a:gd name="T8" fmla="*/ 202 w 202"/>
              <a:gd name="T9" fmla="*/ 3 h 222"/>
              <a:gd name="T10" fmla="*/ 171 w 202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222">
                <a:moveTo>
                  <a:pt x="171" y="0"/>
                </a:moveTo>
                <a:cubicBezTo>
                  <a:pt x="118" y="0"/>
                  <a:pt x="67" y="25"/>
                  <a:pt x="35" y="71"/>
                </a:cubicBezTo>
                <a:cubicBezTo>
                  <a:pt x="4" y="117"/>
                  <a:pt x="0" y="173"/>
                  <a:pt x="18" y="222"/>
                </a:cubicBezTo>
                <a:cubicBezTo>
                  <a:pt x="72" y="196"/>
                  <a:pt x="119" y="157"/>
                  <a:pt x="154" y="104"/>
                </a:cubicBezTo>
                <a:cubicBezTo>
                  <a:pt x="176" y="73"/>
                  <a:pt x="192" y="38"/>
                  <a:pt x="202" y="3"/>
                </a:cubicBezTo>
                <a:cubicBezTo>
                  <a:pt x="191" y="1"/>
                  <a:pt x="181" y="0"/>
                  <a:pt x="171" y="0"/>
                </a:cubicBezTo>
              </a:path>
            </a:pathLst>
          </a:custGeom>
          <a:solidFill>
            <a:srgbClr val="338BA3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670948" y="2541766"/>
            <a:ext cx="573665" cy="756196"/>
          </a:xfrm>
          <a:custGeom>
            <a:avLst/>
            <a:gdLst>
              <a:gd name="T0" fmla="*/ 9 w 268"/>
              <a:gd name="T1" fmla="*/ 0 h 354"/>
              <a:gd name="T2" fmla="*/ 168 w 268"/>
              <a:gd name="T3" fmla="*/ 325 h 354"/>
              <a:gd name="T4" fmla="*/ 220 w 268"/>
              <a:gd name="T5" fmla="*/ 354 h 354"/>
              <a:gd name="T6" fmla="*/ 128 w 268"/>
              <a:gd name="T7" fmla="*/ 43 h 354"/>
              <a:gd name="T8" fmla="*/ 9 w 268"/>
              <a:gd name="T9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354">
                <a:moveTo>
                  <a:pt x="9" y="0"/>
                </a:moveTo>
                <a:cubicBezTo>
                  <a:pt x="0" y="123"/>
                  <a:pt x="57" y="249"/>
                  <a:pt x="168" y="325"/>
                </a:cubicBezTo>
                <a:cubicBezTo>
                  <a:pt x="185" y="336"/>
                  <a:pt x="202" y="346"/>
                  <a:pt x="220" y="354"/>
                </a:cubicBezTo>
                <a:cubicBezTo>
                  <a:pt x="268" y="245"/>
                  <a:pt x="231" y="114"/>
                  <a:pt x="128" y="43"/>
                </a:cubicBezTo>
                <a:cubicBezTo>
                  <a:pt x="91" y="19"/>
                  <a:pt x="50" y="4"/>
                  <a:pt x="9" y="0"/>
                </a:cubicBezTo>
              </a:path>
            </a:pathLst>
          </a:custGeom>
          <a:solidFill>
            <a:srgbClr val="338BA3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175"/>
          <p:cNvSpPr/>
          <p:nvPr>
            <p:custDataLst>
              <p:tags r:id="rId1"/>
            </p:custDataLst>
          </p:nvPr>
        </p:nvSpPr>
        <p:spPr>
          <a:xfrm>
            <a:off x="-6141" y="5662058"/>
            <a:ext cx="12189178" cy="815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986933928"/>
              </p:ext>
            </p:extLst>
          </p:nvPr>
        </p:nvGraphicFramePr>
        <p:xfrm>
          <a:off x="6658355" y="1484727"/>
          <a:ext cx="4202933" cy="428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44" name="8 Imagen" descr="vinet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PRÓXIMO GOBIERNO</a:t>
              </a:r>
            </a:p>
          </p:txBody>
        </p:sp>
      </p:grpSp>
      <p:sp>
        <p:nvSpPr>
          <p:cNvPr id="2" name="Cerrar llave 1"/>
          <p:cNvSpPr/>
          <p:nvPr/>
        </p:nvSpPr>
        <p:spPr>
          <a:xfrm>
            <a:off x="10671715" y="1590868"/>
            <a:ext cx="289932" cy="1408810"/>
          </a:xfrm>
          <a:prstGeom prst="rightBrace">
            <a:avLst/>
          </a:prstGeom>
          <a:ln>
            <a:solidFill>
              <a:srgbClr val="208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1138116" y="213150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20817C"/>
                </a:solidFill>
              </a:rPr>
              <a:t>54.4%</a:t>
            </a:r>
          </a:p>
        </p:txBody>
      </p:sp>
      <p:sp>
        <p:nvSpPr>
          <p:cNvPr id="39" name="Cerrar llave 38"/>
          <p:cNvSpPr/>
          <p:nvPr/>
        </p:nvSpPr>
        <p:spPr>
          <a:xfrm>
            <a:off x="10671715" y="4160477"/>
            <a:ext cx="289932" cy="1408810"/>
          </a:xfrm>
          <a:prstGeom prst="rightBrace">
            <a:avLst/>
          </a:prstGeom>
          <a:ln>
            <a:solidFill>
              <a:srgbClr val="208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CuadroTexto 39"/>
          <p:cNvSpPr txBox="1"/>
          <p:nvPr/>
        </p:nvSpPr>
        <p:spPr>
          <a:xfrm>
            <a:off x="11138116" y="4701117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20817C"/>
                </a:solidFill>
              </a:rPr>
              <a:t>42.2%</a:t>
            </a:r>
          </a:p>
        </p:txBody>
      </p:sp>
    </p:spTree>
    <p:extLst>
      <p:ext uri="{BB962C8B-B14F-4D97-AF65-F5344CB8AC3E}">
        <p14:creationId xmlns:p14="http://schemas.microsoft.com/office/powerpoint/2010/main" val="306185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27</a:t>
            </a:fld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 t="2799" r="1434" b="7310"/>
          <a:stretch/>
        </p:blipFill>
        <p:spPr>
          <a:xfrm>
            <a:off x="234351" y="1851330"/>
            <a:ext cx="6738665" cy="4339865"/>
          </a:xfrm>
          <a:prstGeom prst="rect">
            <a:avLst/>
          </a:prstGeom>
        </p:spPr>
      </p:pic>
      <p:sp>
        <p:nvSpPr>
          <p:cNvPr id="6" name="Entrada manual 8"/>
          <p:cNvSpPr/>
          <p:nvPr/>
        </p:nvSpPr>
        <p:spPr>
          <a:xfrm rot="5400000" flipV="1">
            <a:off x="6355564" y="337572"/>
            <a:ext cx="4326986" cy="7341489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MX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389" y="842600"/>
            <a:ext cx="11552390" cy="632986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r>
              <a:rPr lang="es-MX" sz="1700" dirty="0">
                <a:latin typeface="+mj-lt"/>
              </a:rPr>
              <a:t>¿Está usted “totalmente de acuerdo, algo de acuerdo, en desacuerdo o totalmente en desacuerdo” con que el PRI siga gobernando el estado de Coahuila en el próximo sexenio?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442854" y="1401347"/>
            <a:ext cx="10478860" cy="417663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r>
              <a:rPr lang="es-MX" sz="1700" dirty="0">
                <a:latin typeface="+mj-lt"/>
              </a:rPr>
              <a:t>Se detectan dos emociones prioritarias, </a:t>
            </a:r>
            <a:r>
              <a:rPr lang="es-MX" sz="2000" dirty="0">
                <a:latin typeface="+mj-lt"/>
              </a:rPr>
              <a:t>disgusto</a:t>
            </a:r>
            <a:r>
              <a:rPr lang="es-MX" dirty="0">
                <a:latin typeface="+mj-lt"/>
              </a:rPr>
              <a:t> </a:t>
            </a:r>
            <a:r>
              <a:rPr lang="es-MX" sz="1700" dirty="0">
                <a:latin typeface="+mj-lt"/>
              </a:rPr>
              <a:t>y </a:t>
            </a:r>
            <a:r>
              <a:rPr lang="es-MX" sz="2000" dirty="0">
                <a:latin typeface="+mj-lt"/>
              </a:rPr>
              <a:t>felicidad</a:t>
            </a:r>
            <a:r>
              <a:rPr lang="es-MX" sz="1700" dirty="0">
                <a:latin typeface="+mj-lt"/>
              </a:rPr>
              <a:t>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2854" y="475143"/>
            <a:ext cx="11152870" cy="47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5" tIns="54412" rIns="108825" bIns="54412">
            <a:spAutoFit/>
          </a:bodyPr>
          <a:lstStyle/>
          <a:p>
            <a:r>
              <a:rPr lang="es-MX" sz="2400" dirty="0">
                <a:latin typeface="+mj-lt"/>
              </a:rPr>
              <a:t>ANÁLISIS EMOCIONAL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3" name="8 Imagen" descr="vinet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PRÓXIMO GOBIERNO</a:t>
              </a:r>
            </a:p>
          </p:txBody>
        </p:sp>
      </p:grp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061868"/>
              </p:ext>
            </p:extLst>
          </p:nvPr>
        </p:nvGraphicFramePr>
        <p:xfrm>
          <a:off x="3478423" y="1450534"/>
          <a:ext cx="8698679" cy="499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44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" name="TextBox 7"/>
          <p:cNvSpPr txBox="1"/>
          <p:nvPr/>
        </p:nvSpPr>
        <p:spPr>
          <a:xfrm>
            <a:off x="637406" y="620689"/>
            <a:ext cx="11552390" cy="37143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r>
              <a:rPr lang="es-MX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EMOCIÓN PREDOMINANTE EN GRUPO </a:t>
            </a:r>
            <a:r>
              <a:rPr lang="es-MX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“EN DESACUERDO”</a:t>
            </a:r>
            <a:r>
              <a:rPr lang="es-MX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feld 11"/>
          <p:cNvSpPr txBox="1"/>
          <p:nvPr/>
        </p:nvSpPr>
        <p:spPr>
          <a:xfrm>
            <a:off x="7784608" y="1930258"/>
            <a:ext cx="3712720" cy="1570751"/>
          </a:xfrm>
          <a:prstGeom prst="rect">
            <a:avLst/>
          </a:prstGeom>
          <a:noFill/>
        </p:spPr>
        <p:txBody>
          <a:bodyPr wrap="square" lIns="0" tIns="55698" rIns="0" bIns="54412" rtlCol="0">
            <a:spAutoFit/>
          </a:bodyPr>
          <a:lstStyle>
            <a:defPPr>
              <a:defRPr lang="de-DE"/>
            </a:defPPr>
            <a:lvl1pPr>
              <a:defRPr sz="2000">
                <a:latin typeface="Calibri Light" panose="020F0302020204030204" pitchFamily="34" charset="0"/>
              </a:defRPr>
            </a:lvl1pPr>
          </a:lstStyle>
          <a:p>
            <a:pPr algn="ctr"/>
            <a:r>
              <a:rPr lang="es-MX" sz="1900" dirty="0">
                <a:latin typeface="+mj-lt"/>
              </a:rPr>
              <a:t>El grupo que está ‘en desacuerdo’ o ‘totalmente en desacuerdo’ que el PRI siga gobernando, muestra principalmente </a:t>
            </a:r>
            <a:r>
              <a:rPr lang="es-MX" sz="1900" b="1" dirty="0">
                <a:latin typeface="+mj-lt"/>
              </a:rPr>
              <a:t>disgusto</a:t>
            </a:r>
            <a:r>
              <a:rPr lang="es-MX" sz="1900" dirty="0">
                <a:latin typeface="+mj-lt"/>
              </a:rPr>
              <a:t>, con una intensidad </a:t>
            </a:r>
            <a:r>
              <a:rPr lang="es-MX" sz="1900" b="1" dirty="0">
                <a:latin typeface="+mj-lt"/>
              </a:rPr>
              <a:t>normal</a:t>
            </a:r>
            <a:r>
              <a:rPr lang="es-MX" sz="1900" dirty="0">
                <a:latin typeface="+mj-lt"/>
              </a:rPr>
              <a:t>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637408" y="1196753"/>
            <a:ext cx="7282136" cy="5040559"/>
            <a:chOff x="341710" y="1326837"/>
            <a:chExt cx="5487588" cy="5145884"/>
          </a:xfrm>
        </p:grpSpPr>
        <p:pic>
          <p:nvPicPr>
            <p:cNvPr id="8" name="Picture 2" descr="\\nas\Allgemein\02 Bilderbibliothek\_Monitore\PNGs\Screens &amp; Computer\SCR02_iMa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10" y="1326837"/>
              <a:ext cx="4922530" cy="514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emocio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16" b="68229"/>
            <a:stretch/>
          </p:blipFill>
          <p:spPr bwMode="auto">
            <a:xfrm>
              <a:off x="4352541" y="4019791"/>
              <a:ext cx="1476757" cy="196466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Elipse"/>
            <p:cNvSpPr/>
            <p:nvPr/>
          </p:nvSpPr>
          <p:spPr>
            <a:xfrm>
              <a:off x="4352563" y="4020384"/>
              <a:ext cx="1476713" cy="1965600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</p:spPr>
          <p:txBody>
            <a:bodyPr wrap="square" lIns="719833" tIns="0" bIns="179958" anchor="ctr" anchorCtr="0">
              <a:noAutofit/>
            </a:bodyPr>
            <a:lstStyle/>
            <a:p>
              <a:endParaRPr lang="es-MX" sz="4799" kern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4" name="8 Imagen" descr="vinet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PRÓXIMO GOBIERNO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20" y="1494659"/>
            <a:ext cx="5498632" cy="30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7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29</a:t>
            </a:fld>
            <a:endParaRPr lang="en-US" dirty="0"/>
          </a:p>
        </p:txBody>
      </p:sp>
      <p:grpSp>
        <p:nvGrpSpPr>
          <p:cNvPr id="5" name="4 Grupo"/>
          <p:cNvGrpSpPr/>
          <p:nvPr/>
        </p:nvGrpSpPr>
        <p:grpSpPr>
          <a:xfrm>
            <a:off x="625372" y="1196752"/>
            <a:ext cx="7294173" cy="5040560"/>
            <a:chOff x="341710" y="1326837"/>
            <a:chExt cx="5487731" cy="5145884"/>
          </a:xfrm>
        </p:grpSpPr>
        <p:pic>
          <p:nvPicPr>
            <p:cNvPr id="6" name="Picture 2" descr="\\nas\Allgemein\02 Bilderbibliothek\_Monitore\PNGs\Screens &amp; Computer\SCR02_iMa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10" y="1326837"/>
              <a:ext cx="4922530" cy="514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esultado de imagen para emocio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7" t="33988" r="31290" b="34118"/>
            <a:stretch/>
          </p:blipFill>
          <p:spPr bwMode="auto">
            <a:xfrm>
              <a:off x="4352541" y="4019790"/>
              <a:ext cx="1476900" cy="196466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Elipse"/>
            <p:cNvSpPr/>
            <p:nvPr/>
          </p:nvSpPr>
          <p:spPr>
            <a:xfrm>
              <a:off x="4352563" y="4020384"/>
              <a:ext cx="1476713" cy="1965600"/>
            </a:xfrm>
            <a:prstGeom prst="ellipse">
              <a:avLst/>
            </a:prstGeom>
            <a:solidFill>
              <a:srgbClr val="000000">
                <a:alpha val="40000"/>
              </a:srgbClr>
            </a:solidFill>
          </p:spPr>
          <p:txBody>
            <a:bodyPr wrap="square" lIns="719833" tIns="0" bIns="179958" anchor="ctr" anchorCtr="0">
              <a:noAutofit/>
            </a:bodyPr>
            <a:lstStyle/>
            <a:p>
              <a:endParaRPr lang="es-MX" sz="4799" kern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1" name="Textfeld 11"/>
          <p:cNvSpPr txBox="1"/>
          <p:nvPr/>
        </p:nvSpPr>
        <p:spPr>
          <a:xfrm>
            <a:off x="7771734" y="2014731"/>
            <a:ext cx="3712720" cy="1570751"/>
          </a:xfrm>
          <a:prstGeom prst="rect">
            <a:avLst/>
          </a:prstGeom>
          <a:noFill/>
        </p:spPr>
        <p:txBody>
          <a:bodyPr wrap="square" lIns="0" tIns="55698" rIns="0" bIns="54412" rtlCol="0">
            <a:spAutoFit/>
          </a:bodyPr>
          <a:lstStyle>
            <a:defPPr>
              <a:defRPr lang="de-DE"/>
            </a:defPPr>
            <a:lvl1pPr>
              <a:defRPr sz="2000">
                <a:latin typeface="Calibri Light" panose="020F0302020204030204" pitchFamily="34" charset="0"/>
              </a:defRPr>
            </a:lvl1pPr>
          </a:lstStyle>
          <a:p>
            <a:pPr algn="ctr"/>
            <a:r>
              <a:rPr lang="es-MX" sz="1900" dirty="0">
                <a:latin typeface="+mj-lt"/>
              </a:rPr>
              <a:t>El grupo que está ‘de acuerdo’ o ‘totalmente de acuerdo’ que el PRI siga gobernando, muestra principalmente </a:t>
            </a:r>
            <a:r>
              <a:rPr lang="es-MX" sz="1900" b="1" dirty="0">
                <a:latin typeface="+mj-lt"/>
              </a:rPr>
              <a:t>felicidad</a:t>
            </a:r>
            <a:r>
              <a:rPr lang="es-MX" sz="1900" dirty="0">
                <a:latin typeface="+mj-lt"/>
              </a:rPr>
              <a:t> con una intensidad </a:t>
            </a:r>
            <a:r>
              <a:rPr lang="es-MX" sz="1900" b="1" dirty="0">
                <a:latin typeface="+mj-lt"/>
              </a:rPr>
              <a:t>normal</a:t>
            </a:r>
            <a:r>
              <a:rPr lang="es-MX" sz="1900" dirty="0">
                <a:latin typeface="+mj-lt"/>
              </a:rPr>
              <a:t>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37406" y="620689"/>
            <a:ext cx="11552390" cy="37143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>
            <a:defPPr>
              <a:defRPr lang="es-MX"/>
            </a:defPPr>
            <a:lvl1pPr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MX" dirty="0"/>
              <a:t>EMOCIÓN PREDOMINANTE EN GRUPO “DE ACUERDO”.</a:t>
            </a:r>
            <a:endParaRPr lang="en-US" dirty="0"/>
          </a:p>
        </p:txBody>
      </p:sp>
      <p:grpSp>
        <p:nvGrpSpPr>
          <p:cNvPr id="13" name="Grupo 12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4" name="8 Imagen" descr="vinet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PRÓXIMO GOBIERNO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8" y="1547502"/>
            <a:ext cx="5347113" cy="31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7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" descr="http://www.coriel.co.uk/wp-content/uploads/2013/11/070.jpg"/>
          <p:cNvPicPr>
            <a:picLocks noChangeAspect="1" noChangeArrowheads="1"/>
          </p:cNvPicPr>
          <p:nvPr/>
        </p:nvPicPr>
        <p:blipFill>
          <a:blip r:embed="rId2"/>
          <a:srcRect l="38098" r="7164"/>
          <a:stretch>
            <a:fillRect/>
          </a:stretch>
        </p:blipFill>
        <p:spPr bwMode="auto">
          <a:xfrm flipH="1">
            <a:off x="37079" y="748144"/>
            <a:ext cx="3446787" cy="5489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13 Rectángulo"/>
          <p:cNvSpPr/>
          <p:nvPr/>
        </p:nvSpPr>
        <p:spPr>
          <a:xfrm>
            <a:off x="3483867" y="281589"/>
            <a:ext cx="85207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Población objetivo</a:t>
            </a:r>
            <a:r>
              <a:rPr lang="es-MX" sz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.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Hombres y mujeres mayores de edad con credencial de elector del Estado de Coahuila.</a:t>
            </a:r>
          </a:p>
          <a:p>
            <a:pPr algn="just">
              <a:buSzPct val="100000"/>
            </a:pPr>
            <a:endParaRPr lang="es-MX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lvl="0"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Diseño de la muestra.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El marco muestral fue conformado por la totalidad de las secciones electorales del estado de Coahuila del cual se seleccionaron de manera aleatoria PPT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100</a:t>
            </a:r>
            <a:r>
              <a:rPr lang="es-MX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secciones cuya probabilidad de ser seleccionadas fue proporcional al número de votantes en la li</a:t>
            </a:r>
            <a:r>
              <a:rPr lang="es-ES" sz="1200" dirty="0" err="1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sta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nominal. En cada sección en muestra se realizó a su vez la selección aleatoria de </a:t>
            </a: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2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manzanas. En cada manzana se seleccionó de manera aleatoria sistemática </a:t>
            </a: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5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viviendas en las que se entrevistó a un residente de la misma que contara con credencial de elector vigente.</a:t>
            </a:r>
          </a:p>
          <a:p>
            <a:pPr algn="just">
              <a:buSzPct val="100000"/>
            </a:pPr>
            <a:endParaRPr lang="es-ES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Metodología de recolección de datos.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Entrevistas personales “cara a cara” en el domicilio de los </a:t>
            </a:r>
            <a:r>
              <a:rPr lang="es-MX" sz="1200" dirty="0" smtClean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entrevistados</a:t>
            </a:r>
            <a:r>
              <a:rPr lang="es-MX" sz="1200" dirty="0">
                <a:latin typeface="+mj-lt"/>
              </a:rPr>
              <a:t>.</a:t>
            </a:r>
          </a:p>
          <a:p>
            <a:pPr algn="just">
              <a:buSzPct val="100000"/>
            </a:pPr>
            <a:endParaRPr lang="es-MX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Tamaño de la muestra</a:t>
            </a:r>
            <a:r>
              <a:rPr lang="es-MX" sz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.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1000 </a:t>
            </a:r>
            <a:r>
              <a:rPr lang="es-MX" sz="1200" dirty="0" smtClean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entrevistas</a:t>
            </a:r>
            <a:r>
              <a:rPr lang="es-MX" sz="1200" dirty="0" smtClean="0"/>
              <a:t>, con </a:t>
            </a:r>
            <a:r>
              <a:rPr lang="es-MX" sz="1200" dirty="0"/>
              <a:t>una tasa de rechazo del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</a:rPr>
              <a:t>65.3</a:t>
            </a: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es-MX" sz="1200" dirty="0"/>
              <a:t>.</a:t>
            </a:r>
            <a:endParaRPr lang="es-MX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algn="just">
              <a:buSzPct val="100000"/>
            </a:pPr>
            <a:endParaRPr lang="es-MX" sz="1200" b="1" dirty="0">
              <a:solidFill>
                <a:schemeClr val="accent2">
                  <a:lumMod val="50000"/>
                </a:schemeClr>
              </a:solidFill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Fecha de levantamiento</a:t>
            </a:r>
            <a:r>
              <a:rPr lang="es-MX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.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Del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10</a:t>
            </a:r>
            <a:r>
              <a:rPr lang="es-MX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al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19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de Marzo del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2017</a:t>
            </a:r>
            <a:r>
              <a:rPr lang="es-MX" sz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.</a:t>
            </a:r>
          </a:p>
          <a:p>
            <a:pPr lvl="0" algn="just">
              <a:buSzPct val="100000"/>
            </a:pPr>
            <a:endParaRPr lang="es-MX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lvl="0"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Precisión</a:t>
            </a:r>
            <a:r>
              <a:rPr lang="es-MX" sz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.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El grado de error de las estimaciones para el </a:t>
            </a: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estado de Coahuila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es de 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± 3%, 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a </a:t>
            </a:r>
            <a:r>
              <a:rPr lang="en-US" sz="1200" dirty="0" err="1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nivel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global, con un 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nivel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de 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confianza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del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95%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 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en las </a:t>
            </a:r>
            <a:r>
              <a:rPr lang="es-E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principales </a:t>
            </a:r>
            <a:r>
              <a:rPr lang="en-US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variables.</a:t>
            </a:r>
          </a:p>
          <a:p>
            <a:pPr lvl="0" algn="just">
              <a:buSzPct val="100000"/>
            </a:pPr>
            <a:endParaRPr lang="es-MX" sz="1200" b="1" dirty="0">
              <a:solidFill>
                <a:schemeClr val="accent2">
                  <a:lumMod val="50000"/>
                </a:schemeClr>
              </a:solidFill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lvl="0" algn="just">
              <a:lnSpc>
                <a:spcPct val="150000"/>
              </a:lnSpc>
              <a:buSzPct val="100000"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Presentación de resultados.</a:t>
            </a:r>
            <a:r>
              <a:rPr lang="es-MX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Los resultados se presentan comparativos en las variables modulares en los ejercicios realizados en Abril, Junio, Agosto, Septiembre, Diciembre, </a:t>
            </a:r>
            <a:r>
              <a:rPr lang="es-MX" sz="1200" dirty="0" smtClean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Enero, Febrero</a:t>
            </a:r>
            <a:r>
              <a:rPr lang="es-MX" sz="1200" dirty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 </a:t>
            </a:r>
            <a:r>
              <a:rPr lang="es-MX" sz="1200" dirty="0" smtClean="0">
                <a:latin typeface="+mj-lt"/>
                <a:ea typeface="Ebrima" panose="02000000000000000000" pitchFamily="2" charset="0"/>
                <a:cs typeface="Latha" panose="020B0604020202020204" pitchFamily="34" charset="0"/>
              </a:rPr>
              <a:t>y Marzo.</a:t>
            </a:r>
          </a:p>
          <a:p>
            <a:pPr lvl="0" algn="just">
              <a:lnSpc>
                <a:spcPct val="150000"/>
              </a:lnSpc>
              <a:buSzPct val="100000"/>
            </a:pPr>
            <a:endParaRPr lang="es-MX" sz="1200" dirty="0" smtClean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  <a:ea typeface="Ebrima" panose="02000000000000000000" pitchFamily="2" charset="0"/>
                <a:cs typeface="Latha" panose="020B0604020202020204" pitchFamily="34" charset="0"/>
              </a:rPr>
              <a:t>Leyenda de validez estadística.</a:t>
            </a:r>
            <a:r>
              <a:rPr lang="es-MX" sz="1200" b="1" dirty="0" smtClean="0">
                <a:solidFill>
                  <a:schemeClr val="accent2">
                    <a:lumMod val="50000"/>
                  </a:schemeClr>
                </a:solidFill>
                <a:ea typeface="Ebrima" panose="02000000000000000000" pitchFamily="2" charset="0"/>
                <a:cs typeface="Latha" panose="020B0604020202020204" pitchFamily="34" charset="0"/>
              </a:rPr>
              <a:t> </a:t>
            </a:r>
            <a:r>
              <a:rPr lang="es-MX" sz="1200" dirty="0">
                <a:ea typeface="Ebrima" panose="02000000000000000000" pitchFamily="2" charset="0"/>
                <a:cs typeface="Latha" panose="020B0604020202020204" pitchFamily="34" charset="0"/>
              </a:rPr>
              <a:t>“Los resultados de esta encuesta no son oficiales”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200" dirty="0">
                <a:ea typeface="Ebrima" panose="02000000000000000000" pitchFamily="2" charset="0"/>
                <a:cs typeface="Latha" panose="020B0604020202020204" pitchFamily="34" charset="0"/>
              </a:rPr>
              <a:t> “ Los resultados oficiales de las elecciones Estatales son exclusivamente aquellos que dé a conocer el Instituto Nacional Electoral, y en su caso, el Tribunal Electoral del Poder Judicial de la Federación</a:t>
            </a:r>
            <a:r>
              <a:rPr lang="es-MX" sz="1200" dirty="0" smtClean="0">
                <a:ea typeface="Ebrima" panose="02000000000000000000" pitchFamily="2" charset="0"/>
                <a:cs typeface="Latha" panose="020B0604020202020204" pitchFamily="34" charset="0"/>
              </a:rPr>
              <a:t>”.</a:t>
            </a:r>
            <a:endParaRPr lang="en-US" sz="1200" dirty="0">
              <a:latin typeface="+mj-lt"/>
              <a:ea typeface="Ebrima" panose="02000000000000000000" pitchFamily="2" charset="0"/>
              <a:cs typeface="Latha" panose="020B0604020202020204" pitchFamily="34" charset="0"/>
            </a:endParaRPr>
          </a:p>
        </p:txBody>
      </p:sp>
      <p:pic>
        <p:nvPicPr>
          <p:cNvPr id="32" name="8 Imagen" descr="vine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4" y="181017"/>
            <a:ext cx="387300" cy="3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442855" y="118156"/>
            <a:ext cx="2781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20817C"/>
                </a:solidFill>
                <a:latin typeface="Calibri Light" panose="020F030202020403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89570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2923468" y="980728"/>
          <a:ext cx="62437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Imagen de mapa de bits" r:id="rId4" imgW="8961905" imgH="1914286" progId="PBrush">
                  <p:embed/>
                </p:oleObj>
              </mc:Choice>
              <mc:Fallback>
                <p:oleObj name="Imagen de mapa de bits" r:id="rId4" imgW="8961905" imgH="1914286" progId="PBrush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468" y="980728"/>
                        <a:ext cx="6243763" cy="1023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337443" y="0"/>
            <a:ext cx="11853046" cy="6206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825" tIns="54412" rIns="108825" bIns="54412" rtlCol="0" anchor="ctr"/>
          <a:lstStyle/>
          <a:p>
            <a:pPr algn="ctr"/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69335" y="2573610"/>
            <a:ext cx="10653331" cy="3340794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b="1" i="1" dirty="0" err="1">
                <a:latin typeface="Berlin Sans FB" panose="020E0602020502020306" pitchFamily="34" charset="0"/>
              </a:rPr>
              <a:t>Berumen</a:t>
            </a:r>
            <a:r>
              <a:rPr lang="es-MX" sz="1400" b="1" i="1" dirty="0">
                <a:latin typeface="Berlin Sans FB" panose="020E0602020502020306" pitchFamily="34" charset="0"/>
              </a:rPr>
              <a:t> y Asociados, SA de CV</a:t>
            </a:r>
            <a:r>
              <a:rPr lang="es-MX" sz="1400" i="1" dirty="0">
                <a:latin typeface="Berlin Sans FB" panose="020E0602020502020306" pitchFamily="34" charset="0"/>
              </a:rPr>
              <a:t>, con domicilio en </a:t>
            </a:r>
            <a:r>
              <a:rPr lang="es-MX" sz="1400" i="1" dirty="0" err="1">
                <a:latin typeface="Berlin Sans FB" panose="020E0602020502020306" pitchFamily="34" charset="0"/>
              </a:rPr>
              <a:t>Altadena</a:t>
            </a:r>
            <a:r>
              <a:rPr lang="es-MX" sz="1400" i="1" dirty="0">
                <a:latin typeface="Berlin Sans FB" panose="020E0602020502020306" pitchFamily="34" charset="0"/>
              </a:rPr>
              <a:t> # 15 Col. Nápoles, Delegación Benito Juárez, C. P. 03810, México, Distrito Federal, es una empresa que realiza investigación de mercados y consultas de opinión desde marzo de 1992 y tiene cobertura en todo el territorio nacional. Pertenece a la Asociación de Agencias de Investigación de Mercados y Opinión Pública en México </a:t>
            </a:r>
            <a:r>
              <a:rPr lang="es-MX" sz="1400" b="1" i="1" dirty="0">
                <a:latin typeface="Berlin Sans FB" panose="020E0602020502020306" pitchFamily="34" charset="0"/>
              </a:rPr>
              <a:t>AMAI</a:t>
            </a:r>
            <a:r>
              <a:rPr lang="es-MX" sz="1400" i="1" dirty="0">
                <a:latin typeface="Berlin Sans FB" panose="020E0602020502020306" pitchFamily="34" charset="0"/>
              </a:rPr>
              <a:t> y trabaja bajo el esquema y cumplimiento de la norma internacional  </a:t>
            </a:r>
            <a:r>
              <a:rPr lang="es-MX" sz="1400" b="1" i="1" dirty="0">
                <a:latin typeface="Berlin Sans FB" panose="020E0602020502020306" pitchFamily="34" charset="0"/>
              </a:rPr>
              <a:t>ISO 20252</a:t>
            </a:r>
            <a:r>
              <a:rPr lang="es-MX" sz="1400" i="1" dirty="0">
                <a:latin typeface="Berlin Sans FB" panose="020E0602020502020306" pitchFamily="34" charset="0"/>
              </a:rPr>
              <a:t>, con el objeto de realizar eficientemente, y con los más altos lineamientos técnicos posibles, los proyectos de investigación que se le soliciten., por lo que hace del conocimiento de todos nuestros informantes, clientes y autoridades, que los Datos Personales e Información Sensible de sus titulares solo es obtenida con el consentimiento expreso y voluntario de quien los proporciona, previa notificación de su derecho a hacerlo o no.</a:t>
            </a:r>
            <a:endParaRPr lang="es-MX" sz="1400" dirty="0">
              <a:latin typeface="Berlin Sans FB" panose="020E0602020502020306" pitchFamily="34" charset="0"/>
            </a:endParaRPr>
          </a:p>
          <a:p>
            <a:pPr algn="just"/>
            <a:r>
              <a:rPr lang="es-MX" sz="1400" i="1" dirty="0">
                <a:latin typeface="Berlin Sans FB" panose="020E0602020502020306" pitchFamily="34" charset="0"/>
              </a:rPr>
              <a:t> </a:t>
            </a:r>
            <a:endParaRPr lang="es-MX" sz="1400" dirty="0">
              <a:latin typeface="Berlin Sans FB" panose="020E0602020502020306" pitchFamily="34" charset="0"/>
            </a:endParaRPr>
          </a:p>
          <a:p>
            <a:pPr algn="just"/>
            <a:r>
              <a:rPr lang="es-MX" sz="1400" i="1" dirty="0">
                <a:latin typeface="Berlin Sans FB" panose="020E0602020502020306" pitchFamily="34" charset="0"/>
              </a:rPr>
              <a:t>Por lo que la información de Datos Personales e Información Sensible aludida en LEY FEDERAL DE PROTECCIÓN DE DATOS PERSONALES EN POSESIÓN DE LOS PARTICULARES es utilizada invariablemente en forma agregada y para efectos estadísticos, nunca con fines de divulgación o comercialización, por lo que una vez obtenida es disociada respecto a tópicos específicos de interés para nuestros clientes.</a:t>
            </a:r>
            <a:endParaRPr lang="es-MX" sz="1400" dirty="0">
              <a:latin typeface="Berlin Sans FB" panose="020E0602020502020306" pitchFamily="34" charset="0"/>
            </a:endParaRPr>
          </a:p>
          <a:p>
            <a:pPr algn="just"/>
            <a:r>
              <a:rPr lang="es-MX" sz="1400" i="1" dirty="0">
                <a:latin typeface="Berlin Sans FB" panose="020E0602020502020306" pitchFamily="34" charset="0"/>
              </a:rPr>
              <a:t> </a:t>
            </a:r>
            <a:endParaRPr lang="es-MX" sz="1400" dirty="0">
              <a:latin typeface="Berlin Sans FB" panose="020E0602020502020306" pitchFamily="34" charset="0"/>
            </a:endParaRPr>
          </a:p>
          <a:p>
            <a:pPr algn="just"/>
            <a:r>
              <a:rPr lang="es-MX" sz="1400" i="1" dirty="0">
                <a:latin typeface="Berlin Sans FB" panose="020E0602020502020306" pitchFamily="34" charset="0"/>
              </a:rPr>
              <a:t>No obstante que esta empresa se encuentra en los supuestos de excepción del Artículo 2 </a:t>
            </a:r>
            <a:r>
              <a:rPr lang="es-MX" sz="1400" i="1" dirty="0" err="1">
                <a:latin typeface="Berlin Sans FB" panose="020E0602020502020306" pitchFamily="34" charset="0"/>
              </a:rPr>
              <a:t>Fracc</a:t>
            </a:r>
            <a:r>
              <a:rPr lang="es-MX" sz="1400" i="1" dirty="0">
                <a:latin typeface="Berlin Sans FB" panose="020E0602020502020306" pitchFamily="34" charset="0"/>
              </a:rPr>
              <a:t>. II y 10 </a:t>
            </a:r>
            <a:r>
              <a:rPr lang="es-MX" sz="1400" i="1" dirty="0" err="1">
                <a:latin typeface="Berlin Sans FB" panose="020E0602020502020306" pitchFamily="34" charset="0"/>
              </a:rPr>
              <a:t>Fracc</a:t>
            </a:r>
            <a:r>
              <a:rPr lang="es-MX" sz="1400" i="1" dirty="0">
                <a:latin typeface="Berlin Sans FB" panose="020E0602020502020306" pitchFamily="34" charset="0"/>
              </a:rPr>
              <a:t>. III del citado ordenamiento el titular de los datos personales podrá en todo momento Revocar su Autorización con el solo hecho de solicitarlo con el envío de un correo electrónico a la siguiente dirección </a:t>
            </a:r>
            <a:r>
              <a:rPr lang="es-MX" sz="1400" i="1" u="sng" dirty="0">
                <a:latin typeface="Berlin Sans FB" panose="020E0602020502020306" pitchFamily="34" charset="0"/>
                <a:hlinkClick r:id="rId6" tooltip="mailto:ccalidad@berumen.com.mx"/>
              </a:rPr>
              <a:t>ccalidad@berumen.com.mx</a:t>
            </a:r>
            <a:endParaRPr lang="es-MX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2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741647" y="1037686"/>
            <a:ext cx="2732735" cy="619472"/>
          </a:xfrm>
        </p:spPr>
        <p:txBody>
          <a:bodyPr>
            <a:normAutofit/>
          </a:bodyPr>
          <a:lstStyle/>
          <a:p>
            <a:pPr algn="ctr"/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GÉNERO Y EDAD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8" name="Rechteck 28"/>
          <p:cNvSpPr/>
          <p:nvPr/>
        </p:nvSpPr>
        <p:spPr>
          <a:xfrm>
            <a:off x="289932" y="1532583"/>
            <a:ext cx="3677551" cy="3403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0" name="Rechteck 32"/>
          <p:cNvSpPr/>
          <p:nvPr/>
        </p:nvSpPr>
        <p:spPr>
          <a:xfrm>
            <a:off x="289932" y="5047931"/>
            <a:ext cx="3677550" cy="1391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4920679" y="1037686"/>
            <a:ext cx="2575978" cy="619472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ESCOLARIDAD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9079455" y="898033"/>
            <a:ext cx="2276152" cy="619472"/>
          </a:xfrm>
          <a:prstGeom prst="rect">
            <a:avLst/>
          </a:prstGeom>
        </p:spPr>
        <p:txBody>
          <a:bodyPr vert="horz" lIns="91419" tIns="45709" rIns="91419" bIns="45709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999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NIVEL SOCIOECONÓMICO</a:t>
            </a:r>
          </a:p>
        </p:txBody>
      </p:sp>
      <p:pic>
        <p:nvPicPr>
          <p:cNvPr id="58" name="Picture 2" descr="Resultado de imagen para GIRL AND BOY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5" y="5160869"/>
            <a:ext cx="1167197" cy="11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hteck 28"/>
          <p:cNvSpPr/>
          <p:nvPr/>
        </p:nvSpPr>
        <p:spPr>
          <a:xfrm>
            <a:off x="4068038" y="1532583"/>
            <a:ext cx="4214784" cy="34710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59" name="Rechteck 32"/>
          <p:cNvSpPr/>
          <p:nvPr/>
        </p:nvSpPr>
        <p:spPr>
          <a:xfrm>
            <a:off x="4068037" y="5090478"/>
            <a:ext cx="4207525" cy="1391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62" name="Rechteck 28"/>
          <p:cNvSpPr/>
          <p:nvPr/>
        </p:nvSpPr>
        <p:spPr>
          <a:xfrm>
            <a:off x="8383377" y="1532583"/>
            <a:ext cx="3589689" cy="34308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63" name="Rechteck 32"/>
          <p:cNvSpPr/>
          <p:nvPr/>
        </p:nvSpPr>
        <p:spPr>
          <a:xfrm>
            <a:off x="8383377" y="5047931"/>
            <a:ext cx="3589689" cy="1391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116738" name="Picture 2" descr="Resultado de imagen para SCHOOL P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38" y="5217061"/>
            <a:ext cx="1680216" cy="11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Resultado de imagen para HOUS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227" y="5003675"/>
            <a:ext cx="1412308" cy="14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8 Imagen" descr="vine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4" y="181017"/>
            <a:ext cx="387300" cy="3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442854" y="118156"/>
            <a:ext cx="11678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20817C"/>
                </a:solidFill>
                <a:latin typeface="Calibri Light" panose="020F0302020204030204" pitchFamily="34" charset="0"/>
              </a:rPr>
              <a:t>PERFIL DEL INFORMANTE</a:t>
            </a:r>
          </a:p>
        </p:txBody>
      </p:sp>
      <p:graphicFrame>
        <p:nvGraphicFramePr>
          <p:cNvPr id="22" name="65 Gráfico"/>
          <p:cNvGraphicFramePr/>
          <p:nvPr>
            <p:extLst>
              <p:ext uri="{D42A27DB-BD31-4B8C-83A1-F6EECF244321}">
                <p14:modId xmlns:p14="http://schemas.microsoft.com/office/powerpoint/2010/main" val="3475275247"/>
              </p:ext>
            </p:extLst>
          </p:nvPr>
        </p:nvGraphicFramePr>
        <p:xfrm>
          <a:off x="3116891" y="1159727"/>
          <a:ext cx="6029217" cy="40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66 Gráfico"/>
          <p:cNvGraphicFramePr/>
          <p:nvPr>
            <p:extLst>
              <p:ext uri="{D42A27DB-BD31-4B8C-83A1-F6EECF244321}">
                <p14:modId xmlns:p14="http://schemas.microsoft.com/office/powerpoint/2010/main" val="2134580277"/>
              </p:ext>
            </p:extLst>
          </p:nvPr>
        </p:nvGraphicFramePr>
        <p:xfrm>
          <a:off x="-94871" y="1304257"/>
          <a:ext cx="4404087" cy="385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68 Gráfico"/>
          <p:cNvGraphicFramePr/>
          <p:nvPr>
            <p:extLst>
              <p:ext uri="{D42A27DB-BD31-4B8C-83A1-F6EECF244321}">
                <p14:modId xmlns:p14="http://schemas.microsoft.com/office/powerpoint/2010/main" val="1661947687"/>
              </p:ext>
            </p:extLst>
          </p:nvPr>
        </p:nvGraphicFramePr>
        <p:xfrm>
          <a:off x="8108120" y="1262259"/>
          <a:ext cx="4218877" cy="39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6366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palacio de gobierno coahui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50000" b="10169"/>
          <a:stretch/>
        </p:blipFill>
        <p:spPr bwMode="auto">
          <a:xfrm>
            <a:off x="-2" y="4682841"/>
            <a:ext cx="9222239" cy="21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palacio de gobierno coahui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4" t="46780" b="17256"/>
          <a:stretch/>
        </p:blipFill>
        <p:spPr bwMode="auto">
          <a:xfrm>
            <a:off x="1219200" y="1"/>
            <a:ext cx="10972800" cy="21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384" y="2751125"/>
            <a:ext cx="11474605" cy="1355750"/>
          </a:xfrm>
        </p:spPr>
        <p:txBody>
          <a:bodyPr>
            <a:normAutofit fontScale="90000"/>
          </a:bodyPr>
          <a:lstStyle/>
          <a:p>
            <a:r>
              <a:rPr lang="es-MX" sz="5400" dirty="0">
                <a:solidFill>
                  <a:srgbClr val="20817C"/>
                </a:solidFill>
              </a:rPr>
              <a:t>EVALUACIÓN DE AUTORIDADES Y PARTIDOS POLÍTICOS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2"/>
          <p:cNvSpPr/>
          <p:nvPr/>
        </p:nvSpPr>
        <p:spPr>
          <a:xfrm flipH="1">
            <a:off x="7367482" y="4682839"/>
            <a:ext cx="4824515" cy="2196368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3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1" name="TextBox 4"/>
          <p:cNvSpPr txBox="1"/>
          <p:nvPr/>
        </p:nvSpPr>
        <p:spPr>
          <a:xfrm>
            <a:off x="922605" y="704237"/>
            <a:ext cx="38617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Podría decirme, ¿Cuál es el nombre del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Presidente de México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  <a:endParaRPr lang="es-MX" sz="17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18786" name="Picture 2" descr="Resultado de imagen para enrique peña nie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38" r="20301"/>
          <a:stretch/>
        </p:blipFill>
        <p:spPr bwMode="auto">
          <a:xfrm>
            <a:off x="9476439" y="-1"/>
            <a:ext cx="2700663" cy="6482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2" name="8 Imagen" descr="vinet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EVALUACIÓN DE AUTORIDADES Y PARTIDOS POLÍTICOS</a:t>
              </a:r>
            </a:p>
          </p:txBody>
        </p:sp>
      </p:grpSp>
      <p:sp>
        <p:nvSpPr>
          <p:cNvPr id="14" name="10 CuadroTexto"/>
          <p:cNvSpPr txBox="1"/>
          <p:nvPr/>
        </p:nvSpPr>
        <p:spPr>
          <a:xfrm>
            <a:off x="5853380" y="826888"/>
            <a:ext cx="3210467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escala de muy buena, buena, mala o muy mala</a:t>
            </a:r>
          </a:p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¿Qué opinión tiene usted del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Presidente Enrique Peña Nieto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537759" y="1943416"/>
            <a:ext cx="196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 SUMAR LAS OPINIONES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BUEN Y MUY BUENA Y RESTAR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MALA Y MUY MALA, SE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OBTIENE UN BALANCE DE:</a:t>
            </a:r>
          </a:p>
        </p:txBody>
      </p:sp>
      <p:sp>
        <p:nvSpPr>
          <p:cNvPr id="5" name="Círculo: vacío 4"/>
          <p:cNvSpPr/>
          <p:nvPr/>
        </p:nvSpPr>
        <p:spPr>
          <a:xfrm>
            <a:off x="6339839" y="2649907"/>
            <a:ext cx="577516" cy="594520"/>
          </a:xfrm>
          <a:prstGeom prst="donut">
            <a:avLst>
              <a:gd name="adj" fmla="val 7213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48525"/>
              </p:ext>
            </p:extLst>
          </p:nvPr>
        </p:nvGraphicFramePr>
        <p:xfrm>
          <a:off x="6953550" y="2752741"/>
          <a:ext cx="108489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891">
                  <a:extLst>
                    <a:ext uri="{9D8B030D-6E8A-4147-A177-3AD203B41FA5}">
                      <a16:colId xmlns="" xmlns:a16="http://schemas.microsoft.com/office/drawing/2014/main" val="564561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Junio 2016</a:t>
                      </a:r>
                      <a:endParaRPr lang="es-MX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04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Agosto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656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Septiembre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Diciembre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139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Enero 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260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Febrero</a:t>
                      </a:r>
                      <a:r>
                        <a:rPr lang="es-MX" sz="11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 2017</a:t>
                      </a:r>
                      <a:endParaRPr lang="es-MX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058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Marzo 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71538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387967" y="277836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-9.9</a:t>
            </a:r>
          </a:p>
        </p:txBody>
      </p:sp>
      <p:sp>
        <p:nvSpPr>
          <p:cNvPr id="19" name="Círculo: vacío 18"/>
          <p:cNvSpPr/>
          <p:nvPr/>
        </p:nvSpPr>
        <p:spPr>
          <a:xfrm>
            <a:off x="6339839" y="3421513"/>
            <a:ext cx="577516" cy="594520"/>
          </a:xfrm>
          <a:prstGeom prst="donut">
            <a:avLst>
              <a:gd name="adj" fmla="val 7213"/>
            </a:avLst>
          </a:prstGeom>
          <a:solidFill>
            <a:srgbClr val="3DA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39839" y="356200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-18.0</a:t>
            </a:r>
          </a:p>
        </p:txBody>
      </p:sp>
      <p:sp>
        <p:nvSpPr>
          <p:cNvPr id="22" name="Círculo: vacío 21"/>
          <p:cNvSpPr/>
          <p:nvPr/>
        </p:nvSpPr>
        <p:spPr>
          <a:xfrm>
            <a:off x="6339839" y="4163558"/>
            <a:ext cx="577516" cy="594520"/>
          </a:xfrm>
          <a:prstGeom prst="donut">
            <a:avLst>
              <a:gd name="adj" fmla="val 7213"/>
            </a:avLst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339839" y="430404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-44.6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334991" y="5051587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-16.2</a:t>
            </a:r>
          </a:p>
        </p:txBody>
      </p:sp>
      <p:sp>
        <p:nvSpPr>
          <p:cNvPr id="26" name="Círculo: vacío 25"/>
          <p:cNvSpPr/>
          <p:nvPr/>
        </p:nvSpPr>
        <p:spPr>
          <a:xfrm>
            <a:off x="8108742" y="2971231"/>
            <a:ext cx="577516" cy="594520"/>
          </a:xfrm>
          <a:prstGeom prst="donut">
            <a:avLst>
              <a:gd name="adj" fmla="val 7213"/>
            </a:avLst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108742" y="312375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-14.4</a:t>
            </a:r>
          </a:p>
        </p:txBody>
      </p:sp>
      <p:sp>
        <p:nvSpPr>
          <p:cNvPr id="28" name="Círculo: vacío 27"/>
          <p:cNvSpPr/>
          <p:nvPr/>
        </p:nvSpPr>
        <p:spPr>
          <a:xfrm>
            <a:off x="8108742" y="3742837"/>
            <a:ext cx="577516" cy="594520"/>
          </a:xfrm>
          <a:prstGeom prst="donut">
            <a:avLst>
              <a:gd name="adj" fmla="val 7213"/>
            </a:avLst>
          </a:prstGeom>
          <a:solidFill>
            <a:srgbClr val="79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144838" y="388332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-9.6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6898005" y="2947167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856522" y="3280046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6898005" y="3682677"/>
            <a:ext cx="10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7950919" y="4055572"/>
            <a:ext cx="1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893291" y="4425024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7897602" y="4794174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írculo: vacío 30"/>
          <p:cNvSpPr/>
          <p:nvPr/>
        </p:nvSpPr>
        <p:spPr>
          <a:xfrm>
            <a:off x="8108742" y="4484882"/>
            <a:ext cx="577516" cy="594520"/>
          </a:xfrm>
          <a:prstGeom prst="donut">
            <a:avLst>
              <a:gd name="adj" fmla="val 7213"/>
            </a:avLst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120774" y="462536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-32.1</a:t>
            </a:r>
          </a:p>
        </p:txBody>
      </p:sp>
      <p:cxnSp>
        <p:nvCxnSpPr>
          <p:cNvPr id="42" name="Conector recto 41"/>
          <p:cNvCxnSpPr/>
          <p:nvPr/>
        </p:nvCxnSpPr>
        <p:spPr>
          <a:xfrm>
            <a:off x="6893291" y="5162107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írculo: vacío 23"/>
          <p:cNvSpPr/>
          <p:nvPr/>
        </p:nvSpPr>
        <p:spPr>
          <a:xfrm>
            <a:off x="6339839" y="4911100"/>
            <a:ext cx="577516" cy="594520"/>
          </a:xfrm>
          <a:prstGeom prst="donut">
            <a:avLst>
              <a:gd name="adj" fmla="val 7213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37523202"/>
              </p:ext>
            </p:extLst>
          </p:nvPr>
        </p:nvGraphicFramePr>
        <p:xfrm>
          <a:off x="639947" y="836717"/>
          <a:ext cx="4344644" cy="202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4982113" y="1585283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87%</a:t>
            </a:r>
          </a:p>
        </p:txBody>
      </p:sp>
      <p:graphicFrame>
        <p:nvGraphicFramePr>
          <p:cNvPr id="44" name="Gráfico 4"/>
          <p:cNvGraphicFramePr/>
          <p:nvPr>
            <p:extLst>
              <p:ext uri="{D42A27DB-BD31-4B8C-83A1-F6EECF244321}">
                <p14:modId xmlns:p14="http://schemas.microsoft.com/office/powerpoint/2010/main" val="3857377288"/>
              </p:ext>
            </p:extLst>
          </p:nvPr>
        </p:nvGraphicFramePr>
        <p:xfrm>
          <a:off x="-250660" y="3903534"/>
          <a:ext cx="6246037" cy="286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16 CuadroTexto"/>
          <p:cNvSpPr txBox="1"/>
          <p:nvPr/>
        </p:nvSpPr>
        <p:spPr>
          <a:xfrm>
            <a:off x="284491" y="2716693"/>
            <a:ext cx="5497912" cy="89471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una escala del 1 al 10, donde 1 es la calificación más baja y 10 la más alta, ¿Qué calificación daría usted a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Enrique Peña Nieto como Presidente de México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46" name="Elipse 45"/>
          <p:cNvSpPr/>
          <p:nvPr/>
        </p:nvSpPr>
        <p:spPr>
          <a:xfrm>
            <a:off x="4844926" y="4376688"/>
            <a:ext cx="624295" cy="632087"/>
          </a:xfrm>
          <a:prstGeom prst="ellipse">
            <a:avLst/>
          </a:prstGeom>
          <a:noFill/>
          <a:ln w="38100">
            <a:solidFill>
              <a:srgbClr val="2081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20 Rectángulo"/>
          <p:cNvSpPr/>
          <p:nvPr/>
        </p:nvSpPr>
        <p:spPr>
          <a:xfrm>
            <a:off x="2465177" y="3806505"/>
            <a:ext cx="1158841" cy="3692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CALIFICACIÓN PROMEDIO</a:t>
            </a:r>
          </a:p>
        </p:txBody>
      </p:sp>
      <p:graphicFrame>
        <p:nvGraphicFramePr>
          <p:cNvPr id="4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05046"/>
              </p:ext>
            </p:extLst>
          </p:nvPr>
        </p:nvGraphicFramePr>
        <p:xfrm>
          <a:off x="295642" y="5525052"/>
          <a:ext cx="5257665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10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JUNIO         </a:t>
                      </a:r>
                    </a:p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AGOSTO   </a:t>
                      </a:r>
                    </a:p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SEPTIEMBRE 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DICIEMBRE </a:t>
                      </a:r>
                    </a:p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ENERO</a:t>
                      </a:r>
                    </a:p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0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" name="TextBox 4"/>
          <p:cNvSpPr txBox="1"/>
          <p:nvPr/>
        </p:nvSpPr>
        <p:spPr>
          <a:xfrm>
            <a:off x="922605" y="704237"/>
            <a:ext cx="38617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Podría decirme, ¿Cuál es el nombre del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Gobernador de Coahuila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s-MX" sz="1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12" name="8 Imagen" descr="vine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EVALUACIÓN DE AUTORIDADES Y PARTIDOS POLÍTICOS</a:t>
              </a:r>
            </a:p>
          </p:txBody>
        </p:sp>
      </p:grpSp>
      <p:sp>
        <p:nvSpPr>
          <p:cNvPr id="14" name="10 CuadroTexto"/>
          <p:cNvSpPr txBox="1"/>
          <p:nvPr/>
        </p:nvSpPr>
        <p:spPr>
          <a:xfrm>
            <a:off x="5863955" y="639523"/>
            <a:ext cx="3421236" cy="141793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escala de muy buena, buena, mala o muy mala</a:t>
            </a:r>
          </a:p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¿Qué opinión tiene usted del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Gobernador del estado, Rubén Moreira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537759" y="1943416"/>
            <a:ext cx="196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 SUMAR LAS OPINIONES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BUEN Y MUY BUENA Y RESTAR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MALA Y MUY MALA, SE </a:t>
            </a:r>
          </a:p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OBTIENE UN BALANCE DE: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842323169"/>
              </p:ext>
            </p:extLst>
          </p:nvPr>
        </p:nvGraphicFramePr>
        <p:xfrm>
          <a:off x="639947" y="836717"/>
          <a:ext cx="4344644" cy="202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4982113" y="1585283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71%</a:t>
            </a:r>
          </a:p>
        </p:txBody>
      </p:sp>
      <p:sp>
        <p:nvSpPr>
          <p:cNvPr id="45" name="16 CuadroTexto"/>
          <p:cNvSpPr txBox="1"/>
          <p:nvPr/>
        </p:nvSpPr>
        <p:spPr>
          <a:xfrm>
            <a:off x="284491" y="2716693"/>
            <a:ext cx="5497912" cy="89471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una escala del 1 al 10, donde 1 es la calificación más baja y 10 la más alta, ¿Qué calificación daría usted </a:t>
            </a:r>
            <a:r>
              <a:rPr lang="es-MX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Rubén Moreira, como Gobernador de Coahuila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47" name="20 Rectángulo"/>
          <p:cNvSpPr/>
          <p:nvPr/>
        </p:nvSpPr>
        <p:spPr>
          <a:xfrm>
            <a:off x="2465177" y="3806505"/>
            <a:ext cx="1158841" cy="3692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1088284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CALIFICACIÓN PROMEDIO</a:t>
            </a:r>
          </a:p>
        </p:txBody>
      </p:sp>
      <p:graphicFrame>
        <p:nvGraphicFramePr>
          <p:cNvPr id="4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0695"/>
              </p:ext>
            </p:extLst>
          </p:nvPr>
        </p:nvGraphicFramePr>
        <p:xfrm>
          <a:off x="295642" y="5525052"/>
          <a:ext cx="5257664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08">
                  <a:extLst>
                    <a:ext uri="{9D8B030D-6E8A-4147-A177-3AD203B41FA5}">
                      <a16:colId xmlns="" xmlns:a16="http://schemas.microsoft.com/office/drawing/2014/main" val="2727934980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72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JUNIO         </a:t>
                      </a:r>
                    </a:p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AGOSTO   </a:t>
                      </a:r>
                    </a:p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SEPTIEMBRE (2016)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DICIEMBRE </a:t>
                      </a:r>
                    </a:p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(2016)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ENERO</a:t>
                      </a:r>
                    </a:p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695" marR="12695" marT="9525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Círculo: vacío 42"/>
          <p:cNvSpPr/>
          <p:nvPr/>
        </p:nvSpPr>
        <p:spPr>
          <a:xfrm>
            <a:off x="6169926" y="3010854"/>
            <a:ext cx="577516" cy="594520"/>
          </a:xfrm>
          <a:prstGeom prst="donut">
            <a:avLst>
              <a:gd name="adj" fmla="val 7213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14767"/>
              </p:ext>
            </p:extLst>
          </p:nvPr>
        </p:nvGraphicFramePr>
        <p:xfrm>
          <a:off x="6783637" y="2740704"/>
          <a:ext cx="108489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891">
                  <a:extLst>
                    <a:ext uri="{9D8B030D-6E8A-4147-A177-3AD203B41FA5}">
                      <a16:colId xmlns="" xmlns:a16="http://schemas.microsoft.com/office/drawing/2014/main" val="564561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Abril</a:t>
                      </a:r>
                      <a:r>
                        <a:rPr lang="es-MX" sz="11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 2016</a:t>
                      </a:r>
                      <a:endParaRPr lang="es-MX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301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Junio 2016</a:t>
                      </a:r>
                      <a:endParaRPr lang="es-MX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04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Agosto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656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Septiembre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5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Diciembre 2016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139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Enero 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260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Febrero</a:t>
                      </a:r>
                      <a:r>
                        <a:rPr lang="es-MX" sz="11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 2017</a:t>
                      </a:r>
                      <a:endParaRPr lang="es-MX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058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Marzo 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715388"/>
                  </a:ext>
                </a:extLst>
              </a:tr>
            </a:tbl>
          </a:graphicData>
        </a:graphic>
      </p:graphicFrame>
      <p:sp>
        <p:nvSpPr>
          <p:cNvPr id="50" name="CuadroTexto 49"/>
          <p:cNvSpPr txBox="1"/>
          <p:nvPr/>
        </p:nvSpPr>
        <p:spPr>
          <a:xfrm>
            <a:off x="6157894" y="313930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+10.8</a:t>
            </a:r>
          </a:p>
        </p:txBody>
      </p:sp>
      <p:sp>
        <p:nvSpPr>
          <p:cNvPr id="51" name="Círculo: vacío 50"/>
          <p:cNvSpPr/>
          <p:nvPr/>
        </p:nvSpPr>
        <p:spPr>
          <a:xfrm>
            <a:off x="6169926" y="3782460"/>
            <a:ext cx="577516" cy="594520"/>
          </a:xfrm>
          <a:prstGeom prst="donut">
            <a:avLst>
              <a:gd name="adj" fmla="val 7213"/>
            </a:avLst>
          </a:prstGeom>
          <a:solidFill>
            <a:srgbClr val="3DA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169926" y="392294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+12.9</a:t>
            </a:r>
          </a:p>
        </p:txBody>
      </p:sp>
      <p:sp>
        <p:nvSpPr>
          <p:cNvPr id="53" name="Círculo: vacío 52"/>
          <p:cNvSpPr/>
          <p:nvPr/>
        </p:nvSpPr>
        <p:spPr>
          <a:xfrm>
            <a:off x="6169926" y="4524505"/>
            <a:ext cx="577516" cy="594520"/>
          </a:xfrm>
          <a:prstGeom prst="donut">
            <a:avLst>
              <a:gd name="adj" fmla="val 7213"/>
            </a:avLst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221213" y="466787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-6.5</a:t>
            </a:r>
          </a:p>
        </p:txBody>
      </p:sp>
      <p:sp>
        <p:nvSpPr>
          <p:cNvPr id="56" name="Círculo: vacío 55"/>
          <p:cNvSpPr/>
          <p:nvPr/>
        </p:nvSpPr>
        <p:spPr>
          <a:xfrm>
            <a:off x="7938829" y="3332178"/>
            <a:ext cx="577516" cy="594520"/>
          </a:xfrm>
          <a:prstGeom prst="donut">
            <a:avLst>
              <a:gd name="adj" fmla="val 7213"/>
            </a:avLst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7938829" y="348469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+10.3</a:t>
            </a:r>
          </a:p>
        </p:txBody>
      </p:sp>
      <p:sp>
        <p:nvSpPr>
          <p:cNvPr id="58" name="Círculo: vacío 57"/>
          <p:cNvSpPr/>
          <p:nvPr/>
        </p:nvSpPr>
        <p:spPr>
          <a:xfrm>
            <a:off x="7938829" y="4103784"/>
            <a:ext cx="577516" cy="594520"/>
          </a:xfrm>
          <a:prstGeom prst="donut">
            <a:avLst>
              <a:gd name="adj" fmla="val 7213"/>
            </a:avLst>
          </a:prstGeom>
          <a:solidFill>
            <a:srgbClr val="79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974925" y="4244271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+5.2</a:t>
            </a:r>
          </a:p>
        </p:txBody>
      </p:sp>
      <p:cxnSp>
        <p:nvCxnSpPr>
          <p:cNvPr id="60" name="Conector recto 59"/>
          <p:cNvCxnSpPr/>
          <p:nvPr/>
        </p:nvCxnSpPr>
        <p:spPr>
          <a:xfrm>
            <a:off x="6728092" y="3308114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7686609" y="3640993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6728092" y="4043624"/>
            <a:ext cx="10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7781006" y="4416519"/>
            <a:ext cx="1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6723378" y="4785971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7727689" y="5155121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írculo: vacío 65"/>
          <p:cNvSpPr/>
          <p:nvPr/>
        </p:nvSpPr>
        <p:spPr>
          <a:xfrm>
            <a:off x="7938829" y="4845829"/>
            <a:ext cx="577516" cy="594520"/>
          </a:xfrm>
          <a:prstGeom prst="donut">
            <a:avLst>
              <a:gd name="adj" fmla="val 7213"/>
            </a:avLst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7986957" y="497428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-4.4</a:t>
            </a:r>
          </a:p>
        </p:txBody>
      </p:sp>
      <p:sp>
        <p:nvSpPr>
          <p:cNvPr id="69" name="Círculo: vacío 68"/>
          <p:cNvSpPr/>
          <p:nvPr/>
        </p:nvSpPr>
        <p:spPr>
          <a:xfrm>
            <a:off x="6169926" y="5272047"/>
            <a:ext cx="577516" cy="594520"/>
          </a:xfrm>
          <a:prstGeom prst="donut">
            <a:avLst>
              <a:gd name="adj" fmla="val 7213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0" name="Círculo: vacío 69"/>
          <p:cNvSpPr/>
          <p:nvPr/>
        </p:nvSpPr>
        <p:spPr>
          <a:xfrm>
            <a:off x="7910262" y="2611447"/>
            <a:ext cx="577516" cy="594520"/>
          </a:xfrm>
          <a:prstGeom prst="donut">
            <a:avLst>
              <a:gd name="adj" fmla="val 7213"/>
            </a:avLst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7910262" y="2739902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+23.9</a:t>
            </a:r>
          </a:p>
        </p:txBody>
      </p:sp>
      <p:cxnSp>
        <p:nvCxnSpPr>
          <p:cNvPr id="72" name="Conector recto 71"/>
          <p:cNvCxnSpPr/>
          <p:nvPr/>
        </p:nvCxnSpPr>
        <p:spPr>
          <a:xfrm>
            <a:off x="7660099" y="2915087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Resultado de imagen para ruben moreir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27" r="25010"/>
          <a:stretch/>
        </p:blipFill>
        <p:spPr bwMode="auto">
          <a:xfrm>
            <a:off x="9476439" y="0"/>
            <a:ext cx="2700663" cy="6482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Gráfico 4"/>
          <p:cNvGraphicFramePr/>
          <p:nvPr>
            <p:extLst>
              <p:ext uri="{D42A27DB-BD31-4B8C-83A1-F6EECF244321}">
                <p14:modId xmlns:p14="http://schemas.microsoft.com/office/powerpoint/2010/main" val="872744778"/>
              </p:ext>
            </p:extLst>
          </p:nvPr>
        </p:nvGraphicFramePr>
        <p:xfrm>
          <a:off x="-122662" y="4457893"/>
          <a:ext cx="6660422" cy="228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CuadroTexto 54"/>
          <p:cNvSpPr txBox="1"/>
          <p:nvPr/>
        </p:nvSpPr>
        <p:spPr>
          <a:xfrm>
            <a:off x="6151108" y="541253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6600"/>
                </a:solidFill>
              </a:rPr>
              <a:t>+14.3</a:t>
            </a:r>
          </a:p>
        </p:txBody>
      </p:sp>
      <p:cxnSp>
        <p:nvCxnSpPr>
          <p:cNvPr id="68" name="Conector recto 67"/>
          <p:cNvCxnSpPr/>
          <p:nvPr/>
        </p:nvCxnSpPr>
        <p:spPr>
          <a:xfrm>
            <a:off x="6723378" y="5523054"/>
            <a:ext cx="2472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4883336" y="4440740"/>
            <a:ext cx="624295" cy="632087"/>
          </a:xfrm>
          <a:prstGeom prst="ellipse">
            <a:avLst/>
          </a:prstGeom>
          <a:noFill/>
          <a:ln w="38100">
            <a:solidFill>
              <a:srgbClr val="2081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47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11805096" y="6482241"/>
            <a:ext cx="372006" cy="37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19" tIns="45709" rIns="91419" bIns="45709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7" y="6488835"/>
            <a:ext cx="3114684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www.berumen.com.mx</a:t>
            </a:r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11680022" y="6524239"/>
            <a:ext cx="634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7FBCD5-A183-468F-86D5-E20CBF39824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81128" y="562961"/>
            <a:ext cx="10723968" cy="37149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escala de muy buena, buena, mala o muy mala, ¿qué opinión tiene usted de los siguientes partidos políticos…? </a:t>
            </a:r>
          </a:p>
        </p:txBody>
      </p:sp>
      <p:pic>
        <p:nvPicPr>
          <p:cNvPr id="15" name="Picture 10" descr="http://congresogro.gob.mx/images/logos-fracciones/logo_P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8" y="2364231"/>
            <a:ext cx="383239" cy="3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upload.wikimedia.org/wikipedia/commons/thumb/b/b1/PRD_Party_(Mexico).svg/469px-PRD_Party_(Mexico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" y="2913170"/>
            <a:ext cx="367106" cy="3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upload.wikimedia.org/wikipedia/commons/thumb/5/5f/PRI_Party_(Mexico).svg/469px-PRI_Party_(Mexico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8" y="1816482"/>
            <a:ext cx="383239" cy="3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2.bp.blogspot.com/-by6HSW7VFy8/Ui-SmBCD0KI/AAAAAAAACdE/TwSDWTvsEaw/s1600/Logo-del-partido-Ver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5" y="3452716"/>
            <a:ext cx="335334" cy="3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.vanguardia.com.mx/sites/default/files/maxresdefault_26.jpg"/>
          <p:cNvPicPr>
            <a:picLocks noChangeAspect="1" noChangeArrowheads="1"/>
          </p:cNvPicPr>
          <p:nvPr/>
        </p:nvPicPr>
        <p:blipFill>
          <a:blip r:embed="rId6" cstate="print"/>
          <a:srcRect l="22449" t="7634" r="33673" b="8396"/>
          <a:stretch>
            <a:fillRect/>
          </a:stretch>
        </p:blipFill>
        <p:spPr bwMode="auto">
          <a:xfrm>
            <a:off x="913974" y="3958169"/>
            <a:ext cx="371610" cy="380248"/>
          </a:xfrm>
          <a:prstGeom prst="rect">
            <a:avLst/>
          </a:prstGeom>
          <a:noFill/>
        </p:spPr>
      </p:pic>
      <p:pic>
        <p:nvPicPr>
          <p:cNvPr id="41" name="Picture 4" descr="http://periodismonegro.com/wp-content/uploads/2014/08/moren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33" y="4501180"/>
            <a:ext cx="461401" cy="39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" name="Picture 2" descr="Resultado de imagen para MOVIMIENTO CIUDADA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0" y="5053936"/>
            <a:ext cx="416480" cy="4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convergencia PARTI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8" y="5632372"/>
            <a:ext cx="364751" cy="3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ound Diagonal Corner Rectangle 8"/>
          <p:cNvSpPr/>
          <p:nvPr/>
        </p:nvSpPr>
        <p:spPr>
          <a:xfrm>
            <a:off x="2252546" y="776840"/>
            <a:ext cx="8173844" cy="529066"/>
          </a:xfrm>
          <a:prstGeom prst="round2DiagRect">
            <a:avLst>
              <a:gd name="adj1" fmla="val 27674"/>
              <a:gd name="adj2" fmla="val 0"/>
            </a:avLst>
          </a:prstGeom>
          <a:noFill/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AL AGREGAR LAS OPINIONES MUY BUENA Y BUENA Y CONTRASTARLAS CON MALA Y MUY MALA SE  OBTIENE UN  BALANCE:</a:t>
            </a:r>
          </a:p>
        </p:txBody>
      </p:sp>
      <p:grpSp>
        <p:nvGrpSpPr>
          <p:cNvPr id="94" name="Grupo 93"/>
          <p:cNvGrpSpPr/>
          <p:nvPr/>
        </p:nvGrpSpPr>
        <p:grpSpPr>
          <a:xfrm>
            <a:off x="68254" y="118156"/>
            <a:ext cx="8475257" cy="523220"/>
            <a:chOff x="68254" y="118156"/>
            <a:chExt cx="8475257" cy="523220"/>
          </a:xfrm>
        </p:grpSpPr>
        <p:pic>
          <p:nvPicPr>
            <p:cNvPr id="95" name="8 Imagen" descr="vineta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254" y="181017"/>
              <a:ext cx="387300" cy="3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Box 3"/>
            <p:cNvSpPr txBox="1">
              <a:spLocks noChangeArrowheads="1"/>
            </p:cNvSpPr>
            <p:nvPr/>
          </p:nvSpPr>
          <p:spPr bwMode="auto">
            <a:xfrm>
              <a:off x="442854" y="118156"/>
              <a:ext cx="8100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2800" b="1" dirty="0">
                  <a:solidFill>
                    <a:srgbClr val="20817C"/>
                  </a:solidFill>
                  <a:latin typeface="Calibri Light" panose="020F0302020204030204" pitchFamily="34" charset="0"/>
                </a:rPr>
                <a:t>EVALUACIÓN DE AUTORIDADES Y PARTIDOS POLÍTICOS</a:t>
              </a:r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393467206"/>
              </p:ext>
            </p:extLst>
          </p:nvPr>
        </p:nvGraphicFramePr>
        <p:xfrm>
          <a:off x="1315770" y="1515560"/>
          <a:ext cx="3657504" cy="488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63336" y="1171522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3765402" y="11678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B050"/>
                </a:solidFill>
              </a:rPr>
              <a:t>+</a:t>
            </a:r>
          </a:p>
        </p:txBody>
      </p:sp>
      <p:pic>
        <p:nvPicPr>
          <p:cNvPr id="99" name="Picture 2" descr="Resultado de imagen para enrique peña niet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8" r="20301"/>
          <a:stretch/>
        </p:blipFill>
        <p:spPr bwMode="auto">
          <a:xfrm>
            <a:off x="6587418" y="2114905"/>
            <a:ext cx="1269709" cy="1312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Resultado de imagen para ruben moreir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r="25010"/>
          <a:stretch/>
        </p:blipFill>
        <p:spPr bwMode="auto">
          <a:xfrm>
            <a:off x="8909824" y="2084766"/>
            <a:ext cx="1298061" cy="1334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6691789" y="449667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C00000"/>
                </a:solidFill>
              </a:rPr>
              <a:t>-16.2</a:t>
            </a:r>
          </a:p>
        </p:txBody>
      </p:sp>
      <p:sp>
        <p:nvSpPr>
          <p:cNvPr id="32" name="Círculo: vacío 31"/>
          <p:cNvSpPr/>
          <p:nvPr/>
        </p:nvSpPr>
        <p:spPr>
          <a:xfrm>
            <a:off x="6695992" y="4273501"/>
            <a:ext cx="995004" cy="969569"/>
          </a:xfrm>
          <a:prstGeom prst="donut">
            <a:avLst>
              <a:gd name="adj" fmla="val 7213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076929" y="4465655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6600"/>
                </a:solidFill>
              </a:rPr>
              <a:t>+14.3</a:t>
            </a:r>
          </a:p>
        </p:txBody>
      </p:sp>
      <p:sp>
        <p:nvSpPr>
          <p:cNvPr id="34" name="Círculo: vacío 33"/>
          <p:cNvSpPr/>
          <p:nvPr/>
        </p:nvSpPr>
        <p:spPr>
          <a:xfrm>
            <a:off x="9067484" y="4242481"/>
            <a:ext cx="995004" cy="969569"/>
          </a:xfrm>
          <a:prstGeom prst="donut">
            <a:avLst>
              <a:gd name="adj" fmla="val 721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38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56960"/>
              </p:ext>
            </p:extLst>
          </p:nvPr>
        </p:nvGraphicFramePr>
        <p:xfrm>
          <a:off x="9712469" y="5972123"/>
          <a:ext cx="2309772" cy="430530"/>
        </p:xfrm>
        <a:graphic>
          <a:graphicData uri="http://schemas.openxmlformats.org/drawingml/2006/table">
            <a:tbl>
              <a:tblPr/>
              <a:tblGrid>
                <a:gridCol w="769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9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(Cuerpo)"/>
                        </a:rPr>
                        <a:t>MALA / MUY</a:t>
                      </a:r>
                      <a:r>
                        <a:rPr lang="es-MX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(Cuerpo)"/>
                        </a:rPr>
                        <a:t> MALA</a:t>
                      </a:r>
                      <a:endParaRPr lang="es-MX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(Cuerpo)"/>
                        </a:rPr>
                        <a:t>REGULAR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(Cuerpo)"/>
                        </a:rPr>
                        <a:t>BUENA / MUY BUENA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980">
                <a:tc>
                  <a:txBody>
                    <a:bodyPr/>
                    <a:lstStyle/>
                    <a:p>
                      <a:pPr algn="ctr" rtl="0" fontAlgn="ctr"/>
                      <a:endParaRPr lang="es-MX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ángulo: esquinas redondeadas 2"/>
          <p:cNvSpPr/>
          <p:nvPr/>
        </p:nvSpPr>
        <p:spPr>
          <a:xfrm>
            <a:off x="557561" y="1672683"/>
            <a:ext cx="4159405" cy="613317"/>
          </a:xfrm>
          <a:prstGeom prst="round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0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2"/>
          <p:cNvSpPr/>
          <p:nvPr/>
        </p:nvSpPr>
        <p:spPr>
          <a:xfrm>
            <a:off x="-1" y="0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2"/>
          <p:cNvSpPr/>
          <p:nvPr/>
        </p:nvSpPr>
        <p:spPr>
          <a:xfrm>
            <a:off x="0" y="-1"/>
            <a:ext cx="4740442" cy="2130473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937" h="2130473">
                <a:moveTo>
                  <a:pt x="0" y="0"/>
                </a:moveTo>
                <a:lnTo>
                  <a:pt x="4547937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2"/>
          <p:cNvSpPr/>
          <p:nvPr/>
        </p:nvSpPr>
        <p:spPr>
          <a:xfrm flipH="1">
            <a:off x="7367484" y="4682841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2"/>
          <p:cNvSpPr/>
          <p:nvPr/>
        </p:nvSpPr>
        <p:spPr>
          <a:xfrm flipH="1">
            <a:off x="7367485" y="4682840"/>
            <a:ext cx="4824515" cy="2175160"/>
          </a:xfrm>
          <a:custGeom>
            <a:avLst/>
            <a:gdLst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4632158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632158"/>
              <a:gd name="connsiteY0" fmla="*/ 0 h 2130473"/>
              <a:gd name="connsiteX1" fmla="*/ 4632158 w 4632158"/>
              <a:gd name="connsiteY1" fmla="*/ 0 h 2130473"/>
              <a:gd name="connsiteX2" fmla="*/ 3441032 w 4632158"/>
              <a:gd name="connsiteY2" fmla="*/ 2130473 h 2130473"/>
              <a:gd name="connsiteX3" fmla="*/ 0 w 4632158"/>
              <a:gd name="connsiteY3" fmla="*/ 2130473 h 2130473"/>
              <a:gd name="connsiteX4" fmla="*/ 0 w 4632158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41032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4547937"/>
              <a:gd name="connsiteY0" fmla="*/ 0 h 2130473"/>
              <a:gd name="connsiteX1" fmla="*/ 4547937 w 4547937"/>
              <a:gd name="connsiteY1" fmla="*/ 0 h 2130473"/>
              <a:gd name="connsiteX2" fmla="*/ 3489158 w 4547937"/>
              <a:gd name="connsiteY2" fmla="*/ 2130473 h 2130473"/>
              <a:gd name="connsiteX3" fmla="*/ 0 w 4547937"/>
              <a:gd name="connsiteY3" fmla="*/ 2130473 h 2130473"/>
              <a:gd name="connsiteX4" fmla="*/ 0 w 4547937"/>
              <a:gd name="connsiteY4" fmla="*/ 0 h 2130473"/>
              <a:gd name="connsiteX0" fmla="*/ 0 w 3489158"/>
              <a:gd name="connsiteY0" fmla="*/ 0 h 2130473"/>
              <a:gd name="connsiteX1" fmla="*/ 2807655 w 3489158"/>
              <a:gd name="connsiteY1" fmla="*/ 0 h 2130473"/>
              <a:gd name="connsiteX2" fmla="*/ 3489158 w 3489158"/>
              <a:gd name="connsiteY2" fmla="*/ 2130473 h 2130473"/>
              <a:gd name="connsiteX3" fmla="*/ 0 w 3489158"/>
              <a:gd name="connsiteY3" fmla="*/ 2130473 h 2130473"/>
              <a:gd name="connsiteX4" fmla="*/ 0 w 3489158"/>
              <a:gd name="connsiteY4" fmla="*/ 0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158" h="2130473">
                <a:moveTo>
                  <a:pt x="0" y="0"/>
                </a:moveTo>
                <a:lnTo>
                  <a:pt x="2807655" y="0"/>
                </a:lnTo>
                <a:lnTo>
                  <a:pt x="3489158" y="2130473"/>
                </a:lnTo>
                <a:lnTo>
                  <a:pt x="0" y="213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323384" y="2751125"/>
            <a:ext cx="11474605" cy="1355750"/>
          </a:xfrm>
        </p:spPr>
        <p:txBody>
          <a:bodyPr>
            <a:normAutofit fontScale="90000"/>
          </a:bodyPr>
          <a:lstStyle/>
          <a:p>
            <a:r>
              <a:rPr lang="es-MX" sz="5400" dirty="0">
                <a:solidFill>
                  <a:srgbClr val="20817C"/>
                </a:solidFill>
              </a:rPr>
              <a:t>CONOCIMIENTO DE LAS PRÓXIMAS ELECCIONES</a:t>
            </a:r>
          </a:p>
        </p:txBody>
      </p:sp>
      <p:pic>
        <p:nvPicPr>
          <p:cNvPr id="13" name="Picture 38" descr="Resultado de imagen para VO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9" r="1" b="11194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Resultado de imagen para VOT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2" r="-2" b="8703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10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Y3r1vTck2hXbVIcZxfPg"/>
</p:tagLst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2353</Words>
  <Application>Microsoft Office PowerPoint</Application>
  <PresentationFormat>Personalizado</PresentationFormat>
  <Paragraphs>529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4_Tema de Office</vt:lpstr>
      <vt:lpstr>Imagen de mapa de bits</vt:lpstr>
      <vt:lpstr>Presentación de PowerPoint</vt:lpstr>
      <vt:lpstr>Presentación de PowerPoint</vt:lpstr>
      <vt:lpstr>Presentación de PowerPoint</vt:lpstr>
      <vt:lpstr>GÉNERO Y EDAD</vt:lpstr>
      <vt:lpstr>EVALUACIÓN DE AUTORIDADES Y PARTIDOS POLÍTICOS</vt:lpstr>
      <vt:lpstr>Presentación de PowerPoint</vt:lpstr>
      <vt:lpstr>Presentación de PowerPoint</vt:lpstr>
      <vt:lpstr>Presentación de PowerPoint</vt:lpstr>
      <vt:lpstr>CONOCIMIENTO DE LAS PRÓXIMAS ELECCIONES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Ariza Vargas</dc:creator>
  <cp:lastModifiedBy>T410</cp:lastModifiedBy>
  <cp:revision>464</cp:revision>
  <cp:lastPrinted>2017-03-27T15:09:50Z</cp:lastPrinted>
  <dcterms:created xsi:type="dcterms:W3CDTF">2017-03-14T15:59:05Z</dcterms:created>
  <dcterms:modified xsi:type="dcterms:W3CDTF">2017-03-30T22:57:44Z</dcterms:modified>
</cp:coreProperties>
</file>