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6858000" cy="9144000" type="letter"/>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50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22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07/01/2021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27836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07/01/2021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96684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07/01/2021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928366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07/01/2021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357374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5B63950-562A-41BB-B3CA-F81449BD08E8}" type="datetimeFigureOut">
              <a:rPr lang="es-MX" smtClean="0"/>
              <a:t>07/01/2021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60013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5B63950-562A-41BB-B3CA-F81449BD08E8}" type="datetimeFigureOut">
              <a:rPr lang="es-MX" smtClean="0"/>
              <a:t>07/01/2021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616215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B63950-562A-41BB-B3CA-F81449BD08E8}" type="datetimeFigureOut">
              <a:rPr lang="es-MX" smtClean="0"/>
              <a:t>07/01/2021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87992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5B63950-562A-41BB-B3CA-F81449BD08E8}" type="datetimeFigureOut">
              <a:rPr lang="es-MX" smtClean="0"/>
              <a:t>07/01/2021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6663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63950-562A-41BB-B3CA-F81449BD08E8}" type="datetimeFigureOut">
              <a:rPr lang="es-MX" smtClean="0"/>
              <a:t>07/01/2021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39486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07/01/2021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00984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07/01/2021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69482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5B63950-562A-41BB-B3CA-F81449BD08E8}" type="datetimeFigureOut">
              <a:rPr lang="es-MX" smtClean="0"/>
              <a:t>07/01/2021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1014C72-C761-406B-B0B9-5E50A5E33943}" type="slidenum">
              <a:rPr lang="es-MX" smtClean="0"/>
              <a:t>‹Nº›</a:t>
            </a:fld>
            <a:endParaRPr lang="es-MX"/>
          </a:p>
        </p:txBody>
      </p:sp>
    </p:spTree>
    <p:extLst>
      <p:ext uri="{BB962C8B-B14F-4D97-AF65-F5344CB8AC3E}">
        <p14:creationId xmlns:p14="http://schemas.microsoft.com/office/powerpoint/2010/main" val="4242527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www.plataformadetransparencia.org.mx/"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www.iec.org.mx/v1/"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9C261-35C5-420F-850E-2186CF832C8E}"/>
              </a:ext>
            </a:extLst>
          </p:cNvPr>
          <p:cNvSpPr>
            <a:spLocks noGrp="1"/>
          </p:cNvSpPr>
          <p:nvPr>
            <p:ph type="ctrTitle"/>
          </p:nvPr>
        </p:nvSpPr>
        <p:spPr>
          <a:xfrm>
            <a:off x="669470" y="1156996"/>
            <a:ext cx="5747657" cy="524663"/>
          </a:xfrm>
        </p:spPr>
        <p:txBody>
          <a:bodyPr>
            <a:noAutofit/>
          </a:bodyPr>
          <a:lstStyle/>
          <a:p>
            <a:pPr>
              <a:lnSpc>
                <a:spcPct val="150000"/>
              </a:lnSpc>
            </a:pPr>
            <a:r>
              <a:rPr lang="es-MX" sz="1400" b="1" dirty="0">
                <a:solidFill>
                  <a:srgbClr val="91509B"/>
                </a:solidFill>
              </a:rPr>
              <a:t>Aviso de privacidad integral de la APP para la captación de apoyo de la ciudadanía a las y los aspirantes a Candidaturas Independientes .</a:t>
            </a:r>
            <a:endParaRPr lang="es-MX" sz="1400" b="1" dirty="0">
              <a:solidFill>
                <a:schemeClr val="bg2">
                  <a:lumMod val="50000"/>
                </a:schemeClr>
              </a:solidFill>
            </a:endParaRPr>
          </a:p>
        </p:txBody>
      </p:sp>
      <p:pic>
        <p:nvPicPr>
          <p:cNvPr id="5" name="Imagen 4">
            <a:extLst>
              <a:ext uri="{FF2B5EF4-FFF2-40B4-BE49-F238E27FC236}">
                <a16:creationId xmlns:a16="http://schemas.microsoft.com/office/drawing/2014/main" id="{1C8C4FE0-DDA2-4E50-9286-D57E5FFA3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43"/>
            <a:ext cx="6858000" cy="1145353"/>
          </a:xfrm>
          <a:prstGeom prst="rect">
            <a:avLst/>
          </a:prstGeom>
        </p:spPr>
      </p:pic>
      <p:pic>
        <p:nvPicPr>
          <p:cNvPr id="7" name="Imagen 6">
            <a:extLst>
              <a:ext uri="{FF2B5EF4-FFF2-40B4-BE49-F238E27FC236}">
                <a16:creationId xmlns:a16="http://schemas.microsoft.com/office/drawing/2014/main" id="{109FEE55-E4BA-4FE7-81AF-9775622BD4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0583" y="205848"/>
            <a:ext cx="1356829" cy="467479"/>
          </a:xfrm>
          <a:prstGeom prst="rect">
            <a:avLst/>
          </a:prstGeom>
        </p:spPr>
      </p:pic>
      <p:pic>
        <p:nvPicPr>
          <p:cNvPr id="9" name="Imagen 8">
            <a:extLst>
              <a:ext uri="{FF2B5EF4-FFF2-40B4-BE49-F238E27FC236}">
                <a16:creationId xmlns:a16="http://schemas.microsoft.com/office/drawing/2014/main" id="{9B2EDF0E-4A51-4B14-AF7E-3F13A0A5FE2A}"/>
              </a:ext>
            </a:extLst>
          </p:cNvPr>
          <p:cNvPicPr>
            <a:picLocks noChangeAspect="1"/>
          </p:cNvPicPr>
          <p:nvPr/>
        </p:nvPicPr>
        <p:blipFill rotWithShape="1">
          <a:blip r:embed="rId4">
            <a:extLst>
              <a:ext uri="{28A0092B-C50C-407E-A947-70E740481C1C}">
                <a14:useLocalDpi xmlns:a14="http://schemas.microsoft.com/office/drawing/2010/main" val="0"/>
              </a:ext>
            </a:extLst>
          </a:blip>
          <a:srcRect t="42364"/>
          <a:stretch/>
        </p:blipFill>
        <p:spPr>
          <a:xfrm>
            <a:off x="-1" y="8256652"/>
            <a:ext cx="6858000" cy="862715"/>
          </a:xfrm>
          <a:prstGeom prst="rect">
            <a:avLst/>
          </a:prstGeom>
        </p:spPr>
      </p:pic>
      <p:graphicFrame>
        <p:nvGraphicFramePr>
          <p:cNvPr id="6" name="Tabla 5">
            <a:extLst>
              <a:ext uri="{FF2B5EF4-FFF2-40B4-BE49-F238E27FC236}">
                <a16:creationId xmlns:a16="http://schemas.microsoft.com/office/drawing/2014/main" id="{A76D248F-1380-41D1-8327-39D3F52A486C}"/>
              </a:ext>
            </a:extLst>
          </p:cNvPr>
          <p:cNvGraphicFramePr>
            <a:graphicFrameLocks noGrp="1"/>
          </p:cNvGraphicFramePr>
          <p:nvPr>
            <p:extLst>
              <p:ext uri="{D42A27DB-BD31-4B8C-83A1-F6EECF244321}">
                <p14:modId xmlns:p14="http://schemas.microsoft.com/office/powerpoint/2010/main" val="515032595"/>
              </p:ext>
            </p:extLst>
          </p:nvPr>
        </p:nvGraphicFramePr>
        <p:xfrm>
          <a:off x="404443" y="1641291"/>
          <a:ext cx="6277710" cy="6377940"/>
        </p:xfrm>
        <a:graphic>
          <a:graphicData uri="http://schemas.openxmlformats.org/drawingml/2006/table">
            <a:tbl>
              <a:tblPr>
                <a:tableStyleId>{5C22544A-7EE6-4342-B048-85BDC9FD1C3A}</a:tableStyleId>
              </a:tblPr>
              <a:tblGrid>
                <a:gridCol w="6277710">
                  <a:extLst>
                    <a:ext uri="{9D8B030D-6E8A-4147-A177-3AD203B41FA5}">
                      <a16:colId xmlns:a16="http://schemas.microsoft.com/office/drawing/2014/main" val="2900741739"/>
                    </a:ext>
                  </a:extLst>
                </a:gridCol>
              </a:tblGrid>
              <a:tr h="5802312">
                <a:tc>
                  <a:txBody>
                    <a:bodyPr/>
                    <a:lstStyle/>
                    <a:p>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r>
                        <a:rPr lang="es-MX" sz="1350" b="1" kern="1200" dirty="0">
                          <a:solidFill>
                            <a:schemeClr val="dk1"/>
                          </a:solidFill>
                          <a:effectLst/>
                          <a:latin typeface="+mn-lt"/>
                          <a:ea typeface="+mn-ea"/>
                          <a:cs typeface="+mn-cs"/>
                        </a:rPr>
                        <a:t>¿Quién es el responsable de tus datos personales?</a:t>
                      </a:r>
                      <a:endParaRPr lang="es-MX" sz="1350" kern="1200" dirty="0">
                        <a:solidFill>
                          <a:schemeClr val="dk1"/>
                        </a:solidFill>
                        <a:effectLst/>
                        <a:latin typeface="+mn-lt"/>
                        <a:ea typeface="+mn-ea"/>
                        <a:cs typeface="+mn-cs"/>
                      </a:endParaRPr>
                    </a:p>
                    <a:p>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pPr algn="just"/>
                      <a:r>
                        <a:rPr lang="es-MX" sz="1350" b="1" kern="1200" dirty="0">
                          <a:solidFill>
                            <a:schemeClr val="dk1"/>
                          </a:solidFill>
                          <a:effectLst/>
                          <a:latin typeface="+mn-lt"/>
                          <a:ea typeface="+mn-ea"/>
                          <a:cs typeface="+mn-cs"/>
                        </a:rPr>
                        <a:t>ASPIRANTES A CANDIDATURAS INDEPENDIENTES. </a:t>
                      </a:r>
                      <a:r>
                        <a:rPr lang="es-MX" sz="1350" kern="1200" dirty="0">
                          <a:solidFill>
                            <a:schemeClr val="dk1"/>
                          </a:solidFill>
                          <a:effectLst/>
                          <a:latin typeface="+mn-lt"/>
                          <a:ea typeface="+mn-ea"/>
                          <a:cs typeface="+mn-cs"/>
                        </a:rPr>
                        <a:t>Las y los aspirantes a Candidaturas Independientes, en un primer momento, serán los responsables del tratamiento de los datos personales que capturen en la “APP para la captación de apoyo ciudadano a las y los aspirantes a Candidaturas Independientes”, desde que sean recabados por los auxiliares/gestores autorizados por las y los aspirantes hasta su envío al Instituto Electoral de Coahuila (IEC), y mientras se conserven en el dispositivo móvil, por lo que deberán protegerlos en términos de las disposiciones aplicables de la Ley Federal de Protección de Datos Personales en Posesión de los Particulares (LFPDPPP).</a:t>
                      </a:r>
                    </a:p>
                    <a:p>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pPr algn="just"/>
                      <a:r>
                        <a:rPr lang="es-MX" sz="1350" b="1" kern="1200" dirty="0">
                          <a:solidFill>
                            <a:schemeClr val="dk1"/>
                          </a:solidFill>
                          <a:effectLst/>
                          <a:latin typeface="+mn-lt"/>
                          <a:ea typeface="+mn-ea"/>
                          <a:cs typeface="+mn-cs"/>
                        </a:rPr>
                        <a:t>IEC COMO RECEPTOR Y AUTORIDAD REVISORA. </a:t>
                      </a:r>
                      <a:r>
                        <a:rPr lang="es-MX" sz="1350" kern="1200" dirty="0">
                          <a:solidFill>
                            <a:schemeClr val="dk1"/>
                          </a:solidFill>
                          <a:effectLst/>
                          <a:latin typeface="+mn-lt"/>
                          <a:ea typeface="+mn-ea"/>
                          <a:cs typeface="+mn-cs"/>
                        </a:rPr>
                        <a:t>Transferidos los datos personales al Sistema de Captación de datos para procesos de participación ciudadana y actores políticos del Instituto Nacional Electoral (INE), por medio de su envío a través de la aplicación móvil, el responsable del tratamiento será el IEC, quien deberá protegerlos de conformidad a lo establecido en el convenio de colaboración entre ambas instituciones para el proceso electoral 2021 y en términos de lo dispuesto en la Ley General de Protección de Datos Personales en Posesión de Sujetos Obligados, Ley de Protección de Datos Personales en Posesión de Sujetos Obligados del Estado de Coahuila de Zaragoza y demás normatividad que resulte aplicable.</a:t>
                      </a:r>
                    </a:p>
                    <a:p>
                      <a:pPr algn="just"/>
                      <a:r>
                        <a:rPr lang="es-MX" sz="1350" kern="1200" dirty="0">
                          <a:solidFill>
                            <a:schemeClr val="dk1"/>
                          </a:solidFill>
                          <a:effectLst/>
                          <a:latin typeface="+mn-lt"/>
                          <a:ea typeface="+mn-ea"/>
                          <a:cs typeface="+mn-cs"/>
                        </a:rPr>
                        <a:t> </a:t>
                      </a:r>
                    </a:p>
                    <a:p>
                      <a:pPr algn="just"/>
                      <a:r>
                        <a:rPr lang="es-MX" sz="1350" kern="1200" dirty="0">
                          <a:solidFill>
                            <a:schemeClr val="dk1"/>
                          </a:solidFill>
                          <a:effectLst/>
                          <a:latin typeface="+mn-lt"/>
                          <a:ea typeface="+mn-ea"/>
                          <a:cs typeface="+mn-cs"/>
                        </a:rPr>
                        <a:t>El área responsable del sistema es la Dirección Ejecutiva del Registro Federal de Electores, del Instituto Nacional Electoral, con domicilio en Av. Insurgentes Sur 1561, Col. San José Insurgentes, C.P. 03900, Alcaldía Benito Juárez, Ciudad de México.</a:t>
                      </a:r>
                    </a:p>
                    <a:p>
                      <a:pPr algn="just"/>
                      <a:r>
                        <a:rPr lang="es-MX" sz="1350" kern="1200" dirty="0">
                          <a:solidFill>
                            <a:schemeClr val="dk1"/>
                          </a:solidFill>
                          <a:effectLst/>
                          <a:latin typeface="+mn-lt"/>
                          <a:ea typeface="+mn-ea"/>
                          <a:cs typeface="+mn-cs"/>
                        </a:rPr>
                        <a:t> </a:t>
                      </a:r>
                    </a:p>
                    <a:p>
                      <a:pPr algn="just"/>
                      <a:r>
                        <a:rPr lang="es-MX" sz="1350" kern="1200" dirty="0">
                          <a:solidFill>
                            <a:schemeClr val="dk1"/>
                          </a:solidFill>
                          <a:effectLst/>
                          <a:latin typeface="+mn-lt"/>
                          <a:ea typeface="+mn-ea"/>
                          <a:cs typeface="+mn-cs"/>
                        </a:rPr>
                        <a:t>El área responsable de recepción y revisión de datos es la Dirección Ejecutiva de Prerrogativas y Partidos Políticos del Instituto Electoral de Coahuila, con domicilio en Boulevard Luis Donaldo Colosio 6207, Fracc. Rancho la Torrecilla, C.P. 25298, Saltillo, Coahuila. </a:t>
                      </a:r>
                    </a:p>
                    <a:p>
                      <a:r>
                        <a:rPr lang="es-MX" sz="1350" b="1" kern="1200" dirty="0">
                          <a:solidFill>
                            <a:schemeClr val="dk1"/>
                          </a:solidFill>
                          <a:effectLst/>
                          <a:latin typeface="+mn-lt"/>
                          <a:ea typeface="+mn-ea"/>
                          <a:cs typeface="+mn-cs"/>
                        </a:rPr>
                        <a:t> </a:t>
                      </a:r>
                      <a:endParaRPr lang="es-ES"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148" marR="55148" marT="0" marB="0">
                    <a:noFill/>
                  </a:tcPr>
                </a:tc>
                <a:extLst>
                  <a:ext uri="{0D108BD9-81ED-4DB2-BD59-A6C34878D82A}">
                    <a16:rowId xmlns:a16="http://schemas.microsoft.com/office/drawing/2014/main" val="3806936126"/>
                  </a:ext>
                </a:extLst>
              </a:tr>
            </a:tbl>
          </a:graphicData>
        </a:graphic>
      </p:graphicFrame>
      <p:pic>
        <p:nvPicPr>
          <p:cNvPr id="10" name="Imagen 9">
            <a:extLst>
              <a:ext uri="{FF2B5EF4-FFF2-40B4-BE49-F238E27FC236}">
                <a16:creationId xmlns:a16="http://schemas.microsoft.com/office/drawing/2014/main" id="{4A74DAE1-5BAB-47B2-ACB1-3E593D53C1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0560" y="8022912"/>
            <a:ext cx="2356874" cy="467479"/>
          </a:xfrm>
          <a:prstGeom prst="rect">
            <a:avLst/>
          </a:prstGeom>
        </p:spPr>
      </p:pic>
    </p:spTree>
    <p:extLst>
      <p:ext uri="{BB962C8B-B14F-4D97-AF65-F5344CB8AC3E}">
        <p14:creationId xmlns:p14="http://schemas.microsoft.com/office/powerpoint/2010/main" val="2088995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9C261-35C5-420F-850E-2186CF832C8E}"/>
              </a:ext>
            </a:extLst>
          </p:cNvPr>
          <p:cNvSpPr>
            <a:spLocks noGrp="1"/>
          </p:cNvSpPr>
          <p:nvPr>
            <p:ph type="ctrTitle"/>
          </p:nvPr>
        </p:nvSpPr>
        <p:spPr>
          <a:xfrm>
            <a:off x="669470" y="1156996"/>
            <a:ext cx="5747657" cy="524663"/>
          </a:xfrm>
        </p:spPr>
        <p:txBody>
          <a:bodyPr>
            <a:noAutofit/>
          </a:bodyPr>
          <a:lstStyle/>
          <a:p>
            <a:pPr>
              <a:lnSpc>
                <a:spcPct val="150000"/>
              </a:lnSpc>
            </a:pPr>
            <a:r>
              <a:rPr lang="es-MX" sz="1400" b="1" dirty="0">
                <a:solidFill>
                  <a:srgbClr val="91509B"/>
                </a:solidFill>
              </a:rPr>
              <a:t>Aviso de privacidad integral de la APP para la captación de apoyo ciudadano a las y los aspirantes a Candidaturas Independientes .</a:t>
            </a:r>
            <a:endParaRPr lang="es-MX" sz="1400" b="1" dirty="0">
              <a:solidFill>
                <a:schemeClr val="bg2">
                  <a:lumMod val="50000"/>
                </a:schemeClr>
              </a:solidFill>
            </a:endParaRPr>
          </a:p>
        </p:txBody>
      </p:sp>
      <p:pic>
        <p:nvPicPr>
          <p:cNvPr id="5" name="Imagen 4">
            <a:extLst>
              <a:ext uri="{FF2B5EF4-FFF2-40B4-BE49-F238E27FC236}">
                <a16:creationId xmlns:a16="http://schemas.microsoft.com/office/drawing/2014/main" id="{1C8C4FE0-DDA2-4E50-9286-D57E5FFA3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43"/>
            <a:ext cx="6858000" cy="1145353"/>
          </a:xfrm>
          <a:prstGeom prst="rect">
            <a:avLst/>
          </a:prstGeom>
        </p:spPr>
      </p:pic>
      <p:pic>
        <p:nvPicPr>
          <p:cNvPr id="7" name="Imagen 6">
            <a:extLst>
              <a:ext uri="{FF2B5EF4-FFF2-40B4-BE49-F238E27FC236}">
                <a16:creationId xmlns:a16="http://schemas.microsoft.com/office/drawing/2014/main" id="{109FEE55-E4BA-4FE7-81AF-9775622BD4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0583" y="205848"/>
            <a:ext cx="1356829" cy="467479"/>
          </a:xfrm>
          <a:prstGeom prst="rect">
            <a:avLst/>
          </a:prstGeom>
        </p:spPr>
      </p:pic>
      <p:pic>
        <p:nvPicPr>
          <p:cNvPr id="9" name="Imagen 8">
            <a:extLst>
              <a:ext uri="{FF2B5EF4-FFF2-40B4-BE49-F238E27FC236}">
                <a16:creationId xmlns:a16="http://schemas.microsoft.com/office/drawing/2014/main" id="{9B2EDF0E-4A51-4B14-AF7E-3F13A0A5FE2A}"/>
              </a:ext>
            </a:extLst>
          </p:cNvPr>
          <p:cNvPicPr>
            <a:picLocks noChangeAspect="1"/>
          </p:cNvPicPr>
          <p:nvPr/>
        </p:nvPicPr>
        <p:blipFill rotWithShape="1">
          <a:blip r:embed="rId4">
            <a:extLst>
              <a:ext uri="{28A0092B-C50C-407E-A947-70E740481C1C}">
                <a14:useLocalDpi xmlns:a14="http://schemas.microsoft.com/office/drawing/2010/main" val="0"/>
              </a:ext>
            </a:extLst>
          </a:blip>
          <a:srcRect t="42364"/>
          <a:stretch/>
        </p:blipFill>
        <p:spPr>
          <a:xfrm>
            <a:off x="-1" y="8256652"/>
            <a:ext cx="6858000" cy="862715"/>
          </a:xfrm>
          <a:prstGeom prst="rect">
            <a:avLst/>
          </a:prstGeom>
        </p:spPr>
      </p:pic>
      <p:graphicFrame>
        <p:nvGraphicFramePr>
          <p:cNvPr id="6" name="Tabla 5">
            <a:extLst>
              <a:ext uri="{FF2B5EF4-FFF2-40B4-BE49-F238E27FC236}">
                <a16:creationId xmlns:a16="http://schemas.microsoft.com/office/drawing/2014/main" id="{A76D248F-1380-41D1-8327-39D3F52A486C}"/>
              </a:ext>
            </a:extLst>
          </p:cNvPr>
          <p:cNvGraphicFramePr>
            <a:graphicFrameLocks noGrp="1"/>
          </p:cNvGraphicFramePr>
          <p:nvPr>
            <p:extLst>
              <p:ext uri="{D42A27DB-BD31-4B8C-83A1-F6EECF244321}">
                <p14:modId xmlns:p14="http://schemas.microsoft.com/office/powerpoint/2010/main" val="2365272078"/>
              </p:ext>
            </p:extLst>
          </p:nvPr>
        </p:nvGraphicFramePr>
        <p:xfrm>
          <a:off x="404443" y="1641291"/>
          <a:ext cx="6277710" cy="6781800"/>
        </p:xfrm>
        <a:graphic>
          <a:graphicData uri="http://schemas.openxmlformats.org/drawingml/2006/table">
            <a:tbl>
              <a:tblPr>
                <a:tableStyleId>{5C22544A-7EE6-4342-B048-85BDC9FD1C3A}</a:tableStyleId>
              </a:tblPr>
              <a:tblGrid>
                <a:gridCol w="6277710">
                  <a:extLst>
                    <a:ext uri="{9D8B030D-6E8A-4147-A177-3AD203B41FA5}">
                      <a16:colId xmlns:a16="http://schemas.microsoft.com/office/drawing/2014/main" val="2900741739"/>
                    </a:ext>
                  </a:extLst>
                </a:gridCol>
              </a:tblGrid>
              <a:tr h="5802312">
                <a:tc>
                  <a:txBody>
                    <a:bodyPr/>
                    <a:lstStyle/>
                    <a:p>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pPr algn="just"/>
                      <a:r>
                        <a:rPr lang="es-MX" sz="1350" b="1" kern="1200" dirty="0">
                          <a:solidFill>
                            <a:schemeClr val="dk1"/>
                          </a:solidFill>
                          <a:effectLst/>
                          <a:latin typeface="+mn-lt"/>
                          <a:ea typeface="+mn-ea"/>
                          <a:cs typeface="+mn-cs"/>
                        </a:rPr>
                        <a:t>¿Para qué fines o finalidades utilizamos tus datos personales?</a:t>
                      </a:r>
                      <a:endParaRPr lang="es-MX" sz="1350" kern="1200" dirty="0">
                        <a:solidFill>
                          <a:schemeClr val="dk1"/>
                        </a:solidFill>
                        <a:effectLst/>
                        <a:latin typeface="+mn-lt"/>
                        <a:ea typeface="+mn-ea"/>
                        <a:cs typeface="+mn-cs"/>
                      </a:endParaRPr>
                    </a:p>
                    <a:p>
                      <a:pPr algn="just"/>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pPr algn="just"/>
                      <a:r>
                        <a:rPr lang="es-MX" sz="1350" kern="1200" dirty="0">
                          <a:solidFill>
                            <a:schemeClr val="dk1"/>
                          </a:solidFill>
                          <a:effectLst/>
                          <a:latin typeface="+mn-lt"/>
                          <a:ea typeface="+mn-ea"/>
                          <a:cs typeface="+mn-cs"/>
                        </a:rPr>
                        <a:t>Los datos personales serán captados en la aplicación móvil por los auxiliares/gestores de las y los aspirantes a Candidaturas Independientes, con el objeto de registrar en la aplicación móvil los apoyos ciudadanos recibidos a nombre de las y los aspirantes, así como para que la autoridad electoral (IEC) verifique la validez de dichos registros y el cumplimiento de los requisitos establecidos en la normatividad aplicable y proporcione elementos de información a las instancias correspondientes, para que en su caso, se determine la procedencia de la Candidatura Independiente. </a:t>
                      </a:r>
                    </a:p>
                    <a:p>
                      <a:pPr algn="just"/>
                      <a:r>
                        <a:rPr lang="es-MX" sz="1350" kern="1200" dirty="0">
                          <a:solidFill>
                            <a:schemeClr val="dk1"/>
                          </a:solidFill>
                          <a:effectLst/>
                          <a:latin typeface="+mn-lt"/>
                          <a:ea typeface="+mn-ea"/>
                          <a:cs typeface="+mn-cs"/>
                        </a:rPr>
                        <a:t> </a:t>
                      </a:r>
                    </a:p>
                    <a:p>
                      <a:pPr algn="just"/>
                      <a:r>
                        <a:rPr lang="es-MX" sz="1350" kern="1200" dirty="0">
                          <a:solidFill>
                            <a:schemeClr val="dk1"/>
                          </a:solidFill>
                          <a:effectLst/>
                          <a:latin typeface="+mn-lt"/>
                          <a:ea typeface="+mn-ea"/>
                          <a:cs typeface="+mn-cs"/>
                        </a:rPr>
                        <a:t>Las y los aspirantes tendrán acceso al portal web de la aplicación para conocer el estatus registral de sus apoyos. Cuando los datos personales dejen de ser necesarios para que el IEC, cumpla con las finalidades previstas en el presente aviso de privacidad, las cuales motivaron su tratamiento, éstos deberán suprimirse o cancelarse de la base de datos, previo periodo de bloqueo para determinar posibles responsabilidades en relación con su tratamiento.</a:t>
                      </a:r>
                    </a:p>
                    <a:p>
                      <a:pPr algn="just"/>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pPr algn="just"/>
                      <a:r>
                        <a:rPr lang="es-MX" sz="1350" b="1" kern="1200" dirty="0">
                          <a:solidFill>
                            <a:schemeClr val="dk1"/>
                          </a:solidFill>
                          <a:effectLst/>
                          <a:latin typeface="+mn-lt"/>
                          <a:ea typeface="+mn-ea"/>
                          <a:cs typeface="+mn-cs"/>
                        </a:rPr>
                        <a:t>¿Qué datos personales recabamos?</a:t>
                      </a:r>
                      <a:endParaRPr lang="es-MX" sz="1350" kern="1200" dirty="0">
                        <a:solidFill>
                          <a:schemeClr val="dk1"/>
                        </a:solidFill>
                        <a:effectLst/>
                        <a:latin typeface="+mn-lt"/>
                        <a:ea typeface="+mn-ea"/>
                        <a:cs typeface="+mn-cs"/>
                      </a:endParaRPr>
                    </a:p>
                    <a:p>
                      <a:pPr algn="just"/>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pPr algn="just"/>
                      <a:r>
                        <a:rPr lang="es-MX" sz="1350" kern="1200" dirty="0">
                          <a:solidFill>
                            <a:schemeClr val="dk1"/>
                          </a:solidFill>
                          <a:effectLst/>
                          <a:latin typeface="+mn-lt"/>
                          <a:ea typeface="+mn-ea"/>
                          <a:cs typeface="+mn-cs"/>
                        </a:rPr>
                        <a:t>Los datos personales que se recaban a través de la aplicación móvil (</a:t>
                      </a:r>
                      <a:r>
                        <a:rPr lang="es-MX" sz="1350" b="1" kern="1200" dirty="0">
                          <a:solidFill>
                            <a:schemeClr val="dk1"/>
                          </a:solidFill>
                          <a:effectLst/>
                          <a:latin typeface="+mn-lt"/>
                          <a:ea typeface="+mn-ea"/>
                          <a:cs typeface="+mn-cs"/>
                        </a:rPr>
                        <a:t>APP</a:t>
                      </a:r>
                      <a:r>
                        <a:rPr lang="es-MX" sz="1350" kern="1200" dirty="0">
                          <a:solidFill>
                            <a:schemeClr val="dk1"/>
                          </a:solidFill>
                          <a:effectLst/>
                          <a:latin typeface="+mn-lt"/>
                          <a:ea typeface="+mn-ea"/>
                          <a:cs typeface="+mn-cs"/>
                        </a:rPr>
                        <a:t>) son:</a:t>
                      </a:r>
                    </a:p>
                    <a:p>
                      <a:pPr marL="285750" lvl="0" indent="-285750" algn="just">
                        <a:buFont typeface="Arial" panose="020B0604020202020204" pitchFamily="34" charset="0"/>
                        <a:buChar char="•"/>
                      </a:pPr>
                      <a:r>
                        <a:rPr lang="es-MX" sz="1350" kern="1200" dirty="0">
                          <a:solidFill>
                            <a:schemeClr val="dk1"/>
                          </a:solidFill>
                          <a:effectLst/>
                          <a:latin typeface="+mn-lt"/>
                          <a:ea typeface="+mn-ea"/>
                          <a:cs typeface="+mn-cs"/>
                        </a:rPr>
                        <a:t>Fotografía del anverso y reverso de la credencial para votar, en consecuencia, los datos que aparecen en la misma; es decir, nombre completo (apellidos paterno y materno, nombres), domicilio completo (calle, número, colonia, alcaldía o municipio y entidad), clave de elector, folio de la credencial para votar (OCR), fecha de nacimiento, número de estado, de municipio, de sección y de localidad, sexo, edad, año de registro, CURP, huella dactilar, firma y fotografía.</a:t>
                      </a:r>
                    </a:p>
                    <a:p>
                      <a:pPr marL="285750" lvl="0" indent="-285750" algn="just">
                        <a:buFont typeface="Arial" panose="020B0604020202020204" pitchFamily="34" charset="0"/>
                        <a:buChar char="•"/>
                      </a:pPr>
                      <a:r>
                        <a:rPr lang="es-MX" sz="1350" kern="1200" dirty="0">
                          <a:solidFill>
                            <a:schemeClr val="dk1"/>
                          </a:solidFill>
                          <a:effectLst/>
                          <a:latin typeface="+mn-lt"/>
                          <a:ea typeface="+mn-ea"/>
                          <a:cs typeface="+mn-cs"/>
                        </a:rPr>
                        <a:t>Fotografía que en ese momento se tome de tu rostro (siempre y cuando lo autorices)</a:t>
                      </a:r>
                    </a:p>
                    <a:p>
                      <a:pPr marL="285750" lvl="0" indent="-285750" algn="just">
                        <a:buFont typeface="Arial" panose="020B0604020202020204" pitchFamily="34" charset="0"/>
                        <a:buChar char="•"/>
                      </a:pPr>
                      <a:r>
                        <a:rPr lang="es-MX" sz="1350" kern="1200" dirty="0">
                          <a:solidFill>
                            <a:schemeClr val="dk1"/>
                          </a:solidFill>
                          <a:effectLst/>
                          <a:latin typeface="+mn-lt"/>
                          <a:ea typeface="+mn-ea"/>
                          <a:cs typeface="+mn-cs"/>
                        </a:rPr>
                        <a:t>Firma autógrafa</a:t>
                      </a:r>
                    </a:p>
                    <a:p>
                      <a:pPr algn="just"/>
                      <a:r>
                        <a:rPr lang="es-MX" sz="1350" kern="1200" dirty="0">
                          <a:solidFill>
                            <a:schemeClr val="dk1"/>
                          </a:solidFill>
                          <a:effectLst/>
                          <a:latin typeface="+mn-lt"/>
                          <a:ea typeface="+mn-ea"/>
                          <a:cs typeface="+mn-cs"/>
                        </a:rPr>
                        <a:t> </a:t>
                      </a:r>
                    </a:p>
                    <a:p>
                      <a:r>
                        <a:rPr lang="es-MX" sz="1350" kern="1200" dirty="0">
                          <a:solidFill>
                            <a:schemeClr val="dk1"/>
                          </a:solidFill>
                          <a:effectLst/>
                          <a:latin typeface="+mn-lt"/>
                          <a:ea typeface="+mn-ea"/>
                          <a:cs typeface="+mn-cs"/>
                        </a:rPr>
                        <a:t> </a:t>
                      </a:r>
                    </a:p>
                    <a:p>
                      <a:endParaRPr lang="es-ES"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148" marR="55148" marT="0" marB="0">
                    <a:noFill/>
                  </a:tcPr>
                </a:tc>
                <a:extLst>
                  <a:ext uri="{0D108BD9-81ED-4DB2-BD59-A6C34878D82A}">
                    <a16:rowId xmlns:a16="http://schemas.microsoft.com/office/drawing/2014/main" val="3806936126"/>
                  </a:ext>
                </a:extLst>
              </a:tr>
            </a:tbl>
          </a:graphicData>
        </a:graphic>
      </p:graphicFrame>
      <p:pic>
        <p:nvPicPr>
          <p:cNvPr id="8" name="Imagen 7">
            <a:extLst>
              <a:ext uri="{FF2B5EF4-FFF2-40B4-BE49-F238E27FC236}">
                <a16:creationId xmlns:a16="http://schemas.microsoft.com/office/drawing/2014/main" id="{2052D7DE-76C1-4528-8603-44B02531B5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0560" y="8022912"/>
            <a:ext cx="2356874" cy="467479"/>
          </a:xfrm>
          <a:prstGeom prst="rect">
            <a:avLst/>
          </a:prstGeom>
        </p:spPr>
      </p:pic>
    </p:spTree>
    <p:extLst>
      <p:ext uri="{BB962C8B-B14F-4D97-AF65-F5344CB8AC3E}">
        <p14:creationId xmlns:p14="http://schemas.microsoft.com/office/powerpoint/2010/main" val="367875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9C261-35C5-420F-850E-2186CF832C8E}"/>
              </a:ext>
            </a:extLst>
          </p:cNvPr>
          <p:cNvSpPr>
            <a:spLocks noGrp="1"/>
          </p:cNvSpPr>
          <p:nvPr>
            <p:ph type="ctrTitle"/>
          </p:nvPr>
        </p:nvSpPr>
        <p:spPr>
          <a:xfrm>
            <a:off x="669470" y="1156996"/>
            <a:ext cx="5747657" cy="524663"/>
          </a:xfrm>
        </p:spPr>
        <p:txBody>
          <a:bodyPr>
            <a:noAutofit/>
          </a:bodyPr>
          <a:lstStyle/>
          <a:p>
            <a:pPr>
              <a:lnSpc>
                <a:spcPct val="150000"/>
              </a:lnSpc>
            </a:pPr>
            <a:r>
              <a:rPr lang="es-MX" sz="1400" b="1" dirty="0">
                <a:solidFill>
                  <a:srgbClr val="91509B"/>
                </a:solidFill>
              </a:rPr>
              <a:t>Aviso de privacidad integral de la APP para la captación de apoyo ciudadano a las y los aspirantes a Candidaturas Independientes .</a:t>
            </a:r>
            <a:endParaRPr lang="es-MX" sz="1400" b="1" dirty="0">
              <a:solidFill>
                <a:schemeClr val="bg2">
                  <a:lumMod val="50000"/>
                </a:schemeClr>
              </a:solidFill>
            </a:endParaRPr>
          </a:p>
        </p:txBody>
      </p:sp>
      <p:pic>
        <p:nvPicPr>
          <p:cNvPr id="5" name="Imagen 4">
            <a:extLst>
              <a:ext uri="{FF2B5EF4-FFF2-40B4-BE49-F238E27FC236}">
                <a16:creationId xmlns:a16="http://schemas.microsoft.com/office/drawing/2014/main" id="{1C8C4FE0-DDA2-4E50-9286-D57E5FFA3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43"/>
            <a:ext cx="6858000" cy="1145353"/>
          </a:xfrm>
          <a:prstGeom prst="rect">
            <a:avLst/>
          </a:prstGeom>
        </p:spPr>
      </p:pic>
      <p:pic>
        <p:nvPicPr>
          <p:cNvPr id="7" name="Imagen 6">
            <a:extLst>
              <a:ext uri="{FF2B5EF4-FFF2-40B4-BE49-F238E27FC236}">
                <a16:creationId xmlns:a16="http://schemas.microsoft.com/office/drawing/2014/main" id="{109FEE55-E4BA-4FE7-81AF-9775622BD4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0583" y="205848"/>
            <a:ext cx="1356829" cy="467479"/>
          </a:xfrm>
          <a:prstGeom prst="rect">
            <a:avLst/>
          </a:prstGeom>
        </p:spPr>
      </p:pic>
      <p:pic>
        <p:nvPicPr>
          <p:cNvPr id="9" name="Imagen 8">
            <a:extLst>
              <a:ext uri="{FF2B5EF4-FFF2-40B4-BE49-F238E27FC236}">
                <a16:creationId xmlns:a16="http://schemas.microsoft.com/office/drawing/2014/main" id="{9B2EDF0E-4A51-4B14-AF7E-3F13A0A5FE2A}"/>
              </a:ext>
            </a:extLst>
          </p:cNvPr>
          <p:cNvPicPr>
            <a:picLocks noChangeAspect="1"/>
          </p:cNvPicPr>
          <p:nvPr/>
        </p:nvPicPr>
        <p:blipFill rotWithShape="1">
          <a:blip r:embed="rId4">
            <a:extLst>
              <a:ext uri="{28A0092B-C50C-407E-A947-70E740481C1C}">
                <a14:useLocalDpi xmlns:a14="http://schemas.microsoft.com/office/drawing/2010/main" val="0"/>
              </a:ext>
            </a:extLst>
          </a:blip>
          <a:srcRect t="42364"/>
          <a:stretch/>
        </p:blipFill>
        <p:spPr>
          <a:xfrm>
            <a:off x="-1" y="8256652"/>
            <a:ext cx="6858000" cy="862715"/>
          </a:xfrm>
          <a:prstGeom prst="rect">
            <a:avLst/>
          </a:prstGeom>
        </p:spPr>
      </p:pic>
      <p:graphicFrame>
        <p:nvGraphicFramePr>
          <p:cNvPr id="6" name="Tabla 5">
            <a:extLst>
              <a:ext uri="{FF2B5EF4-FFF2-40B4-BE49-F238E27FC236}">
                <a16:creationId xmlns:a16="http://schemas.microsoft.com/office/drawing/2014/main" id="{A76D248F-1380-41D1-8327-39D3F52A486C}"/>
              </a:ext>
            </a:extLst>
          </p:cNvPr>
          <p:cNvGraphicFramePr>
            <a:graphicFrameLocks noGrp="1"/>
          </p:cNvGraphicFramePr>
          <p:nvPr>
            <p:extLst>
              <p:ext uri="{D42A27DB-BD31-4B8C-83A1-F6EECF244321}">
                <p14:modId xmlns:p14="http://schemas.microsoft.com/office/powerpoint/2010/main" val="3033963966"/>
              </p:ext>
            </p:extLst>
          </p:nvPr>
        </p:nvGraphicFramePr>
        <p:xfrm>
          <a:off x="404443" y="1641291"/>
          <a:ext cx="6277710" cy="6789420"/>
        </p:xfrm>
        <a:graphic>
          <a:graphicData uri="http://schemas.openxmlformats.org/drawingml/2006/table">
            <a:tbl>
              <a:tblPr>
                <a:tableStyleId>{5C22544A-7EE6-4342-B048-85BDC9FD1C3A}</a:tableStyleId>
              </a:tblPr>
              <a:tblGrid>
                <a:gridCol w="6277710">
                  <a:extLst>
                    <a:ext uri="{9D8B030D-6E8A-4147-A177-3AD203B41FA5}">
                      <a16:colId xmlns:a16="http://schemas.microsoft.com/office/drawing/2014/main" val="2900741739"/>
                    </a:ext>
                  </a:extLst>
                </a:gridCol>
              </a:tblGrid>
              <a:tr h="5802312">
                <a:tc>
                  <a:txBody>
                    <a:bodyPr/>
                    <a:lstStyle/>
                    <a:p>
                      <a:r>
                        <a:rPr lang="es-MX" sz="1350" b="1" kern="1200" dirty="0">
                          <a:solidFill>
                            <a:schemeClr val="dk1"/>
                          </a:solidFill>
                          <a:effectLst/>
                          <a:latin typeface="+mn-lt"/>
                          <a:ea typeface="+mn-ea"/>
                          <a:cs typeface="+mn-cs"/>
                        </a:rPr>
                        <a:t>  </a:t>
                      </a:r>
                      <a:r>
                        <a:rPr lang="es-MX" sz="1350" kern="1200" dirty="0">
                          <a:solidFill>
                            <a:schemeClr val="dk1"/>
                          </a:solidFill>
                          <a:effectLst/>
                          <a:latin typeface="+mn-lt"/>
                          <a:ea typeface="+mn-ea"/>
                          <a:cs typeface="+mn-cs"/>
                        </a:rPr>
                        <a:t> </a:t>
                      </a:r>
                    </a:p>
                    <a:p>
                      <a:r>
                        <a:rPr lang="es-MX" sz="1350" kern="1200" dirty="0">
                          <a:solidFill>
                            <a:schemeClr val="dk1"/>
                          </a:solidFill>
                          <a:effectLst/>
                          <a:latin typeface="+mn-lt"/>
                          <a:ea typeface="+mn-ea"/>
                          <a:cs typeface="+mn-cs"/>
                        </a:rPr>
                        <a:t> </a:t>
                      </a:r>
                    </a:p>
                    <a:p>
                      <a:r>
                        <a:rPr lang="es-MX" sz="1350" b="1" kern="1200" dirty="0">
                          <a:solidFill>
                            <a:schemeClr val="dk1"/>
                          </a:solidFill>
                          <a:effectLst/>
                          <a:latin typeface="+mn-lt"/>
                          <a:ea typeface="+mn-ea"/>
                          <a:cs typeface="+mn-cs"/>
                        </a:rPr>
                        <a:t>¿Cuál es el fundamento legal que faculta al IEC para realizar el tratamiento de tus datos?</a:t>
                      </a:r>
                      <a:endParaRPr lang="es-MX" sz="1350" kern="1200" dirty="0">
                        <a:solidFill>
                          <a:schemeClr val="dk1"/>
                        </a:solidFill>
                        <a:effectLst/>
                        <a:latin typeface="+mn-lt"/>
                        <a:ea typeface="+mn-ea"/>
                        <a:cs typeface="+mn-cs"/>
                      </a:endParaRPr>
                    </a:p>
                    <a:p>
                      <a:r>
                        <a:rPr lang="es-MX" sz="1350" kern="1200" dirty="0">
                          <a:solidFill>
                            <a:schemeClr val="dk1"/>
                          </a:solidFill>
                          <a:effectLst/>
                          <a:latin typeface="+mn-lt"/>
                          <a:ea typeface="+mn-ea"/>
                          <a:cs typeface="+mn-cs"/>
                        </a:rPr>
                        <a:t> </a:t>
                      </a:r>
                    </a:p>
                    <a:p>
                      <a:pPr marL="0" marR="0" lvl="0" indent="0" algn="just" defTabSz="685800" rtl="0" eaLnBrk="1" fontAlgn="auto" latinLnBrk="0" hangingPunct="1">
                        <a:lnSpc>
                          <a:spcPct val="100000"/>
                        </a:lnSpc>
                        <a:spcBef>
                          <a:spcPts val="0"/>
                        </a:spcBef>
                        <a:spcAft>
                          <a:spcPts val="0"/>
                        </a:spcAft>
                        <a:buClrTx/>
                        <a:buSzTx/>
                        <a:buFontTx/>
                        <a:buNone/>
                        <a:tabLst/>
                        <a:defRPr/>
                      </a:pPr>
                      <a:r>
                        <a:rPr lang="es-MX" sz="1350" kern="1200" dirty="0">
                          <a:solidFill>
                            <a:schemeClr val="dk1"/>
                          </a:solidFill>
                          <a:effectLst/>
                          <a:latin typeface="+mn-lt"/>
                          <a:ea typeface="+mn-ea"/>
                          <a:cs typeface="+mn-cs"/>
                        </a:rPr>
                        <a:t>Constitución Política de los Estados Unidos Mexicanos (CPEUM). Artículo </a:t>
                      </a:r>
                      <a:r>
                        <a:rPr lang="es-MX" sz="1350" b="1" kern="1200" dirty="0">
                          <a:solidFill>
                            <a:schemeClr val="dk1"/>
                          </a:solidFill>
                          <a:effectLst/>
                          <a:latin typeface="+mn-lt"/>
                          <a:ea typeface="+mn-ea"/>
                          <a:cs typeface="+mn-cs"/>
                        </a:rPr>
                        <a:t>35</a:t>
                      </a:r>
                      <a:r>
                        <a:rPr lang="es-MX" sz="1350" kern="1200" dirty="0">
                          <a:solidFill>
                            <a:schemeClr val="dk1"/>
                          </a:solidFill>
                          <a:effectLst/>
                          <a:latin typeface="+mn-lt"/>
                          <a:ea typeface="+mn-ea"/>
                          <a:cs typeface="+mn-cs"/>
                        </a:rPr>
                        <a:t>, en su fracción II</a:t>
                      </a:r>
                      <a:r>
                        <a:rPr lang="es-MX" sz="1350" b="1" kern="1200" dirty="0">
                          <a:solidFill>
                            <a:schemeClr val="dk1"/>
                          </a:solidFill>
                          <a:effectLst/>
                          <a:latin typeface="+mn-lt"/>
                          <a:ea typeface="+mn-ea"/>
                          <a:cs typeface="+mn-cs"/>
                        </a:rPr>
                        <a:t>. </a:t>
                      </a:r>
                      <a:r>
                        <a:rPr lang="es-MX" sz="1350" kern="1200" dirty="0">
                          <a:solidFill>
                            <a:schemeClr val="dk1"/>
                          </a:solidFill>
                          <a:effectLst/>
                          <a:latin typeface="+mn-lt"/>
                          <a:ea typeface="+mn-ea"/>
                          <a:cs typeface="+mn-cs"/>
                        </a:rPr>
                        <a:t>Ley General de Instituciones y Procedimientos Electorales (LGIPE). Artículos </a:t>
                      </a:r>
                      <a:r>
                        <a:rPr lang="es-MX" sz="1350" b="1" kern="1200" dirty="0">
                          <a:solidFill>
                            <a:schemeClr val="dk1"/>
                          </a:solidFill>
                          <a:effectLst/>
                          <a:latin typeface="+mn-lt"/>
                          <a:ea typeface="+mn-ea"/>
                          <a:cs typeface="+mn-cs"/>
                        </a:rPr>
                        <a:t>361</a:t>
                      </a:r>
                      <a:r>
                        <a:rPr lang="es-MX" sz="1350" kern="1200" dirty="0">
                          <a:solidFill>
                            <a:schemeClr val="dk1"/>
                          </a:solidFill>
                          <a:effectLst/>
                          <a:latin typeface="+mn-lt"/>
                          <a:ea typeface="+mn-ea"/>
                          <a:cs typeface="+mn-cs"/>
                        </a:rPr>
                        <a:t>, párrafo I; </a:t>
                      </a:r>
                      <a:r>
                        <a:rPr lang="es-MX" sz="1350" b="1" kern="1200" dirty="0">
                          <a:solidFill>
                            <a:schemeClr val="dk1"/>
                          </a:solidFill>
                          <a:effectLst/>
                          <a:latin typeface="+mn-lt"/>
                          <a:ea typeface="+mn-ea"/>
                          <a:cs typeface="+mn-cs"/>
                        </a:rPr>
                        <a:t>381</a:t>
                      </a:r>
                      <a:r>
                        <a:rPr lang="es-MX" sz="1350" kern="1200" dirty="0">
                          <a:solidFill>
                            <a:schemeClr val="dk1"/>
                          </a:solidFill>
                          <a:effectLst/>
                          <a:latin typeface="+mn-lt"/>
                          <a:ea typeface="+mn-ea"/>
                          <a:cs typeface="+mn-cs"/>
                        </a:rPr>
                        <a:t>, párrafo I; </a:t>
                      </a:r>
                      <a:r>
                        <a:rPr lang="es-MX" sz="1350" b="1" kern="1200" dirty="0">
                          <a:solidFill>
                            <a:schemeClr val="dk1"/>
                          </a:solidFill>
                          <a:effectLst/>
                          <a:latin typeface="+mn-lt"/>
                          <a:ea typeface="+mn-ea"/>
                          <a:cs typeface="+mn-cs"/>
                        </a:rPr>
                        <a:t>383 </a:t>
                      </a:r>
                      <a:r>
                        <a:rPr lang="es-MX" sz="1350" kern="1200" dirty="0">
                          <a:solidFill>
                            <a:schemeClr val="dk1"/>
                          </a:solidFill>
                          <a:effectLst/>
                          <a:latin typeface="+mn-lt"/>
                          <a:ea typeface="+mn-ea"/>
                          <a:cs typeface="+mn-cs"/>
                        </a:rPr>
                        <a:t>inciso c, numeral VI y </a:t>
                      </a:r>
                      <a:r>
                        <a:rPr lang="es-MX" sz="1350" b="1" kern="1200" dirty="0">
                          <a:solidFill>
                            <a:schemeClr val="dk1"/>
                          </a:solidFill>
                          <a:effectLst/>
                          <a:latin typeface="+mn-lt"/>
                          <a:ea typeface="+mn-ea"/>
                          <a:cs typeface="+mn-cs"/>
                        </a:rPr>
                        <a:t>385 </a:t>
                      </a:r>
                      <a:r>
                        <a:rPr lang="es-MX" sz="1350" kern="1200" dirty="0">
                          <a:solidFill>
                            <a:schemeClr val="dk1"/>
                          </a:solidFill>
                          <a:effectLst/>
                          <a:latin typeface="+mn-lt"/>
                          <a:ea typeface="+mn-ea"/>
                          <a:cs typeface="+mn-cs"/>
                        </a:rPr>
                        <a:t>numerales I y II. Reglamento de Elecciones. Artículo </a:t>
                      </a:r>
                      <a:r>
                        <a:rPr lang="es-MX" sz="1350" b="1" kern="1200" dirty="0">
                          <a:solidFill>
                            <a:schemeClr val="dk1"/>
                          </a:solidFill>
                          <a:effectLst/>
                          <a:latin typeface="+mn-lt"/>
                          <a:ea typeface="+mn-ea"/>
                          <a:cs typeface="+mn-cs"/>
                        </a:rPr>
                        <a:t>290</a:t>
                      </a:r>
                      <a:r>
                        <a:rPr lang="es-MX" sz="1350" kern="1200" dirty="0">
                          <a:solidFill>
                            <a:schemeClr val="dk1"/>
                          </a:solidFill>
                          <a:effectLst/>
                          <a:latin typeface="+mn-lt"/>
                          <a:ea typeface="+mn-ea"/>
                          <a:cs typeface="+mn-cs"/>
                        </a:rPr>
                        <a:t>, párrafo I. Acuerdo </a:t>
                      </a:r>
                      <a:r>
                        <a:rPr lang="es-MX" sz="1350" b="0" i="0" kern="1200" dirty="0">
                          <a:solidFill>
                            <a:schemeClr val="dk1"/>
                          </a:solidFill>
                          <a:effectLst/>
                          <a:latin typeface="+mn-lt"/>
                          <a:ea typeface="+mn-ea"/>
                          <a:cs typeface="+mn-cs"/>
                        </a:rPr>
                        <a:t>INE/CG552/2020, emitido por el </a:t>
                      </a:r>
                      <a:r>
                        <a:rPr lang="es-MX" sz="1350" kern="1200" dirty="0">
                          <a:solidFill>
                            <a:schemeClr val="dk1"/>
                          </a:solidFill>
                          <a:effectLst/>
                          <a:latin typeface="+mn-lt"/>
                          <a:ea typeface="+mn-ea"/>
                          <a:cs typeface="+mn-cs"/>
                        </a:rPr>
                        <a:t>Consejo General del INE por el que se emiten los lineamientos para la verificación del porcentaje de apoyo ciudadano que se requiere para el registro de candidaturas independientes. Convenio General de Coordinación y Colaboración que celebra el INE y el IEC,  en lo referente a realizar la verificación del apoyo ciudadano del registro de candidaturas independientes a cargos locales de elección popular. </a:t>
                      </a:r>
                    </a:p>
                    <a:p>
                      <a:r>
                        <a:rPr lang="es-MX" sz="1350" kern="1200" dirty="0">
                          <a:solidFill>
                            <a:schemeClr val="dk1"/>
                          </a:solidFill>
                          <a:effectLst/>
                          <a:latin typeface="+mn-lt"/>
                          <a:ea typeface="+mn-ea"/>
                          <a:cs typeface="+mn-cs"/>
                        </a:rPr>
                        <a:t> </a:t>
                      </a:r>
                    </a:p>
                    <a:p>
                      <a:r>
                        <a:rPr lang="es-MX" sz="1350" b="1" kern="1200" dirty="0">
                          <a:solidFill>
                            <a:schemeClr val="dk1"/>
                          </a:solidFill>
                          <a:effectLst/>
                          <a:latin typeface="+mn-lt"/>
                          <a:ea typeface="+mn-ea"/>
                          <a:cs typeface="+mn-cs"/>
                        </a:rPr>
                        <a:t>¿Con quién compartimos tus datos personales?</a:t>
                      </a:r>
                      <a:endParaRPr lang="es-MX" sz="1350" kern="1200" dirty="0">
                        <a:solidFill>
                          <a:schemeClr val="dk1"/>
                        </a:solidFill>
                        <a:effectLst/>
                        <a:latin typeface="+mn-lt"/>
                        <a:ea typeface="+mn-ea"/>
                        <a:cs typeface="+mn-cs"/>
                      </a:endParaRPr>
                    </a:p>
                    <a:p>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pPr algn="just"/>
                      <a:r>
                        <a:rPr lang="es-MX" sz="1350" kern="1200" dirty="0">
                          <a:solidFill>
                            <a:schemeClr val="dk1"/>
                          </a:solidFill>
                          <a:effectLst/>
                          <a:latin typeface="+mn-lt"/>
                          <a:ea typeface="+mn-ea"/>
                          <a:cs typeface="+mn-cs"/>
                        </a:rPr>
                        <a:t>Los datos personales recabados únicamente serán utilizados para las finalidades que se señalan en el presente aviso de privacidad, salvo que sea necesarios para atender requerimientos de información de una autoridad competente, que estén debidamente fundados y motivados.</a:t>
                      </a:r>
                    </a:p>
                    <a:p>
                      <a:pPr algn="just"/>
                      <a:r>
                        <a:rPr lang="es-MX" sz="1350" kern="1200" dirty="0">
                          <a:solidFill>
                            <a:schemeClr val="dk1"/>
                          </a:solidFill>
                          <a:effectLst/>
                          <a:latin typeface="+mn-lt"/>
                          <a:ea typeface="+mn-ea"/>
                          <a:cs typeface="+mn-cs"/>
                        </a:rPr>
                        <a:t> </a:t>
                      </a:r>
                    </a:p>
                    <a:p>
                      <a:pPr algn="just"/>
                      <a:r>
                        <a:rPr lang="es-MX" sz="1350" b="1" kern="1200" dirty="0">
                          <a:solidFill>
                            <a:schemeClr val="dk1"/>
                          </a:solidFill>
                          <a:effectLst/>
                          <a:latin typeface="+mn-lt"/>
                          <a:ea typeface="+mn-ea"/>
                          <a:cs typeface="+mn-cs"/>
                        </a:rPr>
                        <a:t>¿Cómo y en dónde puedes ejercer los derechos de acceso, rectificación, cancelación y oposición de tus datos personales (derechos ARCO)?</a:t>
                      </a:r>
                      <a:endParaRPr lang="es-MX" sz="1350" kern="1200" dirty="0">
                        <a:solidFill>
                          <a:schemeClr val="dk1"/>
                        </a:solidFill>
                        <a:effectLst/>
                        <a:latin typeface="+mn-lt"/>
                        <a:ea typeface="+mn-ea"/>
                        <a:cs typeface="+mn-cs"/>
                      </a:endParaRPr>
                    </a:p>
                    <a:p>
                      <a:pPr algn="just"/>
                      <a:r>
                        <a:rPr lang="es-MX" sz="1350" kern="1200" dirty="0">
                          <a:solidFill>
                            <a:schemeClr val="dk1"/>
                          </a:solidFill>
                          <a:effectLst/>
                          <a:latin typeface="+mn-lt"/>
                          <a:ea typeface="+mn-ea"/>
                          <a:cs typeface="+mn-cs"/>
                        </a:rPr>
                        <a:t> </a:t>
                      </a:r>
                    </a:p>
                    <a:p>
                      <a:pPr algn="just"/>
                      <a:r>
                        <a:rPr lang="es-MX" sz="1350" kern="1200" dirty="0">
                          <a:solidFill>
                            <a:schemeClr val="dk1"/>
                          </a:solidFill>
                          <a:effectLst/>
                          <a:latin typeface="+mn-lt"/>
                          <a:ea typeface="+mn-ea"/>
                          <a:cs typeface="+mn-cs"/>
                        </a:rPr>
                        <a:t>Podrás ejercer tus derechos ARCO contenidos en la Base de Datos personales del Sistema de Captación de datos para procesos de participación ciudadana y actores políticos directamente ante la Unidad Técnica de Transparencia y Acceso a la Información Pública del IEC, ubicada en Boulevard Luis Donaldo Colosio 6207, Fracc. Rancho la Torrecilla, C.P. 25298, Saltillo, Coahuila, de 9:00 a 14:00 y de 16:00 a las 19:00 horas, de lunes a viernes, o bien, a través de la Plataforma Nacional de Transparencia (</a:t>
                      </a:r>
                      <a:r>
                        <a:rPr lang="es-MX" sz="1350" u="sng" kern="1200" dirty="0">
                          <a:solidFill>
                            <a:schemeClr val="dk1"/>
                          </a:solidFill>
                          <a:effectLst/>
                          <a:latin typeface="+mn-lt"/>
                          <a:ea typeface="+mn-ea"/>
                          <a:cs typeface="+mn-cs"/>
                          <a:hlinkClick r:id="rId5"/>
                        </a:rPr>
                        <a:t>http://www.plataformadetransparencia.org.mx/</a:t>
                      </a:r>
                      <a:r>
                        <a:rPr lang="es-MX" sz="1350" kern="1200" dirty="0">
                          <a:solidFill>
                            <a:schemeClr val="dk1"/>
                          </a:solidFill>
                          <a:effectLst/>
                          <a:latin typeface="+mn-lt"/>
                          <a:ea typeface="+mn-ea"/>
                          <a:cs typeface="+mn-cs"/>
                        </a:rPr>
                        <a:t>).</a:t>
                      </a:r>
                    </a:p>
                    <a:p>
                      <a:pPr algn="just"/>
                      <a:r>
                        <a:rPr lang="es-MX" sz="1350" kern="1200" dirty="0">
                          <a:solidFill>
                            <a:schemeClr val="dk1"/>
                          </a:solidFill>
                          <a:effectLst/>
                          <a:latin typeface="+mn-lt"/>
                          <a:ea typeface="+mn-ea"/>
                          <a:cs typeface="+mn-cs"/>
                        </a:rPr>
                        <a:t> </a:t>
                      </a:r>
                    </a:p>
                  </a:txBody>
                  <a:tcPr marL="55148" marR="55148" marT="0" marB="0">
                    <a:noFill/>
                  </a:tcPr>
                </a:tc>
                <a:extLst>
                  <a:ext uri="{0D108BD9-81ED-4DB2-BD59-A6C34878D82A}">
                    <a16:rowId xmlns:a16="http://schemas.microsoft.com/office/drawing/2014/main" val="3806936126"/>
                  </a:ext>
                </a:extLst>
              </a:tr>
            </a:tbl>
          </a:graphicData>
        </a:graphic>
      </p:graphicFrame>
      <p:pic>
        <p:nvPicPr>
          <p:cNvPr id="8" name="Imagen 7">
            <a:extLst>
              <a:ext uri="{FF2B5EF4-FFF2-40B4-BE49-F238E27FC236}">
                <a16:creationId xmlns:a16="http://schemas.microsoft.com/office/drawing/2014/main" id="{5DA9A6D9-BEC2-41BC-90DF-2C820682B8E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24830" y="8313836"/>
            <a:ext cx="2356874" cy="467479"/>
          </a:xfrm>
          <a:prstGeom prst="rect">
            <a:avLst/>
          </a:prstGeom>
        </p:spPr>
      </p:pic>
    </p:spTree>
    <p:extLst>
      <p:ext uri="{BB962C8B-B14F-4D97-AF65-F5344CB8AC3E}">
        <p14:creationId xmlns:p14="http://schemas.microsoft.com/office/powerpoint/2010/main" val="202451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9C261-35C5-420F-850E-2186CF832C8E}"/>
              </a:ext>
            </a:extLst>
          </p:cNvPr>
          <p:cNvSpPr>
            <a:spLocks noGrp="1"/>
          </p:cNvSpPr>
          <p:nvPr>
            <p:ph type="ctrTitle"/>
          </p:nvPr>
        </p:nvSpPr>
        <p:spPr>
          <a:xfrm>
            <a:off x="669470" y="1156996"/>
            <a:ext cx="5747657" cy="524663"/>
          </a:xfrm>
        </p:spPr>
        <p:txBody>
          <a:bodyPr>
            <a:noAutofit/>
          </a:bodyPr>
          <a:lstStyle/>
          <a:p>
            <a:pPr>
              <a:lnSpc>
                <a:spcPct val="150000"/>
              </a:lnSpc>
            </a:pPr>
            <a:r>
              <a:rPr lang="es-MX" sz="1400" b="1" dirty="0">
                <a:solidFill>
                  <a:srgbClr val="91509B"/>
                </a:solidFill>
              </a:rPr>
              <a:t>Aviso de privacidad integral de la APP para la captación de apoyo ciudadano a las y los aspirantes a Candidaturas Independientes .</a:t>
            </a:r>
            <a:endParaRPr lang="es-MX" sz="1400" b="1" dirty="0">
              <a:solidFill>
                <a:schemeClr val="bg2">
                  <a:lumMod val="50000"/>
                </a:schemeClr>
              </a:solidFill>
            </a:endParaRPr>
          </a:p>
        </p:txBody>
      </p:sp>
      <p:pic>
        <p:nvPicPr>
          <p:cNvPr id="5" name="Imagen 4">
            <a:extLst>
              <a:ext uri="{FF2B5EF4-FFF2-40B4-BE49-F238E27FC236}">
                <a16:creationId xmlns:a16="http://schemas.microsoft.com/office/drawing/2014/main" id="{1C8C4FE0-DDA2-4E50-9286-D57E5FFA3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43"/>
            <a:ext cx="6858000" cy="1145353"/>
          </a:xfrm>
          <a:prstGeom prst="rect">
            <a:avLst/>
          </a:prstGeom>
        </p:spPr>
      </p:pic>
      <p:pic>
        <p:nvPicPr>
          <p:cNvPr id="7" name="Imagen 6">
            <a:extLst>
              <a:ext uri="{FF2B5EF4-FFF2-40B4-BE49-F238E27FC236}">
                <a16:creationId xmlns:a16="http://schemas.microsoft.com/office/drawing/2014/main" id="{109FEE55-E4BA-4FE7-81AF-9775622BD4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0583" y="205848"/>
            <a:ext cx="1356829" cy="467479"/>
          </a:xfrm>
          <a:prstGeom prst="rect">
            <a:avLst/>
          </a:prstGeom>
        </p:spPr>
      </p:pic>
      <p:pic>
        <p:nvPicPr>
          <p:cNvPr id="9" name="Imagen 8">
            <a:extLst>
              <a:ext uri="{FF2B5EF4-FFF2-40B4-BE49-F238E27FC236}">
                <a16:creationId xmlns:a16="http://schemas.microsoft.com/office/drawing/2014/main" id="{9B2EDF0E-4A51-4B14-AF7E-3F13A0A5FE2A}"/>
              </a:ext>
            </a:extLst>
          </p:cNvPr>
          <p:cNvPicPr>
            <a:picLocks noChangeAspect="1"/>
          </p:cNvPicPr>
          <p:nvPr/>
        </p:nvPicPr>
        <p:blipFill rotWithShape="1">
          <a:blip r:embed="rId4">
            <a:extLst>
              <a:ext uri="{28A0092B-C50C-407E-A947-70E740481C1C}">
                <a14:useLocalDpi xmlns:a14="http://schemas.microsoft.com/office/drawing/2010/main" val="0"/>
              </a:ext>
            </a:extLst>
          </a:blip>
          <a:srcRect t="42364"/>
          <a:stretch/>
        </p:blipFill>
        <p:spPr>
          <a:xfrm>
            <a:off x="-1" y="8256652"/>
            <a:ext cx="6858000" cy="862715"/>
          </a:xfrm>
          <a:prstGeom prst="rect">
            <a:avLst/>
          </a:prstGeom>
        </p:spPr>
      </p:pic>
      <p:graphicFrame>
        <p:nvGraphicFramePr>
          <p:cNvPr id="6" name="Tabla 5">
            <a:extLst>
              <a:ext uri="{FF2B5EF4-FFF2-40B4-BE49-F238E27FC236}">
                <a16:creationId xmlns:a16="http://schemas.microsoft.com/office/drawing/2014/main" id="{A76D248F-1380-41D1-8327-39D3F52A486C}"/>
              </a:ext>
            </a:extLst>
          </p:cNvPr>
          <p:cNvGraphicFramePr>
            <a:graphicFrameLocks noGrp="1"/>
          </p:cNvGraphicFramePr>
          <p:nvPr>
            <p:extLst>
              <p:ext uri="{D42A27DB-BD31-4B8C-83A1-F6EECF244321}">
                <p14:modId xmlns:p14="http://schemas.microsoft.com/office/powerpoint/2010/main" val="1131520467"/>
              </p:ext>
            </p:extLst>
          </p:nvPr>
        </p:nvGraphicFramePr>
        <p:xfrm>
          <a:off x="404443" y="1641291"/>
          <a:ext cx="6277710" cy="5802312"/>
        </p:xfrm>
        <a:graphic>
          <a:graphicData uri="http://schemas.openxmlformats.org/drawingml/2006/table">
            <a:tbl>
              <a:tblPr>
                <a:tableStyleId>{5C22544A-7EE6-4342-B048-85BDC9FD1C3A}</a:tableStyleId>
              </a:tblPr>
              <a:tblGrid>
                <a:gridCol w="6277710">
                  <a:extLst>
                    <a:ext uri="{9D8B030D-6E8A-4147-A177-3AD203B41FA5}">
                      <a16:colId xmlns:a16="http://schemas.microsoft.com/office/drawing/2014/main" val="2900741739"/>
                    </a:ext>
                  </a:extLst>
                </a:gridCol>
              </a:tblGrid>
              <a:tr h="5802312">
                <a:tc>
                  <a:txBody>
                    <a:bodyPr/>
                    <a:lstStyle/>
                    <a:p>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pPr algn="just"/>
                      <a:r>
                        <a:rPr lang="es-MX" sz="1350" kern="1200" dirty="0">
                          <a:solidFill>
                            <a:schemeClr val="dk1"/>
                          </a:solidFill>
                          <a:effectLst/>
                          <a:latin typeface="+mn-lt"/>
                          <a:ea typeface="+mn-ea"/>
                          <a:cs typeface="+mn-cs"/>
                        </a:rPr>
                        <a:t>Si deseas conocer el procedimiento para el ejercicio de los derechos ARCO, puedes acudir a la Unidad Técnica de Transparencia y Acceso a la Información Pública del IEC, enviar un correo electrónico a la siguiente dirección transparencia@iec.org.mx o comunicarte al teléfono 8444386260 ext. 196</a:t>
                      </a:r>
                    </a:p>
                    <a:p>
                      <a:pPr algn="just"/>
                      <a:r>
                        <a:rPr lang="es-MX" sz="1350" b="1" kern="1200" dirty="0">
                          <a:solidFill>
                            <a:schemeClr val="dk1"/>
                          </a:solidFill>
                          <a:effectLst/>
                          <a:latin typeface="+mn-lt"/>
                          <a:ea typeface="+mn-ea"/>
                          <a:cs typeface="+mn-cs"/>
                        </a:rPr>
                        <a:t> </a:t>
                      </a:r>
                      <a:endParaRPr lang="es-MX" sz="1350" kern="1200" dirty="0">
                        <a:solidFill>
                          <a:schemeClr val="dk1"/>
                        </a:solidFill>
                        <a:effectLst/>
                        <a:latin typeface="+mn-lt"/>
                        <a:ea typeface="+mn-ea"/>
                        <a:cs typeface="+mn-cs"/>
                      </a:endParaRPr>
                    </a:p>
                    <a:p>
                      <a:pPr algn="just"/>
                      <a:r>
                        <a:rPr lang="es-MX" sz="1350" b="1" kern="1200" dirty="0">
                          <a:solidFill>
                            <a:schemeClr val="dk1"/>
                          </a:solidFill>
                          <a:effectLst/>
                          <a:latin typeface="+mn-lt"/>
                          <a:ea typeface="+mn-ea"/>
                          <a:cs typeface="+mn-cs"/>
                        </a:rPr>
                        <a:t>¿Dónde puede consultar los cambios al aviso de privacidad?</a:t>
                      </a:r>
                      <a:endParaRPr lang="es-MX" sz="1350" kern="1200" dirty="0">
                        <a:solidFill>
                          <a:schemeClr val="dk1"/>
                        </a:solidFill>
                        <a:effectLst/>
                        <a:latin typeface="+mn-lt"/>
                        <a:ea typeface="+mn-ea"/>
                        <a:cs typeface="+mn-cs"/>
                      </a:endParaRPr>
                    </a:p>
                    <a:p>
                      <a:pPr algn="just"/>
                      <a:r>
                        <a:rPr lang="es-MX" sz="1350" kern="1200" dirty="0">
                          <a:solidFill>
                            <a:schemeClr val="dk1"/>
                          </a:solidFill>
                          <a:effectLst/>
                          <a:latin typeface="+mn-lt"/>
                          <a:ea typeface="+mn-ea"/>
                          <a:cs typeface="+mn-cs"/>
                        </a:rPr>
                        <a:t>En caso de que exista un cambio de este aviso de privacidad, lo haremos de su conocimiento en la siguiente dirección electrónica: </a:t>
                      </a:r>
                      <a:r>
                        <a:rPr lang="es-MX" sz="1350" u="sng" kern="1200" dirty="0">
                          <a:solidFill>
                            <a:schemeClr val="dk1"/>
                          </a:solidFill>
                          <a:effectLst/>
                          <a:latin typeface="+mn-lt"/>
                          <a:ea typeface="+mn-ea"/>
                          <a:cs typeface="+mn-cs"/>
                          <a:hlinkClick r:id="rId5"/>
                        </a:rPr>
                        <a:t>http://www.iec.org.mx/v1/</a:t>
                      </a:r>
                      <a:endParaRPr lang="es-MX" sz="1350" kern="1200" dirty="0">
                        <a:solidFill>
                          <a:schemeClr val="dk1"/>
                        </a:solidFill>
                        <a:effectLst/>
                        <a:latin typeface="+mn-lt"/>
                        <a:ea typeface="+mn-ea"/>
                        <a:cs typeface="+mn-cs"/>
                      </a:endParaRPr>
                    </a:p>
                    <a:p>
                      <a:pPr algn="just"/>
                      <a:r>
                        <a:rPr lang="es-MX" sz="1350" kern="1200" dirty="0">
                          <a:solidFill>
                            <a:schemeClr val="dk1"/>
                          </a:solidFill>
                          <a:effectLst/>
                          <a:latin typeface="+mn-lt"/>
                          <a:ea typeface="+mn-ea"/>
                          <a:cs typeface="+mn-cs"/>
                        </a:rPr>
                        <a:t> </a:t>
                      </a:r>
                    </a:p>
                    <a:p>
                      <a:pPr algn="just"/>
                      <a:r>
                        <a:rPr lang="es-MX" sz="1350" b="1" kern="1200" dirty="0">
                          <a:solidFill>
                            <a:schemeClr val="dk1"/>
                          </a:solidFill>
                          <a:effectLst/>
                          <a:latin typeface="+mn-lt"/>
                          <a:ea typeface="+mn-ea"/>
                          <a:cs typeface="+mn-cs"/>
                        </a:rPr>
                        <a:t>Fecha de elaboración:</a:t>
                      </a:r>
                      <a:endParaRPr lang="es-MX" sz="1350" kern="1200" dirty="0">
                        <a:solidFill>
                          <a:schemeClr val="dk1"/>
                        </a:solidFill>
                        <a:effectLst/>
                        <a:latin typeface="+mn-lt"/>
                        <a:ea typeface="+mn-ea"/>
                        <a:cs typeface="+mn-cs"/>
                      </a:endParaRPr>
                    </a:p>
                    <a:p>
                      <a:r>
                        <a:rPr lang="es-MX" sz="1350" kern="1200" dirty="0">
                          <a:solidFill>
                            <a:schemeClr val="dk1"/>
                          </a:solidFill>
                          <a:effectLst/>
                          <a:latin typeface="+mn-lt"/>
                          <a:ea typeface="+mn-ea"/>
                          <a:cs typeface="+mn-cs"/>
                        </a:rPr>
                        <a:t>Enero 2021</a:t>
                      </a:r>
                    </a:p>
                    <a:p>
                      <a:pPr algn="just">
                        <a:spcAft>
                          <a:spcPts val="0"/>
                        </a:spcAft>
                      </a:pPr>
                      <a:endParaRPr lang="es-ES"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148" marR="55148" marT="0" marB="0">
                    <a:noFill/>
                  </a:tcPr>
                </a:tc>
                <a:extLst>
                  <a:ext uri="{0D108BD9-81ED-4DB2-BD59-A6C34878D82A}">
                    <a16:rowId xmlns:a16="http://schemas.microsoft.com/office/drawing/2014/main" val="3806936126"/>
                  </a:ext>
                </a:extLst>
              </a:tr>
            </a:tbl>
          </a:graphicData>
        </a:graphic>
      </p:graphicFrame>
      <p:pic>
        <p:nvPicPr>
          <p:cNvPr id="10" name="Imagen 9">
            <a:extLst>
              <a:ext uri="{FF2B5EF4-FFF2-40B4-BE49-F238E27FC236}">
                <a16:creationId xmlns:a16="http://schemas.microsoft.com/office/drawing/2014/main" id="{92E2CEED-7377-477B-A95F-FAF94AA9A5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50560" y="8022912"/>
            <a:ext cx="2356874" cy="467479"/>
          </a:xfrm>
          <a:prstGeom prst="rect">
            <a:avLst/>
          </a:prstGeom>
        </p:spPr>
      </p:pic>
    </p:spTree>
    <p:extLst>
      <p:ext uri="{BB962C8B-B14F-4D97-AF65-F5344CB8AC3E}">
        <p14:creationId xmlns:p14="http://schemas.microsoft.com/office/powerpoint/2010/main" val="259545526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TotalTime>
  <Words>1216</Words>
  <Application>Microsoft Office PowerPoint</Application>
  <PresentationFormat>Carta (216 x 279 mm)</PresentationFormat>
  <Paragraphs>52</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Aviso de privacidad integral de la APP para la captación de apoyo de la ciudadanía a las y los aspirantes a Candidaturas Independientes .</vt:lpstr>
      <vt:lpstr>Aviso de privacidad integral de la APP para la captación de apoyo ciudadano a las y los aspirantes a Candidaturas Independientes .</vt:lpstr>
      <vt:lpstr>Aviso de privacidad integral de la APP para la captación de apoyo ciudadano a las y los aspirantes a Candidaturas Independientes .</vt:lpstr>
      <vt:lpstr>Aviso de privacidad integral de la APP para la captación de apoyo ciudadano a las y los aspirantes a Candidaturas Independientes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Aviso de privacidad</dc:title>
  <dc:creator>iec</dc:creator>
  <cp:lastModifiedBy>Erika Oyervides</cp:lastModifiedBy>
  <cp:revision>18</cp:revision>
  <cp:lastPrinted>2021-01-06T20:20:55Z</cp:lastPrinted>
  <dcterms:created xsi:type="dcterms:W3CDTF">2018-06-11T21:05:55Z</dcterms:created>
  <dcterms:modified xsi:type="dcterms:W3CDTF">2021-01-07T19:39:32Z</dcterms:modified>
</cp:coreProperties>
</file>