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0"/>
  </p:notesMasterIdLst>
  <p:sldIdLst>
    <p:sldId id="279" r:id="rId2"/>
    <p:sldId id="313" r:id="rId3"/>
    <p:sldId id="308" r:id="rId4"/>
    <p:sldId id="314" r:id="rId5"/>
    <p:sldId id="285" r:id="rId6"/>
    <p:sldId id="315" r:id="rId7"/>
    <p:sldId id="310" r:id="rId8"/>
    <p:sldId id="311" r:id="rId9"/>
    <p:sldId id="312" r:id="rId10"/>
    <p:sldId id="306" r:id="rId11"/>
    <p:sldId id="317" r:id="rId12"/>
    <p:sldId id="318" r:id="rId13"/>
    <p:sldId id="316" r:id="rId14"/>
    <p:sldId id="320" r:id="rId15"/>
    <p:sldId id="321" r:id="rId16"/>
    <p:sldId id="322" r:id="rId17"/>
    <p:sldId id="323" r:id="rId18"/>
    <p:sldId id="319"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20E9B"/>
    <a:srgbClr val="AC149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74"/>
  </p:normalViewPr>
  <p:slideViewPr>
    <p:cSldViewPr snapToGrid="0" snapToObjects="1">
      <p:cViewPr varScale="1">
        <p:scale>
          <a:sx n="66" d="100"/>
          <a:sy n="66" d="100"/>
        </p:scale>
        <p:origin x="1404" y="90"/>
      </p:cViewPr>
      <p:guideLst>
        <p:guide orient="horz" pos="2183"/>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85DD41-3D98-4FBC-8B88-E266A837690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FBBA8F51-C52C-4FDE-A9DA-903C4FC2941D}">
      <dgm:prSet phldrT="[Texto]" custT="1"/>
      <dgm:spPr>
        <a:solidFill>
          <a:srgbClr val="FF6600"/>
        </a:solidFill>
        <a:ln>
          <a:solidFill>
            <a:srgbClr val="AC1496"/>
          </a:solidFill>
        </a:ln>
      </dgm:spPr>
      <dgm:t>
        <a:bodyPr/>
        <a:lstStyle/>
        <a:p>
          <a:pPr algn="l"/>
          <a:r>
            <a:rPr lang="es-MX" sz="1800" dirty="0"/>
            <a:t>1996 </a:t>
          </a:r>
        </a:p>
        <a:p>
          <a:pPr algn="ctr"/>
          <a:r>
            <a:rPr lang="es-MX" sz="1800" dirty="0"/>
            <a:t>COFIPE: NO MAS DEL 70% PARA UN GÉNERO</a:t>
          </a:r>
        </a:p>
      </dgm:t>
    </dgm:pt>
    <dgm:pt modelId="{22CBD4A5-4F63-48BD-B865-5924EA18B9BE}" type="parTrans" cxnId="{5CA19B9E-0EE9-4B4B-ADB5-6785119F4A1B}">
      <dgm:prSet/>
      <dgm:spPr/>
      <dgm:t>
        <a:bodyPr/>
        <a:lstStyle/>
        <a:p>
          <a:endParaRPr lang="es-MX"/>
        </a:p>
      </dgm:t>
    </dgm:pt>
    <dgm:pt modelId="{12172CA8-B76E-469A-9F9D-CCA034C5216B}" type="sibTrans" cxnId="{5CA19B9E-0EE9-4B4B-ADB5-6785119F4A1B}">
      <dgm:prSet/>
      <dgm:spPr/>
      <dgm:t>
        <a:bodyPr/>
        <a:lstStyle/>
        <a:p>
          <a:endParaRPr lang="es-MX"/>
        </a:p>
      </dgm:t>
    </dgm:pt>
    <dgm:pt modelId="{A4789D5C-13CF-47E0-9AFC-074DB41ECC7E}">
      <dgm:prSet phldrT="[Texto]" custT="1"/>
      <dgm:spPr>
        <a:solidFill>
          <a:srgbClr val="FF6600"/>
        </a:solidFill>
      </dgm:spPr>
      <dgm:t>
        <a:bodyPr/>
        <a:lstStyle/>
        <a:p>
          <a:pPr algn="l"/>
          <a:r>
            <a:rPr lang="es-MX" sz="1800" dirty="0"/>
            <a:t>2002</a:t>
          </a:r>
        </a:p>
        <a:p>
          <a:pPr algn="ctr"/>
          <a:r>
            <a:rPr lang="es-MX" sz="1800" dirty="0"/>
            <a:t>CUOTA 70%-30% CANDIDATURAS  DE MR Y LISTAS DE RP POR SEGMENTOS UNO DE GÉNERO DISTINTO</a:t>
          </a:r>
        </a:p>
      </dgm:t>
    </dgm:pt>
    <dgm:pt modelId="{771818AC-61AE-4068-897B-FD01B8C2AAE6}" type="parTrans" cxnId="{C2D265CC-D45B-40D0-84A7-221140812E44}">
      <dgm:prSet/>
      <dgm:spPr/>
      <dgm:t>
        <a:bodyPr/>
        <a:lstStyle/>
        <a:p>
          <a:endParaRPr lang="es-MX"/>
        </a:p>
      </dgm:t>
    </dgm:pt>
    <dgm:pt modelId="{29B7A9F7-3A5D-4141-9309-F4EBE664DF36}" type="sibTrans" cxnId="{C2D265CC-D45B-40D0-84A7-221140812E44}">
      <dgm:prSet/>
      <dgm:spPr/>
      <dgm:t>
        <a:bodyPr/>
        <a:lstStyle/>
        <a:p>
          <a:endParaRPr lang="es-MX"/>
        </a:p>
      </dgm:t>
    </dgm:pt>
    <dgm:pt modelId="{BD87222B-0D17-4D08-928D-63CA69CEF705}">
      <dgm:prSet phldrT="[Texto]" custT="1"/>
      <dgm:spPr>
        <a:solidFill>
          <a:srgbClr val="FF6600"/>
        </a:solidFill>
      </dgm:spPr>
      <dgm:t>
        <a:bodyPr/>
        <a:lstStyle/>
        <a:p>
          <a:pPr algn="l"/>
          <a:endParaRPr lang="es-MX" sz="1800" dirty="0"/>
        </a:p>
        <a:p>
          <a:pPr algn="l"/>
          <a:r>
            <a:rPr lang="es-MX" sz="1800" dirty="0"/>
            <a:t>2008</a:t>
          </a:r>
        </a:p>
        <a:p>
          <a:pPr algn="ctr"/>
          <a:r>
            <a:rPr lang="es-MX" sz="1800" dirty="0"/>
            <a:t>CUOTA 60%-40%. EXCEPCIÓN EN PROCESOS DEMOCRATICOS INTERNOS</a:t>
          </a:r>
        </a:p>
        <a:p>
          <a:pPr algn="l"/>
          <a:endParaRPr lang="es-MX" sz="1500" dirty="0"/>
        </a:p>
      </dgm:t>
    </dgm:pt>
    <dgm:pt modelId="{1FCEABEB-19DB-4DEC-BCC7-64001D218E0A}" type="parTrans" cxnId="{654C1564-CDCB-4091-B05B-D3B9F2CA908C}">
      <dgm:prSet/>
      <dgm:spPr/>
      <dgm:t>
        <a:bodyPr/>
        <a:lstStyle/>
        <a:p>
          <a:endParaRPr lang="es-MX"/>
        </a:p>
      </dgm:t>
    </dgm:pt>
    <dgm:pt modelId="{4DF93BD7-DA00-4933-974B-21EAE8C0C884}" type="sibTrans" cxnId="{654C1564-CDCB-4091-B05B-D3B9F2CA908C}">
      <dgm:prSet/>
      <dgm:spPr/>
      <dgm:t>
        <a:bodyPr/>
        <a:lstStyle/>
        <a:p>
          <a:endParaRPr lang="es-MX"/>
        </a:p>
      </dgm:t>
    </dgm:pt>
    <dgm:pt modelId="{7A4C522C-6FDE-4319-87C1-37755C61D23A}" type="pres">
      <dgm:prSet presAssocID="{D485DD41-3D98-4FBC-8B88-E266A8376907}" presName="outerComposite" presStyleCnt="0">
        <dgm:presLayoutVars>
          <dgm:chMax val="5"/>
          <dgm:dir/>
          <dgm:resizeHandles val="exact"/>
        </dgm:presLayoutVars>
      </dgm:prSet>
      <dgm:spPr/>
    </dgm:pt>
    <dgm:pt modelId="{4FB954DC-8458-4F47-87F6-03E02A8186F2}" type="pres">
      <dgm:prSet presAssocID="{D485DD41-3D98-4FBC-8B88-E266A8376907}" presName="dummyMaxCanvas" presStyleCnt="0">
        <dgm:presLayoutVars/>
      </dgm:prSet>
      <dgm:spPr/>
    </dgm:pt>
    <dgm:pt modelId="{6D284760-B421-4051-B43D-D01CD6CE1A36}" type="pres">
      <dgm:prSet presAssocID="{D485DD41-3D98-4FBC-8B88-E266A8376907}" presName="ThreeNodes_1" presStyleLbl="node1" presStyleIdx="0" presStyleCnt="3">
        <dgm:presLayoutVars>
          <dgm:bulletEnabled val="1"/>
        </dgm:presLayoutVars>
      </dgm:prSet>
      <dgm:spPr/>
    </dgm:pt>
    <dgm:pt modelId="{1594A97A-0EB1-4626-A2E2-19E258C7A73A}" type="pres">
      <dgm:prSet presAssocID="{D485DD41-3D98-4FBC-8B88-E266A8376907}" presName="ThreeNodes_2" presStyleLbl="node1" presStyleIdx="1" presStyleCnt="3">
        <dgm:presLayoutVars>
          <dgm:bulletEnabled val="1"/>
        </dgm:presLayoutVars>
      </dgm:prSet>
      <dgm:spPr/>
    </dgm:pt>
    <dgm:pt modelId="{9AFDA936-D5E7-445C-A30B-8DC120D5EC19}" type="pres">
      <dgm:prSet presAssocID="{D485DD41-3D98-4FBC-8B88-E266A8376907}" presName="ThreeNodes_3" presStyleLbl="node1" presStyleIdx="2" presStyleCnt="3">
        <dgm:presLayoutVars>
          <dgm:bulletEnabled val="1"/>
        </dgm:presLayoutVars>
      </dgm:prSet>
      <dgm:spPr/>
    </dgm:pt>
    <dgm:pt modelId="{8010AC1C-1C86-4512-A55D-FC98FAF55239}" type="pres">
      <dgm:prSet presAssocID="{D485DD41-3D98-4FBC-8B88-E266A8376907}" presName="ThreeConn_1-2" presStyleLbl="fgAccFollowNode1" presStyleIdx="0" presStyleCnt="2">
        <dgm:presLayoutVars>
          <dgm:bulletEnabled val="1"/>
        </dgm:presLayoutVars>
      </dgm:prSet>
      <dgm:spPr/>
    </dgm:pt>
    <dgm:pt modelId="{73612B32-7FE9-4F66-A49B-8D664AC9CDB5}" type="pres">
      <dgm:prSet presAssocID="{D485DD41-3D98-4FBC-8B88-E266A8376907}" presName="ThreeConn_2-3" presStyleLbl="fgAccFollowNode1" presStyleIdx="1" presStyleCnt="2">
        <dgm:presLayoutVars>
          <dgm:bulletEnabled val="1"/>
        </dgm:presLayoutVars>
      </dgm:prSet>
      <dgm:spPr/>
    </dgm:pt>
    <dgm:pt modelId="{5E16EB5E-C934-482F-B3E8-E8FFA714A008}" type="pres">
      <dgm:prSet presAssocID="{D485DD41-3D98-4FBC-8B88-E266A8376907}" presName="ThreeNodes_1_text" presStyleLbl="node1" presStyleIdx="2" presStyleCnt="3">
        <dgm:presLayoutVars>
          <dgm:bulletEnabled val="1"/>
        </dgm:presLayoutVars>
      </dgm:prSet>
      <dgm:spPr/>
    </dgm:pt>
    <dgm:pt modelId="{8469E8A1-1707-4CAA-8801-16FD314BAC22}" type="pres">
      <dgm:prSet presAssocID="{D485DD41-3D98-4FBC-8B88-E266A8376907}" presName="ThreeNodes_2_text" presStyleLbl="node1" presStyleIdx="2" presStyleCnt="3">
        <dgm:presLayoutVars>
          <dgm:bulletEnabled val="1"/>
        </dgm:presLayoutVars>
      </dgm:prSet>
      <dgm:spPr/>
    </dgm:pt>
    <dgm:pt modelId="{E9DA887B-33DE-4C46-9A44-517A79CD3A01}" type="pres">
      <dgm:prSet presAssocID="{D485DD41-3D98-4FBC-8B88-E266A8376907}" presName="ThreeNodes_3_text" presStyleLbl="node1" presStyleIdx="2" presStyleCnt="3">
        <dgm:presLayoutVars>
          <dgm:bulletEnabled val="1"/>
        </dgm:presLayoutVars>
      </dgm:prSet>
      <dgm:spPr/>
    </dgm:pt>
  </dgm:ptLst>
  <dgm:cxnLst>
    <dgm:cxn modelId="{8C95C61A-4ECD-4871-8CA4-14C51CAC4B61}" type="presOf" srcId="{BD87222B-0D17-4D08-928D-63CA69CEF705}" destId="{E9DA887B-33DE-4C46-9A44-517A79CD3A01}" srcOrd="1" destOrd="0" presId="urn:microsoft.com/office/officeart/2005/8/layout/vProcess5"/>
    <dgm:cxn modelId="{654C1564-CDCB-4091-B05B-D3B9F2CA908C}" srcId="{D485DD41-3D98-4FBC-8B88-E266A8376907}" destId="{BD87222B-0D17-4D08-928D-63CA69CEF705}" srcOrd="2" destOrd="0" parTransId="{1FCEABEB-19DB-4DEC-BCC7-64001D218E0A}" sibTransId="{4DF93BD7-DA00-4933-974B-21EAE8C0C884}"/>
    <dgm:cxn modelId="{E3AD9047-5695-489A-9473-B66CB7E57ED3}" type="presOf" srcId="{D485DD41-3D98-4FBC-8B88-E266A8376907}" destId="{7A4C522C-6FDE-4319-87C1-37755C61D23A}" srcOrd="0" destOrd="0" presId="urn:microsoft.com/office/officeart/2005/8/layout/vProcess5"/>
    <dgm:cxn modelId="{A4A9EB51-34E8-4B8C-9DC1-9EC43EA63FA7}" type="presOf" srcId="{29B7A9F7-3A5D-4141-9309-F4EBE664DF36}" destId="{73612B32-7FE9-4F66-A49B-8D664AC9CDB5}" srcOrd="0" destOrd="0" presId="urn:microsoft.com/office/officeart/2005/8/layout/vProcess5"/>
    <dgm:cxn modelId="{F5923E78-B97A-47C1-827C-9285CCDEB538}" type="presOf" srcId="{BD87222B-0D17-4D08-928D-63CA69CEF705}" destId="{9AFDA936-D5E7-445C-A30B-8DC120D5EC19}" srcOrd="0" destOrd="0" presId="urn:microsoft.com/office/officeart/2005/8/layout/vProcess5"/>
    <dgm:cxn modelId="{7AFD5878-53E8-47A8-A9E6-0018C3421371}" type="presOf" srcId="{12172CA8-B76E-469A-9F9D-CCA034C5216B}" destId="{8010AC1C-1C86-4512-A55D-FC98FAF55239}" srcOrd="0" destOrd="0" presId="urn:microsoft.com/office/officeart/2005/8/layout/vProcess5"/>
    <dgm:cxn modelId="{AC1D579C-4EF3-4369-8131-EB61194B8A7C}" type="presOf" srcId="{A4789D5C-13CF-47E0-9AFC-074DB41ECC7E}" destId="{8469E8A1-1707-4CAA-8801-16FD314BAC22}" srcOrd="1" destOrd="0" presId="urn:microsoft.com/office/officeart/2005/8/layout/vProcess5"/>
    <dgm:cxn modelId="{5CA19B9E-0EE9-4B4B-ADB5-6785119F4A1B}" srcId="{D485DD41-3D98-4FBC-8B88-E266A8376907}" destId="{FBBA8F51-C52C-4FDE-A9DA-903C4FC2941D}" srcOrd="0" destOrd="0" parTransId="{22CBD4A5-4F63-48BD-B865-5924EA18B9BE}" sibTransId="{12172CA8-B76E-469A-9F9D-CCA034C5216B}"/>
    <dgm:cxn modelId="{6C1382A7-6D65-4C65-A367-34DD7BE0B294}" type="presOf" srcId="{FBBA8F51-C52C-4FDE-A9DA-903C4FC2941D}" destId="{5E16EB5E-C934-482F-B3E8-E8FFA714A008}" srcOrd="1" destOrd="0" presId="urn:microsoft.com/office/officeart/2005/8/layout/vProcess5"/>
    <dgm:cxn modelId="{3400A9AC-DBE2-4AAB-BA08-19014C356AB8}" type="presOf" srcId="{A4789D5C-13CF-47E0-9AFC-074DB41ECC7E}" destId="{1594A97A-0EB1-4626-A2E2-19E258C7A73A}" srcOrd="0" destOrd="0" presId="urn:microsoft.com/office/officeart/2005/8/layout/vProcess5"/>
    <dgm:cxn modelId="{C2D265CC-D45B-40D0-84A7-221140812E44}" srcId="{D485DD41-3D98-4FBC-8B88-E266A8376907}" destId="{A4789D5C-13CF-47E0-9AFC-074DB41ECC7E}" srcOrd="1" destOrd="0" parTransId="{771818AC-61AE-4068-897B-FD01B8C2AAE6}" sibTransId="{29B7A9F7-3A5D-4141-9309-F4EBE664DF36}"/>
    <dgm:cxn modelId="{2A880BD7-1A43-423A-8281-9A835986DA61}" type="presOf" srcId="{FBBA8F51-C52C-4FDE-A9DA-903C4FC2941D}" destId="{6D284760-B421-4051-B43D-D01CD6CE1A36}" srcOrd="0" destOrd="0" presId="urn:microsoft.com/office/officeart/2005/8/layout/vProcess5"/>
    <dgm:cxn modelId="{BA7D1843-9B7E-47DA-8141-CADB7B7D11A8}" type="presParOf" srcId="{7A4C522C-6FDE-4319-87C1-37755C61D23A}" destId="{4FB954DC-8458-4F47-87F6-03E02A8186F2}" srcOrd="0" destOrd="0" presId="urn:microsoft.com/office/officeart/2005/8/layout/vProcess5"/>
    <dgm:cxn modelId="{3AE8FAFE-D544-4287-B579-D35F065942F3}" type="presParOf" srcId="{7A4C522C-6FDE-4319-87C1-37755C61D23A}" destId="{6D284760-B421-4051-B43D-D01CD6CE1A36}" srcOrd="1" destOrd="0" presId="urn:microsoft.com/office/officeart/2005/8/layout/vProcess5"/>
    <dgm:cxn modelId="{9E74E50F-F471-4080-8028-4DD2F1358A12}" type="presParOf" srcId="{7A4C522C-6FDE-4319-87C1-37755C61D23A}" destId="{1594A97A-0EB1-4626-A2E2-19E258C7A73A}" srcOrd="2" destOrd="0" presId="urn:microsoft.com/office/officeart/2005/8/layout/vProcess5"/>
    <dgm:cxn modelId="{980D3749-E767-45EB-91B3-14232993DC6C}" type="presParOf" srcId="{7A4C522C-6FDE-4319-87C1-37755C61D23A}" destId="{9AFDA936-D5E7-445C-A30B-8DC120D5EC19}" srcOrd="3" destOrd="0" presId="urn:microsoft.com/office/officeart/2005/8/layout/vProcess5"/>
    <dgm:cxn modelId="{C12A245D-68C7-495D-980D-4B0491E08C85}" type="presParOf" srcId="{7A4C522C-6FDE-4319-87C1-37755C61D23A}" destId="{8010AC1C-1C86-4512-A55D-FC98FAF55239}" srcOrd="4" destOrd="0" presId="urn:microsoft.com/office/officeart/2005/8/layout/vProcess5"/>
    <dgm:cxn modelId="{BB83E3F6-4B85-46C9-8D09-CB93BED71B08}" type="presParOf" srcId="{7A4C522C-6FDE-4319-87C1-37755C61D23A}" destId="{73612B32-7FE9-4F66-A49B-8D664AC9CDB5}" srcOrd="5" destOrd="0" presId="urn:microsoft.com/office/officeart/2005/8/layout/vProcess5"/>
    <dgm:cxn modelId="{1192B012-9D01-4E9F-8993-17D26E939F0F}" type="presParOf" srcId="{7A4C522C-6FDE-4319-87C1-37755C61D23A}" destId="{5E16EB5E-C934-482F-B3E8-E8FFA714A008}" srcOrd="6" destOrd="0" presId="urn:microsoft.com/office/officeart/2005/8/layout/vProcess5"/>
    <dgm:cxn modelId="{41585E55-F0DF-4651-BE8B-9412B63EFC78}" type="presParOf" srcId="{7A4C522C-6FDE-4319-87C1-37755C61D23A}" destId="{8469E8A1-1707-4CAA-8801-16FD314BAC22}" srcOrd="7" destOrd="0" presId="urn:microsoft.com/office/officeart/2005/8/layout/vProcess5"/>
    <dgm:cxn modelId="{F717C604-87A9-493B-A272-15245464029E}" type="presParOf" srcId="{7A4C522C-6FDE-4319-87C1-37755C61D23A}" destId="{E9DA887B-33DE-4C46-9A44-517A79CD3A0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E01DA-BD50-49B8-9B24-8EC0D11929C8}"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s-MX"/>
        </a:p>
      </dgm:t>
    </dgm:pt>
    <dgm:pt modelId="{F049C63D-78FA-46CF-BDBE-70EE96D08CC9}">
      <dgm:prSet phldrT="[Texto]"/>
      <dgm:spPr>
        <a:solidFill>
          <a:schemeClr val="accent4">
            <a:lumMod val="40000"/>
            <a:lumOff val="60000"/>
          </a:schemeClr>
        </a:solidFill>
      </dgm:spPr>
      <dgm:t>
        <a:bodyPr/>
        <a:lstStyle/>
        <a:p>
          <a:r>
            <a:rPr lang="es-MX" dirty="0"/>
            <a:t>2019</a:t>
          </a:r>
        </a:p>
      </dgm:t>
    </dgm:pt>
    <dgm:pt modelId="{FF939D6B-9619-42B7-ABEB-99AAD22D1D0B}" type="parTrans" cxnId="{0FB85980-B11B-4962-BC92-D003549FA087}">
      <dgm:prSet/>
      <dgm:spPr/>
      <dgm:t>
        <a:bodyPr/>
        <a:lstStyle/>
        <a:p>
          <a:endParaRPr lang="es-MX"/>
        </a:p>
      </dgm:t>
    </dgm:pt>
    <dgm:pt modelId="{06FAAE0B-173E-4ABE-84C7-9443BC80FEE1}" type="sibTrans" cxnId="{0FB85980-B11B-4962-BC92-D003549FA087}">
      <dgm:prSet/>
      <dgm:spPr/>
      <dgm:t>
        <a:bodyPr/>
        <a:lstStyle/>
        <a:p>
          <a:endParaRPr lang="es-MX"/>
        </a:p>
      </dgm:t>
    </dgm:pt>
    <dgm:pt modelId="{8EA114AB-49DD-453E-AD1A-07704D1E86B2}">
      <dgm:prSet phldrT="[Texto]"/>
      <dgm:spPr/>
      <dgm:t>
        <a:bodyPr/>
        <a:lstStyle/>
        <a:p>
          <a:pPr algn="ctr"/>
          <a:r>
            <a:rPr lang="es-MX" dirty="0">
              <a:solidFill>
                <a:schemeClr val="bg1"/>
              </a:solidFill>
            </a:rPr>
            <a:t>Paridad en todo</a:t>
          </a:r>
        </a:p>
      </dgm:t>
    </dgm:pt>
    <dgm:pt modelId="{240F8ADE-BF63-4D1B-9715-EC8EE89DC881}" type="parTrans" cxnId="{1B2CEC34-E62B-4B02-A361-E245ACF5A943}">
      <dgm:prSet/>
      <dgm:spPr/>
      <dgm:t>
        <a:bodyPr/>
        <a:lstStyle/>
        <a:p>
          <a:endParaRPr lang="es-MX"/>
        </a:p>
      </dgm:t>
    </dgm:pt>
    <dgm:pt modelId="{E40023DA-7B07-44FE-BA16-FEE24F27F134}" type="sibTrans" cxnId="{1B2CEC34-E62B-4B02-A361-E245ACF5A943}">
      <dgm:prSet/>
      <dgm:spPr/>
      <dgm:t>
        <a:bodyPr/>
        <a:lstStyle/>
        <a:p>
          <a:endParaRPr lang="es-MX"/>
        </a:p>
      </dgm:t>
    </dgm:pt>
    <dgm:pt modelId="{283CA122-7E1D-4479-A6B3-3E54DAB281C5}">
      <dgm:prSet phldrT="[Texto]"/>
      <dgm:spPr>
        <a:solidFill>
          <a:schemeClr val="accent4">
            <a:lumMod val="40000"/>
            <a:lumOff val="60000"/>
          </a:schemeClr>
        </a:solidFill>
      </dgm:spPr>
      <dgm:t>
        <a:bodyPr/>
        <a:lstStyle/>
        <a:p>
          <a:r>
            <a:rPr lang="es-MX" dirty="0"/>
            <a:t>2020</a:t>
          </a:r>
        </a:p>
      </dgm:t>
    </dgm:pt>
    <dgm:pt modelId="{6DAAA7B3-A2B9-4BBF-9A00-8083E1F04C65}" type="parTrans" cxnId="{2FDCDCEA-AD45-4CF5-92CB-E534041CA826}">
      <dgm:prSet/>
      <dgm:spPr/>
      <dgm:t>
        <a:bodyPr/>
        <a:lstStyle/>
        <a:p>
          <a:endParaRPr lang="es-MX"/>
        </a:p>
      </dgm:t>
    </dgm:pt>
    <dgm:pt modelId="{CE91188F-7FA8-4AAA-A69E-E35D8DB47890}" type="sibTrans" cxnId="{2FDCDCEA-AD45-4CF5-92CB-E534041CA826}">
      <dgm:prSet/>
      <dgm:spPr/>
      <dgm:t>
        <a:bodyPr/>
        <a:lstStyle/>
        <a:p>
          <a:endParaRPr lang="es-MX"/>
        </a:p>
      </dgm:t>
    </dgm:pt>
    <dgm:pt modelId="{6573E363-D718-45FB-BA05-990726CC0E73}">
      <dgm:prSet phldrT="[Texto]"/>
      <dgm:spPr/>
      <dgm:t>
        <a:bodyPr/>
        <a:lstStyle/>
        <a:p>
          <a:pPr algn="ctr"/>
          <a:r>
            <a:rPr lang="es-MX" dirty="0">
              <a:solidFill>
                <a:schemeClr val="bg1"/>
              </a:solidFill>
            </a:rPr>
            <a:t>Reformas en materia de </a:t>
          </a:r>
          <a:r>
            <a:rPr lang="es-MX" dirty="0" err="1">
              <a:solidFill>
                <a:schemeClr val="bg1"/>
              </a:solidFill>
            </a:rPr>
            <a:t>VPcM</a:t>
          </a:r>
          <a:endParaRPr lang="es-MX" dirty="0">
            <a:solidFill>
              <a:schemeClr val="bg1"/>
            </a:solidFill>
          </a:endParaRPr>
        </a:p>
      </dgm:t>
    </dgm:pt>
    <dgm:pt modelId="{8348F836-FC06-406D-A50D-749E9122AEB6}" type="parTrans" cxnId="{DAA204DD-6A92-4725-A130-42D0F04F3FB2}">
      <dgm:prSet/>
      <dgm:spPr/>
      <dgm:t>
        <a:bodyPr/>
        <a:lstStyle/>
        <a:p>
          <a:endParaRPr lang="es-MX"/>
        </a:p>
      </dgm:t>
    </dgm:pt>
    <dgm:pt modelId="{D0D8E9D6-B7CF-4FD7-8828-02B38BEF2900}" type="sibTrans" cxnId="{DAA204DD-6A92-4725-A130-42D0F04F3FB2}">
      <dgm:prSet/>
      <dgm:spPr/>
      <dgm:t>
        <a:bodyPr/>
        <a:lstStyle/>
        <a:p>
          <a:endParaRPr lang="es-MX"/>
        </a:p>
      </dgm:t>
    </dgm:pt>
    <dgm:pt modelId="{CD477224-7E50-4F51-A2AF-E45AC6A9A510}" type="pres">
      <dgm:prSet presAssocID="{7C3E01DA-BD50-49B8-9B24-8EC0D11929C8}" presName="Name0" presStyleCnt="0">
        <dgm:presLayoutVars>
          <dgm:chMax val="2"/>
          <dgm:dir/>
          <dgm:animOne val="branch"/>
          <dgm:animLvl val="lvl"/>
          <dgm:resizeHandles val="exact"/>
        </dgm:presLayoutVars>
      </dgm:prSet>
      <dgm:spPr/>
    </dgm:pt>
    <dgm:pt modelId="{3852DEFE-2C6E-445F-AF13-1E0EBB7BABE3}" type="pres">
      <dgm:prSet presAssocID="{7C3E01DA-BD50-49B8-9B24-8EC0D11929C8}" presName="Background" presStyleLbl="node1" presStyleIdx="0" presStyleCnt="1"/>
      <dgm:spPr>
        <a:solidFill>
          <a:srgbClr val="FF6600"/>
        </a:solidFill>
      </dgm:spPr>
    </dgm:pt>
    <dgm:pt modelId="{0FEDD55B-F5F5-4498-8B02-A42A3EA9B0E8}" type="pres">
      <dgm:prSet presAssocID="{7C3E01DA-BD50-49B8-9B24-8EC0D11929C8}" presName="Divider" presStyleLbl="callout" presStyleIdx="0" presStyleCnt="1"/>
      <dgm:spPr/>
    </dgm:pt>
    <dgm:pt modelId="{8CDA6E98-136C-46F2-8290-9869DDCFF766}" type="pres">
      <dgm:prSet presAssocID="{7C3E01DA-BD50-49B8-9B24-8EC0D11929C8}" presName="ChildText1" presStyleLbl="revTx" presStyleIdx="0" presStyleCnt="0">
        <dgm:presLayoutVars>
          <dgm:chMax val="0"/>
          <dgm:chPref val="0"/>
          <dgm:bulletEnabled val="1"/>
        </dgm:presLayoutVars>
      </dgm:prSet>
      <dgm:spPr/>
    </dgm:pt>
    <dgm:pt modelId="{AEBE0B82-2E82-4537-B792-3A322AD9EDA8}" type="pres">
      <dgm:prSet presAssocID="{7C3E01DA-BD50-49B8-9B24-8EC0D11929C8}" presName="ChildText2" presStyleLbl="revTx" presStyleIdx="0" presStyleCnt="0">
        <dgm:presLayoutVars>
          <dgm:chMax val="0"/>
          <dgm:chPref val="0"/>
          <dgm:bulletEnabled val="1"/>
        </dgm:presLayoutVars>
      </dgm:prSet>
      <dgm:spPr/>
    </dgm:pt>
    <dgm:pt modelId="{4C05BB71-CE71-43B5-AA0D-C25174970970}" type="pres">
      <dgm:prSet presAssocID="{7C3E01DA-BD50-49B8-9B24-8EC0D11929C8}" presName="ParentText1" presStyleLbl="revTx" presStyleIdx="0" presStyleCnt="0">
        <dgm:presLayoutVars>
          <dgm:chMax val="1"/>
          <dgm:chPref val="1"/>
        </dgm:presLayoutVars>
      </dgm:prSet>
      <dgm:spPr/>
    </dgm:pt>
    <dgm:pt modelId="{14E07470-D72D-4436-9411-87C229ECB157}" type="pres">
      <dgm:prSet presAssocID="{7C3E01DA-BD50-49B8-9B24-8EC0D11929C8}" presName="ParentShape1" presStyleLbl="alignImgPlace1" presStyleIdx="0" presStyleCnt="2">
        <dgm:presLayoutVars/>
      </dgm:prSet>
      <dgm:spPr/>
    </dgm:pt>
    <dgm:pt modelId="{12EECFF4-4FCA-41E6-87A8-07F59E8E6A90}" type="pres">
      <dgm:prSet presAssocID="{7C3E01DA-BD50-49B8-9B24-8EC0D11929C8}" presName="ParentText2" presStyleLbl="revTx" presStyleIdx="0" presStyleCnt="0">
        <dgm:presLayoutVars>
          <dgm:chMax val="1"/>
          <dgm:chPref val="1"/>
        </dgm:presLayoutVars>
      </dgm:prSet>
      <dgm:spPr/>
    </dgm:pt>
    <dgm:pt modelId="{5F03977F-0B40-4164-993A-33FEFFFEFA9E}" type="pres">
      <dgm:prSet presAssocID="{7C3E01DA-BD50-49B8-9B24-8EC0D11929C8}" presName="ParentShape2" presStyleLbl="alignImgPlace1" presStyleIdx="1" presStyleCnt="2">
        <dgm:presLayoutVars/>
      </dgm:prSet>
      <dgm:spPr/>
    </dgm:pt>
  </dgm:ptLst>
  <dgm:cxnLst>
    <dgm:cxn modelId="{3244621A-7821-47DF-9507-2F2D6B742683}" type="presOf" srcId="{F049C63D-78FA-46CF-BDBE-70EE96D08CC9}" destId="{4C05BB71-CE71-43B5-AA0D-C25174970970}" srcOrd="0" destOrd="0" presId="urn:microsoft.com/office/officeart/2009/3/layout/OpposingIdeas"/>
    <dgm:cxn modelId="{1B2CEC34-E62B-4B02-A361-E245ACF5A943}" srcId="{F049C63D-78FA-46CF-BDBE-70EE96D08CC9}" destId="{8EA114AB-49DD-453E-AD1A-07704D1E86B2}" srcOrd="0" destOrd="0" parTransId="{240F8ADE-BF63-4D1B-9715-EC8EE89DC881}" sibTransId="{E40023DA-7B07-44FE-BA16-FEE24F27F134}"/>
    <dgm:cxn modelId="{71D65A4C-13BC-4DAB-A73A-1214C0A2C90D}" type="presOf" srcId="{F049C63D-78FA-46CF-BDBE-70EE96D08CC9}" destId="{14E07470-D72D-4436-9411-87C229ECB157}" srcOrd="1" destOrd="0" presId="urn:microsoft.com/office/officeart/2009/3/layout/OpposingIdeas"/>
    <dgm:cxn modelId="{0FB85980-B11B-4962-BC92-D003549FA087}" srcId="{7C3E01DA-BD50-49B8-9B24-8EC0D11929C8}" destId="{F049C63D-78FA-46CF-BDBE-70EE96D08CC9}" srcOrd="0" destOrd="0" parTransId="{FF939D6B-9619-42B7-ABEB-99AAD22D1D0B}" sibTransId="{06FAAE0B-173E-4ABE-84C7-9443BC80FEE1}"/>
    <dgm:cxn modelId="{86DCB989-9072-4C56-B01A-140954F02BD5}" type="presOf" srcId="{283CA122-7E1D-4479-A6B3-3E54DAB281C5}" destId="{5F03977F-0B40-4164-993A-33FEFFFEFA9E}" srcOrd="1" destOrd="0" presId="urn:microsoft.com/office/officeart/2009/3/layout/OpposingIdeas"/>
    <dgm:cxn modelId="{639F8A8C-4994-489F-BC97-E529AA90FC42}" type="presOf" srcId="{6573E363-D718-45FB-BA05-990726CC0E73}" destId="{AEBE0B82-2E82-4537-B792-3A322AD9EDA8}" srcOrd="0" destOrd="0" presId="urn:microsoft.com/office/officeart/2009/3/layout/OpposingIdeas"/>
    <dgm:cxn modelId="{C6AFC6BE-4C4A-4426-A6C5-A54E4AEFC21A}" type="presOf" srcId="{283CA122-7E1D-4479-A6B3-3E54DAB281C5}" destId="{12EECFF4-4FCA-41E6-87A8-07F59E8E6A90}" srcOrd="0" destOrd="0" presId="urn:microsoft.com/office/officeart/2009/3/layout/OpposingIdeas"/>
    <dgm:cxn modelId="{51976ECA-4734-433E-A541-907F24663932}" type="presOf" srcId="{8EA114AB-49DD-453E-AD1A-07704D1E86B2}" destId="{8CDA6E98-136C-46F2-8290-9869DDCFF766}" srcOrd="0" destOrd="0" presId="urn:microsoft.com/office/officeart/2009/3/layout/OpposingIdeas"/>
    <dgm:cxn modelId="{DAA204DD-6A92-4725-A130-42D0F04F3FB2}" srcId="{283CA122-7E1D-4479-A6B3-3E54DAB281C5}" destId="{6573E363-D718-45FB-BA05-990726CC0E73}" srcOrd="0" destOrd="0" parTransId="{8348F836-FC06-406D-A50D-749E9122AEB6}" sibTransId="{D0D8E9D6-B7CF-4FD7-8828-02B38BEF2900}"/>
    <dgm:cxn modelId="{2FDCDCEA-AD45-4CF5-92CB-E534041CA826}" srcId="{7C3E01DA-BD50-49B8-9B24-8EC0D11929C8}" destId="{283CA122-7E1D-4479-A6B3-3E54DAB281C5}" srcOrd="1" destOrd="0" parTransId="{6DAAA7B3-A2B9-4BBF-9A00-8083E1F04C65}" sibTransId="{CE91188F-7FA8-4AAA-A69E-E35D8DB47890}"/>
    <dgm:cxn modelId="{D1ED45F2-39EA-4280-9423-F8B283F61BBC}" type="presOf" srcId="{7C3E01DA-BD50-49B8-9B24-8EC0D11929C8}" destId="{CD477224-7E50-4F51-A2AF-E45AC6A9A510}" srcOrd="0" destOrd="0" presId="urn:microsoft.com/office/officeart/2009/3/layout/OpposingIdeas"/>
    <dgm:cxn modelId="{EDBFC87B-A232-4DE7-95F9-AB8D91B2A617}" type="presParOf" srcId="{CD477224-7E50-4F51-A2AF-E45AC6A9A510}" destId="{3852DEFE-2C6E-445F-AF13-1E0EBB7BABE3}" srcOrd="0" destOrd="0" presId="urn:microsoft.com/office/officeart/2009/3/layout/OpposingIdeas"/>
    <dgm:cxn modelId="{019A08AE-8C95-4A1A-83DA-26FF668DA4A7}" type="presParOf" srcId="{CD477224-7E50-4F51-A2AF-E45AC6A9A510}" destId="{0FEDD55B-F5F5-4498-8B02-A42A3EA9B0E8}" srcOrd="1" destOrd="0" presId="urn:microsoft.com/office/officeart/2009/3/layout/OpposingIdeas"/>
    <dgm:cxn modelId="{F6A5C997-72D5-46C9-AC75-9C9FFB4E7ED8}" type="presParOf" srcId="{CD477224-7E50-4F51-A2AF-E45AC6A9A510}" destId="{8CDA6E98-136C-46F2-8290-9869DDCFF766}" srcOrd="2" destOrd="0" presId="urn:microsoft.com/office/officeart/2009/3/layout/OpposingIdeas"/>
    <dgm:cxn modelId="{1ABAF9B8-6008-43C8-8EC1-318AC7A8C183}" type="presParOf" srcId="{CD477224-7E50-4F51-A2AF-E45AC6A9A510}" destId="{AEBE0B82-2E82-4537-B792-3A322AD9EDA8}" srcOrd="3" destOrd="0" presId="urn:microsoft.com/office/officeart/2009/3/layout/OpposingIdeas"/>
    <dgm:cxn modelId="{3F7467E8-AEDD-4FBB-8F60-D3609329ACB3}" type="presParOf" srcId="{CD477224-7E50-4F51-A2AF-E45AC6A9A510}" destId="{4C05BB71-CE71-43B5-AA0D-C25174970970}" srcOrd="4" destOrd="0" presId="urn:microsoft.com/office/officeart/2009/3/layout/OpposingIdeas"/>
    <dgm:cxn modelId="{E7755825-1ED9-4B48-A727-B33569A86AE8}" type="presParOf" srcId="{CD477224-7E50-4F51-A2AF-E45AC6A9A510}" destId="{14E07470-D72D-4436-9411-87C229ECB157}" srcOrd="5" destOrd="0" presId="urn:microsoft.com/office/officeart/2009/3/layout/OpposingIdeas"/>
    <dgm:cxn modelId="{C48F636C-A031-4206-B33D-D17D245589A9}" type="presParOf" srcId="{CD477224-7E50-4F51-A2AF-E45AC6A9A510}" destId="{12EECFF4-4FCA-41E6-87A8-07F59E8E6A90}" srcOrd="6" destOrd="0" presId="urn:microsoft.com/office/officeart/2009/3/layout/OpposingIdeas"/>
    <dgm:cxn modelId="{5A2335F8-9FDC-4062-A80E-F63AF8041885}" type="presParOf" srcId="{CD477224-7E50-4F51-A2AF-E45AC6A9A510}" destId="{5F03977F-0B40-4164-993A-33FEFFFEFA9E}" srcOrd="7"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84760-B421-4051-B43D-D01CD6CE1A36}">
      <dsp:nvSpPr>
        <dsp:cNvPr id="0" name=""/>
        <dsp:cNvSpPr/>
      </dsp:nvSpPr>
      <dsp:spPr>
        <a:xfrm>
          <a:off x="0" y="0"/>
          <a:ext cx="4640910" cy="1223171"/>
        </a:xfrm>
        <a:prstGeom prst="roundRect">
          <a:avLst>
            <a:gd name="adj" fmla="val 10000"/>
          </a:avLst>
        </a:prstGeom>
        <a:solidFill>
          <a:srgbClr val="FF6600"/>
        </a:solidFill>
        <a:ln w="12700" cap="flat" cmpd="sng" algn="ctr">
          <a:solidFill>
            <a:srgbClr val="AC149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1996 </a:t>
          </a:r>
        </a:p>
        <a:p>
          <a:pPr marL="0" lvl="0" indent="0" algn="ctr" defTabSz="800100">
            <a:lnSpc>
              <a:spcPct val="90000"/>
            </a:lnSpc>
            <a:spcBef>
              <a:spcPct val="0"/>
            </a:spcBef>
            <a:spcAft>
              <a:spcPct val="35000"/>
            </a:spcAft>
            <a:buNone/>
          </a:pPr>
          <a:r>
            <a:rPr lang="es-MX" sz="1800" kern="1200" dirty="0"/>
            <a:t>COFIPE: NO MAS DEL 70% PARA UN GÉNERO</a:t>
          </a:r>
        </a:p>
      </dsp:txBody>
      <dsp:txXfrm>
        <a:off x="35825" y="35825"/>
        <a:ext cx="3321014" cy="1151521"/>
      </dsp:txXfrm>
    </dsp:sp>
    <dsp:sp modelId="{1594A97A-0EB1-4626-A2E2-19E258C7A73A}">
      <dsp:nvSpPr>
        <dsp:cNvPr id="0" name=""/>
        <dsp:cNvSpPr/>
      </dsp:nvSpPr>
      <dsp:spPr>
        <a:xfrm>
          <a:off x="409492" y="1427033"/>
          <a:ext cx="4640910" cy="1223171"/>
        </a:xfrm>
        <a:prstGeom prst="roundRect">
          <a:avLst>
            <a:gd name="adj" fmla="val 10000"/>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2002</a:t>
          </a:r>
        </a:p>
        <a:p>
          <a:pPr marL="0" lvl="0" indent="0" algn="ctr" defTabSz="800100">
            <a:lnSpc>
              <a:spcPct val="90000"/>
            </a:lnSpc>
            <a:spcBef>
              <a:spcPct val="0"/>
            </a:spcBef>
            <a:spcAft>
              <a:spcPct val="35000"/>
            </a:spcAft>
            <a:buNone/>
          </a:pPr>
          <a:r>
            <a:rPr lang="es-MX" sz="1800" kern="1200" dirty="0"/>
            <a:t>CUOTA 70%-30% CANDIDATURAS  DE MR Y LISTAS DE RP POR SEGMENTOS UNO DE GÉNERO DISTINTO</a:t>
          </a:r>
        </a:p>
      </dsp:txBody>
      <dsp:txXfrm>
        <a:off x="445317" y="1462858"/>
        <a:ext cx="3364707" cy="1151521"/>
      </dsp:txXfrm>
    </dsp:sp>
    <dsp:sp modelId="{9AFDA936-D5E7-445C-A30B-8DC120D5EC19}">
      <dsp:nvSpPr>
        <dsp:cNvPr id="0" name=""/>
        <dsp:cNvSpPr/>
      </dsp:nvSpPr>
      <dsp:spPr>
        <a:xfrm>
          <a:off x="818984" y="2854066"/>
          <a:ext cx="4640910" cy="1223171"/>
        </a:xfrm>
        <a:prstGeom prst="roundRect">
          <a:avLst>
            <a:gd name="adj" fmla="val 10000"/>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s-MX" sz="1800" kern="1200" dirty="0"/>
        </a:p>
        <a:p>
          <a:pPr marL="0" lvl="0" indent="0" algn="l" defTabSz="800100">
            <a:lnSpc>
              <a:spcPct val="90000"/>
            </a:lnSpc>
            <a:spcBef>
              <a:spcPct val="0"/>
            </a:spcBef>
            <a:spcAft>
              <a:spcPct val="35000"/>
            </a:spcAft>
            <a:buNone/>
          </a:pPr>
          <a:r>
            <a:rPr lang="es-MX" sz="1800" kern="1200" dirty="0"/>
            <a:t>2008</a:t>
          </a:r>
        </a:p>
        <a:p>
          <a:pPr marL="0" lvl="0" indent="0" algn="ctr" defTabSz="800100">
            <a:lnSpc>
              <a:spcPct val="90000"/>
            </a:lnSpc>
            <a:spcBef>
              <a:spcPct val="0"/>
            </a:spcBef>
            <a:spcAft>
              <a:spcPct val="35000"/>
            </a:spcAft>
            <a:buNone/>
          </a:pPr>
          <a:r>
            <a:rPr lang="es-MX" sz="1800" kern="1200" dirty="0"/>
            <a:t>CUOTA 60%-40%. EXCEPCIÓN EN PROCESOS DEMOCRATICOS INTERNOS</a:t>
          </a:r>
        </a:p>
        <a:p>
          <a:pPr marL="0" lvl="0" indent="0" algn="l" defTabSz="800100">
            <a:lnSpc>
              <a:spcPct val="90000"/>
            </a:lnSpc>
            <a:spcBef>
              <a:spcPct val="0"/>
            </a:spcBef>
            <a:spcAft>
              <a:spcPct val="35000"/>
            </a:spcAft>
            <a:buNone/>
          </a:pPr>
          <a:endParaRPr lang="es-MX" sz="1500" kern="1200" dirty="0"/>
        </a:p>
      </dsp:txBody>
      <dsp:txXfrm>
        <a:off x="854809" y="2889891"/>
        <a:ext cx="3364707" cy="1151521"/>
      </dsp:txXfrm>
    </dsp:sp>
    <dsp:sp modelId="{8010AC1C-1C86-4512-A55D-FC98FAF55239}">
      <dsp:nvSpPr>
        <dsp:cNvPr id="0" name=""/>
        <dsp:cNvSpPr/>
      </dsp:nvSpPr>
      <dsp:spPr>
        <a:xfrm>
          <a:off x="3845849" y="927571"/>
          <a:ext cx="795061" cy="79506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a:off x="4024738" y="927571"/>
        <a:ext cx="437283" cy="598283"/>
      </dsp:txXfrm>
    </dsp:sp>
    <dsp:sp modelId="{73612B32-7FE9-4F66-A49B-8D664AC9CDB5}">
      <dsp:nvSpPr>
        <dsp:cNvPr id="0" name=""/>
        <dsp:cNvSpPr/>
      </dsp:nvSpPr>
      <dsp:spPr>
        <a:xfrm>
          <a:off x="4255341" y="2346450"/>
          <a:ext cx="795061" cy="79506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a:off x="4434230" y="2346450"/>
        <a:ext cx="437283" cy="598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2DEFE-2C6E-445F-AF13-1E0EBB7BABE3}">
      <dsp:nvSpPr>
        <dsp:cNvPr id="0" name=""/>
        <dsp:cNvSpPr/>
      </dsp:nvSpPr>
      <dsp:spPr>
        <a:xfrm>
          <a:off x="938255" y="535762"/>
          <a:ext cx="3867891" cy="2080019"/>
        </a:xfrm>
        <a:prstGeom prst="round2DiagRect">
          <a:avLst>
            <a:gd name="adj1" fmla="val 0"/>
            <a:gd name="adj2" fmla="val 16670"/>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DD55B-F5F5-4498-8B02-A42A3EA9B0E8}">
      <dsp:nvSpPr>
        <dsp:cNvPr id="0" name=""/>
        <dsp:cNvSpPr/>
      </dsp:nvSpPr>
      <dsp:spPr>
        <a:xfrm>
          <a:off x="2872200" y="756370"/>
          <a:ext cx="515" cy="163880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DA6E98-136C-46F2-8290-9869DDCFF766}">
      <dsp:nvSpPr>
        <dsp:cNvPr id="0" name=""/>
        <dsp:cNvSpPr/>
      </dsp:nvSpPr>
      <dsp:spPr>
        <a:xfrm>
          <a:off x="1067185" y="693339"/>
          <a:ext cx="1676086" cy="17648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ctr" defTabSz="1200150">
            <a:lnSpc>
              <a:spcPct val="90000"/>
            </a:lnSpc>
            <a:spcBef>
              <a:spcPct val="0"/>
            </a:spcBef>
            <a:spcAft>
              <a:spcPct val="35000"/>
            </a:spcAft>
            <a:buNone/>
          </a:pPr>
          <a:r>
            <a:rPr lang="es-MX" sz="2700" kern="1200" dirty="0">
              <a:solidFill>
                <a:schemeClr val="bg1"/>
              </a:solidFill>
            </a:rPr>
            <a:t>Paridad en todo</a:t>
          </a:r>
        </a:p>
      </dsp:txBody>
      <dsp:txXfrm>
        <a:off x="1067185" y="693339"/>
        <a:ext cx="1676086" cy="1764865"/>
      </dsp:txXfrm>
    </dsp:sp>
    <dsp:sp modelId="{AEBE0B82-2E82-4537-B792-3A322AD9EDA8}">
      <dsp:nvSpPr>
        <dsp:cNvPr id="0" name=""/>
        <dsp:cNvSpPr/>
      </dsp:nvSpPr>
      <dsp:spPr>
        <a:xfrm>
          <a:off x="3001130" y="693339"/>
          <a:ext cx="1676086" cy="17648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ctr" defTabSz="1200150">
            <a:lnSpc>
              <a:spcPct val="90000"/>
            </a:lnSpc>
            <a:spcBef>
              <a:spcPct val="0"/>
            </a:spcBef>
            <a:spcAft>
              <a:spcPct val="35000"/>
            </a:spcAft>
            <a:buNone/>
          </a:pPr>
          <a:r>
            <a:rPr lang="es-MX" sz="2700" kern="1200" dirty="0">
              <a:solidFill>
                <a:schemeClr val="bg1"/>
              </a:solidFill>
            </a:rPr>
            <a:t>Reformas en materia de </a:t>
          </a:r>
          <a:r>
            <a:rPr lang="es-MX" sz="2700" kern="1200" dirty="0" err="1">
              <a:solidFill>
                <a:schemeClr val="bg1"/>
              </a:solidFill>
            </a:rPr>
            <a:t>VPcM</a:t>
          </a:r>
          <a:endParaRPr lang="es-MX" sz="2700" kern="1200" dirty="0">
            <a:solidFill>
              <a:schemeClr val="bg1"/>
            </a:solidFill>
          </a:endParaRPr>
        </a:p>
      </dsp:txBody>
      <dsp:txXfrm>
        <a:off x="3001130" y="693339"/>
        <a:ext cx="1676086" cy="1764865"/>
      </dsp:txXfrm>
    </dsp:sp>
    <dsp:sp modelId="{14E07470-D72D-4436-9411-87C229ECB157}">
      <dsp:nvSpPr>
        <dsp:cNvPr id="0" name=""/>
        <dsp:cNvSpPr/>
      </dsp:nvSpPr>
      <dsp:spPr>
        <a:xfrm rot="16200000">
          <a:off x="-518625" y="812231"/>
          <a:ext cx="2269112" cy="644648"/>
        </a:xfrm>
        <a:prstGeom prst="rightArrow">
          <a:avLst>
            <a:gd name="adj1" fmla="val 49830"/>
            <a:gd name="adj2" fmla="val 6066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s-MX" sz="1400" kern="1200" dirty="0"/>
            <a:t>2019</a:t>
          </a:r>
        </a:p>
      </dsp:txBody>
      <dsp:txXfrm>
        <a:off x="-421197" y="1071370"/>
        <a:ext cx="2074255" cy="321228"/>
      </dsp:txXfrm>
    </dsp:sp>
    <dsp:sp modelId="{5F03977F-0B40-4164-993A-33FEFFFEFA9E}">
      <dsp:nvSpPr>
        <dsp:cNvPr id="0" name=""/>
        <dsp:cNvSpPr/>
      </dsp:nvSpPr>
      <dsp:spPr>
        <a:xfrm rot="5400000">
          <a:off x="3993914" y="1694664"/>
          <a:ext cx="2269112" cy="644648"/>
        </a:xfrm>
        <a:prstGeom prst="rightArrow">
          <a:avLst>
            <a:gd name="adj1" fmla="val 49830"/>
            <a:gd name="adj2" fmla="val 6066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s-MX" sz="1400" kern="1200" dirty="0"/>
            <a:t>2020</a:t>
          </a:r>
        </a:p>
      </dsp:txBody>
      <dsp:txXfrm>
        <a:off x="4091343" y="1758946"/>
        <a:ext cx="2074255" cy="3212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FE197-3AB4-4FFC-A023-636B01BF57DD}" type="datetimeFigureOut">
              <a:rPr lang="es-MX" smtClean="0"/>
              <a:pPr/>
              <a:t>12/04/2024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45434-B85B-408E-BB26-7A61CCD75B63}" type="slidenum">
              <a:rPr lang="es-MX" smtClean="0"/>
              <a:pPr/>
              <a:t>‹Nº›</a:t>
            </a:fld>
            <a:endParaRPr lang="es-MX"/>
          </a:p>
        </p:txBody>
      </p:sp>
    </p:spTree>
    <p:extLst>
      <p:ext uri="{BB962C8B-B14F-4D97-AF65-F5344CB8AC3E}">
        <p14:creationId xmlns:p14="http://schemas.microsoft.com/office/powerpoint/2010/main" val="1029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1</a:t>
            </a:fld>
            <a:endParaRPr lang="es-MX"/>
          </a:p>
        </p:txBody>
      </p:sp>
    </p:spTree>
    <p:extLst>
      <p:ext uri="{BB962C8B-B14F-4D97-AF65-F5344CB8AC3E}">
        <p14:creationId xmlns:p14="http://schemas.microsoft.com/office/powerpoint/2010/main" val="1258331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0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73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467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97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2</a:t>
            </a:fld>
            <a:endParaRPr lang="es-MX"/>
          </a:p>
        </p:txBody>
      </p:sp>
    </p:spTree>
    <p:extLst>
      <p:ext uri="{BB962C8B-B14F-4D97-AF65-F5344CB8AC3E}">
        <p14:creationId xmlns:p14="http://schemas.microsoft.com/office/powerpoint/2010/main" val="237945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3</a:t>
            </a:fld>
            <a:endParaRPr lang="es-MX"/>
          </a:p>
        </p:txBody>
      </p:sp>
    </p:spTree>
    <p:extLst>
      <p:ext uri="{BB962C8B-B14F-4D97-AF65-F5344CB8AC3E}">
        <p14:creationId xmlns:p14="http://schemas.microsoft.com/office/powerpoint/2010/main" val="81206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4</a:t>
            </a:fld>
            <a:endParaRPr lang="es-MX"/>
          </a:p>
        </p:txBody>
      </p:sp>
    </p:spTree>
    <p:extLst>
      <p:ext uri="{BB962C8B-B14F-4D97-AF65-F5344CB8AC3E}">
        <p14:creationId xmlns:p14="http://schemas.microsoft.com/office/powerpoint/2010/main" val="2245080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5</a:t>
            </a:fld>
            <a:endParaRPr lang="es-MX"/>
          </a:p>
        </p:txBody>
      </p:sp>
    </p:spTree>
    <p:extLst>
      <p:ext uri="{BB962C8B-B14F-4D97-AF65-F5344CB8AC3E}">
        <p14:creationId xmlns:p14="http://schemas.microsoft.com/office/powerpoint/2010/main" val="112574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7</a:t>
            </a:fld>
            <a:endParaRPr lang="es-MX"/>
          </a:p>
        </p:txBody>
      </p:sp>
    </p:spTree>
    <p:extLst>
      <p:ext uri="{BB962C8B-B14F-4D97-AF65-F5344CB8AC3E}">
        <p14:creationId xmlns:p14="http://schemas.microsoft.com/office/powerpoint/2010/main" val="15117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8</a:t>
            </a:fld>
            <a:endParaRPr lang="es-MX"/>
          </a:p>
        </p:txBody>
      </p:sp>
    </p:spTree>
    <p:extLst>
      <p:ext uri="{BB962C8B-B14F-4D97-AF65-F5344CB8AC3E}">
        <p14:creationId xmlns:p14="http://schemas.microsoft.com/office/powerpoint/2010/main" val="44735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9</a:t>
            </a:fld>
            <a:endParaRPr lang="es-MX"/>
          </a:p>
        </p:txBody>
      </p:sp>
    </p:spTree>
    <p:extLst>
      <p:ext uri="{BB962C8B-B14F-4D97-AF65-F5344CB8AC3E}">
        <p14:creationId xmlns:p14="http://schemas.microsoft.com/office/powerpoint/2010/main" val="266860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5868F-921B-4845-84AA-FC262ED2F461}"/>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2949798-9ADA-4E32-9AC9-FCD20591F41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2974A397-2708-4648-9628-86FE733318DD}"/>
              </a:ext>
            </a:extLst>
          </p:cNvPr>
          <p:cNvSpPr>
            <a:spLocks noGrp="1"/>
          </p:cNvSpPr>
          <p:nvPr>
            <p:ph type="dt" sz="half" idx="10"/>
          </p:nvPr>
        </p:nvSpPr>
        <p:spPr/>
        <p:txBody>
          <a:bodyPr/>
          <a:lstStyle/>
          <a:p>
            <a:fld id="{D716FCFE-223E-224F-966B-6723F8A1388C}"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BBEFD653-1005-4E10-9465-70B091D95A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15E8D1-2532-44E0-8756-2E858D21B3B4}"/>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23477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D64E2-541A-4384-86CD-4A6349C16CC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B8714BE-1E75-4C1E-BAB5-2C08C4BC8F9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F780196-8EB6-4731-B015-A889EEA926FE}"/>
              </a:ext>
            </a:extLst>
          </p:cNvPr>
          <p:cNvSpPr>
            <a:spLocks noGrp="1"/>
          </p:cNvSpPr>
          <p:nvPr>
            <p:ph type="dt" sz="half" idx="10"/>
          </p:nvPr>
        </p:nvSpPr>
        <p:spPr/>
        <p:txBody>
          <a:bodyPr/>
          <a:lstStyle/>
          <a:p>
            <a:fld id="{D716FCFE-223E-224F-966B-6723F8A1388C}"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BA90E25E-A188-469F-A24C-206AC1AEC8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903ED4-B45E-418D-ABAF-5305A90A287D}"/>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130018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D5C2350-9286-45C7-B8FE-C019B9E982F0}"/>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DACE4C1-92C2-4BA8-8738-489DC676C1CA}"/>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5050BBB-61F8-47CE-96D0-F11187654DE2}"/>
              </a:ext>
            </a:extLst>
          </p:cNvPr>
          <p:cNvSpPr>
            <a:spLocks noGrp="1"/>
          </p:cNvSpPr>
          <p:nvPr>
            <p:ph type="dt" sz="half" idx="10"/>
          </p:nvPr>
        </p:nvSpPr>
        <p:spPr/>
        <p:txBody>
          <a:bodyPr/>
          <a:lstStyle/>
          <a:p>
            <a:fld id="{D716FCFE-223E-224F-966B-6723F8A1388C}"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29E2B156-C550-4B1E-A0CC-9F263616C0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1966C-22F9-4230-B8B3-A4BC1FC43132}"/>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175507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E1021B-A622-462E-B3C6-B1AC854EFBB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9CD27D3-E884-4051-AB2C-FEAC1B9E25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E75392C-3B1E-4FDE-9092-2B1E24A73FEB}"/>
              </a:ext>
            </a:extLst>
          </p:cNvPr>
          <p:cNvSpPr>
            <a:spLocks noGrp="1"/>
          </p:cNvSpPr>
          <p:nvPr>
            <p:ph type="dt" sz="half" idx="10"/>
          </p:nvPr>
        </p:nvSpPr>
        <p:spPr/>
        <p:txBody>
          <a:bodyPr/>
          <a:lstStyle/>
          <a:p>
            <a:fld id="{D716FCFE-223E-224F-966B-6723F8A1388C}"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4F9750A7-5F9F-4305-9AB8-1925C8D82F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4A7F87-88C5-44F3-87E0-AB0A77140CF0}"/>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07857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BA211-CB9B-4680-ACB6-0FA7E1B49A8A}"/>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6F7D449-CBCA-4CE5-9F7B-786855C076D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D272338-7962-41BC-AB9F-9E11A9E0E3F1}"/>
              </a:ext>
            </a:extLst>
          </p:cNvPr>
          <p:cNvSpPr>
            <a:spLocks noGrp="1"/>
          </p:cNvSpPr>
          <p:nvPr>
            <p:ph type="dt" sz="half" idx="10"/>
          </p:nvPr>
        </p:nvSpPr>
        <p:spPr/>
        <p:txBody>
          <a:bodyPr/>
          <a:lstStyle/>
          <a:p>
            <a:fld id="{D716FCFE-223E-224F-966B-6723F8A1388C}"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6128AD93-2FCF-4A7F-A4F3-E8E8ED381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CCD62E-3EB8-442A-8913-867BB060B579}"/>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178601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36F15-0105-46DF-B5A4-80325D54E19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4E0034E-E833-469B-A2C0-432A10E7D650}"/>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9E16725-087C-4B98-A89B-E76F7798553D}"/>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49360B5-C0B7-4024-8A4E-778086F07646}"/>
              </a:ext>
            </a:extLst>
          </p:cNvPr>
          <p:cNvSpPr>
            <a:spLocks noGrp="1"/>
          </p:cNvSpPr>
          <p:nvPr>
            <p:ph type="dt" sz="half" idx="10"/>
          </p:nvPr>
        </p:nvSpPr>
        <p:spPr/>
        <p:txBody>
          <a:bodyPr/>
          <a:lstStyle/>
          <a:p>
            <a:fld id="{D716FCFE-223E-224F-966B-6723F8A1388C}" type="datetimeFigureOut">
              <a:rPr lang="es-ES" smtClean="0"/>
              <a:pPr/>
              <a:t>12/04/2024</a:t>
            </a:fld>
            <a:endParaRPr lang="es-ES"/>
          </a:p>
        </p:txBody>
      </p:sp>
      <p:sp>
        <p:nvSpPr>
          <p:cNvPr id="6" name="Marcador de pie de página 5">
            <a:extLst>
              <a:ext uri="{FF2B5EF4-FFF2-40B4-BE49-F238E27FC236}">
                <a16:creationId xmlns:a16="http://schemas.microsoft.com/office/drawing/2014/main" id="{5D7EF6A3-AE82-4976-9CBE-F7C38904CDD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80C966-8706-4C1E-9F61-FA4B00D1916E}"/>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122715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26364-DEE2-493D-8832-4A1383FEA639}"/>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7ECEE30-43D2-4B92-82E8-964E4152A85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580ABFE-9DFE-4B4B-A302-661A73935F5A}"/>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5811DFD-7406-428C-9033-54912A2F4D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2EE7635-D1BF-4A44-8700-4BB9D3B90EDC}"/>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886A699-CBB4-4FCD-9BB6-CAB81BFA59E6}"/>
              </a:ext>
            </a:extLst>
          </p:cNvPr>
          <p:cNvSpPr>
            <a:spLocks noGrp="1"/>
          </p:cNvSpPr>
          <p:nvPr>
            <p:ph type="dt" sz="half" idx="10"/>
          </p:nvPr>
        </p:nvSpPr>
        <p:spPr/>
        <p:txBody>
          <a:bodyPr/>
          <a:lstStyle/>
          <a:p>
            <a:fld id="{D716FCFE-223E-224F-966B-6723F8A1388C}" type="datetimeFigureOut">
              <a:rPr lang="es-ES" smtClean="0"/>
              <a:pPr/>
              <a:t>12/04/2024</a:t>
            </a:fld>
            <a:endParaRPr lang="es-ES"/>
          </a:p>
        </p:txBody>
      </p:sp>
      <p:sp>
        <p:nvSpPr>
          <p:cNvPr id="8" name="Marcador de pie de página 7">
            <a:extLst>
              <a:ext uri="{FF2B5EF4-FFF2-40B4-BE49-F238E27FC236}">
                <a16:creationId xmlns:a16="http://schemas.microsoft.com/office/drawing/2014/main" id="{86305CB2-49C1-47C0-B1B2-F634A30ECE2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2443498-EE92-45B6-A6A0-CF0166A073B6}"/>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74191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DE32-248C-441B-81EA-3D48433BA29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8363EF1-8326-46F6-8588-5A7A1CE74B36}"/>
              </a:ext>
            </a:extLst>
          </p:cNvPr>
          <p:cNvSpPr>
            <a:spLocks noGrp="1"/>
          </p:cNvSpPr>
          <p:nvPr>
            <p:ph type="dt" sz="half" idx="10"/>
          </p:nvPr>
        </p:nvSpPr>
        <p:spPr/>
        <p:txBody>
          <a:bodyPr/>
          <a:lstStyle/>
          <a:p>
            <a:fld id="{D716FCFE-223E-224F-966B-6723F8A1388C}" type="datetimeFigureOut">
              <a:rPr lang="es-ES" smtClean="0"/>
              <a:pPr/>
              <a:t>12/04/2024</a:t>
            </a:fld>
            <a:endParaRPr lang="es-ES"/>
          </a:p>
        </p:txBody>
      </p:sp>
      <p:sp>
        <p:nvSpPr>
          <p:cNvPr id="4" name="Marcador de pie de página 3">
            <a:extLst>
              <a:ext uri="{FF2B5EF4-FFF2-40B4-BE49-F238E27FC236}">
                <a16:creationId xmlns:a16="http://schemas.microsoft.com/office/drawing/2014/main" id="{0DD6D1E2-E6E1-44E1-8513-79B18705034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F5FFA29-6C59-491A-94EC-517DDEAB3206}"/>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465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C079D4A-0004-40C0-9B22-EF170B4AA8B6}"/>
              </a:ext>
            </a:extLst>
          </p:cNvPr>
          <p:cNvSpPr>
            <a:spLocks noGrp="1"/>
          </p:cNvSpPr>
          <p:nvPr>
            <p:ph type="dt" sz="half" idx="10"/>
          </p:nvPr>
        </p:nvSpPr>
        <p:spPr/>
        <p:txBody>
          <a:bodyPr/>
          <a:lstStyle/>
          <a:p>
            <a:fld id="{D716FCFE-223E-224F-966B-6723F8A1388C}" type="datetimeFigureOut">
              <a:rPr lang="es-ES" smtClean="0"/>
              <a:pPr/>
              <a:t>12/04/2024</a:t>
            </a:fld>
            <a:endParaRPr lang="es-ES"/>
          </a:p>
        </p:txBody>
      </p:sp>
      <p:sp>
        <p:nvSpPr>
          <p:cNvPr id="3" name="Marcador de pie de página 2">
            <a:extLst>
              <a:ext uri="{FF2B5EF4-FFF2-40B4-BE49-F238E27FC236}">
                <a16:creationId xmlns:a16="http://schemas.microsoft.com/office/drawing/2014/main" id="{FC9DBD76-16A8-4CFF-BAF2-27B0030D68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9F731B6-9834-495C-941C-535A9636CA91}"/>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19588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BE9639-3C25-49FB-9FAA-F275893FAFBF}"/>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44B8B5E-8CDD-4631-B510-19D2FE3E847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EDB1860-26EF-454B-899D-206526DA08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790B04-3489-4969-A545-AC5694D72B8F}"/>
              </a:ext>
            </a:extLst>
          </p:cNvPr>
          <p:cNvSpPr>
            <a:spLocks noGrp="1"/>
          </p:cNvSpPr>
          <p:nvPr>
            <p:ph type="dt" sz="half" idx="10"/>
          </p:nvPr>
        </p:nvSpPr>
        <p:spPr/>
        <p:txBody>
          <a:bodyPr/>
          <a:lstStyle/>
          <a:p>
            <a:fld id="{D716FCFE-223E-224F-966B-6723F8A1388C}" type="datetimeFigureOut">
              <a:rPr lang="es-ES" smtClean="0"/>
              <a:pPr/>
              <a:t>12/04/2024</a:t>
            </a:fld>
            <a:endParaRPr lang="es-ES"/>
          </a:p>
        </p:txBody>
      </p:sp>
      <p:sp>
        <p:nvSpPr>
          <p:cNvPr id="6" name="Marcador de pie de página 5">
            <a:extLst>
              <a:ext uri="{FF2B5EF4-FFF2-40B4-BE49-F238E27FC236}">
                <a16:creationId xmlns:a16="http://schemas.microsoft.com/office/drawing/2014/main" id="{14199D98-DCA2-445F-935D-696EE147F6F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3A43F3-8846-4FC9-9419-85BE68861604}"/>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66712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CDDA2-297E-4471-ADD8-6F2EFC67AF1E}"/>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800E5230-F190-4FA7-BE3F-9E632A12C6C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a:extLst>
              <a:ext uri="{FF2B5EF4-FFF2-40B4-BE49-F238E27FC236}">
                <a16:creationId xmlns:a16="http://schemas.microsoft.com/office/drawing/2014/main" id="{EE19C6E1-02B6-485A-9D1D-BD80E415C7F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4D6F5F9-23D4-425C-9A5A-7A9803B9D1C4}"/>
              </a:ext>
            </a:extLst>
          </p:cNvPr>
          <p:cNvSpPr>
            <a:spLocks noGrp="1"/>
          </p:cNvSpPr>
          <p:nvPr>
            <p:ph type="dt" sz="half" idx="10"/>
          </p:nvPr>
        </p:nvSpPr>
        <p:spPr/>
        <p:txBody>
          <a:bodyPr/>
          <a:lstStyle/>
          <a:p>
            <a:fld id="{D716FCFE-223E-224F-966B-6723F8A1388C}" type="datetimeFigureOut">
              <a:rPr lang="es-ES" smtClean="0"/>
              <a:pPr/>
              <a:t>12/04/2024</a:t>
            </a:fld>
            <a:endParaRPr lang="es-ES"/>
          </a:p>
        </p:txBody>
      </p:sp>
      <p:sp>
        <p:nvSpPr>
          <p:cNvPr id="6" name="Marcador de pie de página 5">
            <a:extLst>
              <a:ext uri="{FF2B5EF4-FFF2-40B4-BE49-F238E27FC236}">
                <a16:creationId xmlns:a16="http://schemas.microsoft.com/office/drawing/2014/main" id="{CA179AD1-D802-4A89-A793-F1E16881EFC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A731BB-A2E5-45D6-BFCC-FAB3AA185F8A}"/>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14204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3F162AE-7DB5-4E19-A0CB-61D81224CD8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378DFCB-354E-45CD-8D8E-AE9B19F76A2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ACD0051-367E-436D-BA5F-A81190BE18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716FCFE-223E-224F-966B-6723F8A1388C}"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542C3721-A062-4668-90EC-53C4AD951D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342CB95-9466-401B-B796-8314B29D700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3F1E9D-264F-BF49-B66C-F98A92C9E786}" type="slidenum">
              <a:rPr lang="es-ES" smtClean="0"/>
              <a:pPr/>
              <a:t>‹Nº›</a:t>
            </a:fld>
            <a:endParaRPr lang="es-ES"/>
          </a:p>
        </p:txBody>
      </p:sp>
    </p:spTree>
    <p:extLst>
      <p:ext uri="{BB962C8B-B14F-4D97-AF65-F5344CB8AC3E}">
        <p14:creationId xmlns:p14="http://schemas.microsoft.com/office/powerpoint/2010/main" val="13087160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7AF8129-AF36-37C7-0EDE-9AC930F85D8A}"/>
              </a:ext>
            </a:extLst>
          </p:cNvPr>
          <p:cNvSpPr/>
          <p:nvPr/>
        </p:nvSpPr>
        <p:spPr>
          <a:xfrm>
            <a:off x="0" y="13251"/>
            <a:ext cx="9144000" cy="4918043"/>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recto 8"/>
          <p:cNvCxnSpPr/>
          <p:nvPr/>
        </p:nvCxnSpPr>
        <p:spPr>
          <a:xfrm>
            <a:off x="4048125" y="5314356"/>
            <a:ext cx="0" cy="1171575"/>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
        <p:nvSpPr>
          <p:cNvPr id="10" name="6 Subtítulo"/>
          <p:cNvSpPr txBox="1">
            <a:spLocks/>
          </p:cNvSpPr>
          <p:nvPr/>
        </p:nvSpPr>
        <p:spPr>
          <a:xfrm>
            <a:off x="2897563" y="5045697"/>
            <a:ext cx="7293540" cy="1661891"/>
          </a:xfrm>
          <a:prstGeom prst="rect">
            <a:avLst/>
          </a:prstGeom>
        </p:spPr>
        <p:txBody>
          <a:bodyPr vert="horz" lIns="91440" tIns="45720" rIns="91440" bIns="45720" rtlCol="0">
            <a:normAutofit fontScale="92500" lnSpcReduction="1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MX" sz="2000" b="0" i="0" u="none" strike="noStrike" kern="1200" cap="none" spc="0" normalizeH="0" baseline="0" noProof="0" dirty="0">
                <a:ln>
                  <a:noFill/>
                </a:ln>
                <a:effectLst/>
                <a:uLnTx/>
                <a:uFillTx/>
                <a:latin typeface="Aharoni" pitchFamily="2" charset="-79"/>
                <a:ea typeface="+mn-ea"/>
                <a:cs typeface="Aharoni" pitchFamily="2" charset="-79"/>
              </a:rPr>
              <a:t>MTRA. KARLA VERÓNICA FÉLIX NEIRA</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s-MX" sz="2000" dirty="0">
                <a:latin typeface="Aharoni" pitchFamily="2" charset="-79"/>
                <a:cs typeface="Aharoni" pitchFamily="2" charset="-79"/>
              </a:rPr>
              <a:t>Magistrada Tribunal Electoral de Coahuila</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s-MX" sz="2000" dirty="0">
                <a:latin typeface="Aharoni" pitchFamily="2" charset="-79"/>
                <a:cs typeface="Aharoni" pitchFamily="2" charset="-79"/>
              </a:rPr>
              <a:t> Karla </a:t>
            </a:r>
            <a:r>
              <a:rPr lang="es-MX" sz="2000" dirty="0" err="1">
                <a:latin typeface="Aharoni" pitchFamily="2" charset="-79"/>
                <a:cs typeface="Aharoni" pitchFamily="2" charset="-79"/>
              </a:rPr>
              <a:t>Veronica</a:t>
            </a:r>
            <a:endParaRPr lang="es-MX" sz="2000" dirty="0">
              <a:latin typeface="Aharoni" pitchFamily="2" charset="-79"/>
              <a:cs typeface="Aharoni" pitchFamily="2" charset="-79"/>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s-MX" sz="2000" dirty="0">
                <a:latin typeface="Aharoni" pitchFamily="2" charset="-79"/>
                <a:cs typeface="Aharoni" pitchFamily="2" charset="-79"/>
              </a:rPr>
              <a:t> @KarlaVeronicaf</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s-MX" sz="2000" dirty="0">
                <a:latin typeface="Aharoni" pitchFamily="2" charset="-79"/>
                <a:cs typeface="Aharoni" pitchFamily="2" charset="-79"/>
              </a:rPr>
              <a:t>      karla.veronica.129</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MX" sz="2000" b="0" i="0" u="none" strike="noStrike" kern="1200" cap="none" spc="0" normalizeH="0" baseline="0" noProof="0" dirty="0">
              <a:ln>
                <a:noFill/>
              </a:ln>
              <a:effectLst/>
              <a:uLnTx/>
              <a:uFillTx/>
              <a:latin typeface="Aharoni" pitchFamily="2" charset="-79"/>
              <a:cs typeface="Aharoni" pitchFamily="2" charset="-79"/>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MX" sz="2000" b="0" i="0" u="none" strike="noStrike" kern="1200" cap="none" spc="0" normalizeH="0" baseline="0" noProof="0" dirty="0">
              <a:ln>
                <a:noFill/>
              </a:ln>
              <a:effectLst/>
              <a:uLnTx/>
              <a:uFillTx/>
              <a:latin typeface="Aharoni" pitchFamily="2" charset="-79"/>
              <a:ea typeface="+mn-ea"/>
              <a:cs typeface="Aharoni" pitchFamily="2" charset="-79"/>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MX" sz="2000" b="0" i="0" u="none" strike="noStrike" kern="1200" cap="none" spc="0" normalizeH="0" baseline="0" noProof="0" dirty="0">
              <a:ln>
                <a:noFill/>
              </a:ln>
              <a:effectLst/>
              <a:uLnTx/>
              <a:uFillTx/>
              <a:latin typeface="Aharoni" pitchFamily="2" charset="-79"/>
              <a:ea typeface="+mn-ea"/>
              <a:cs typeface="Aharoni" pitchFamily="2" charset="-79"/>
            </a:endParaRPr>
          </a:p>
        </p:txBody>
      </p:sp>
      <p:sp>
        <p:nvSpPr>
          <p:cNvPr id="6" name="AutoShape 4" descr="esultado de imagen para FACEBOOK"/>
          <p:cNvSpPr>
            <a:spLocks noChangeAspect="1" noChangeArrowheads="1"/>
          </p:cNvSpPr>
          <p:nvPr/>
        </p:nvSpPr>
        <p:spPr bwMode="auto">
          <a:xfrm>
            <a:off x="0" y="-12765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11" name="AutoShape 6" descr="esultado de imagen para FACEBOOK"/>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2" name="Imagen 1">
            <a:extLst>
              <a:ext uri="{FF2B5EF4-FFF2-40B4-BE49-F238E27FC236}">
                <a16:creationId xmlns:a16="http://schemas.microsoft.com/office/drawing/2014/main" id="{650C32EA-6B6A-48AA-AA18-FE091645F197}"/>
              </a:ext>
            </a:extLst>
          </p:cNvPr>
          <p:cNvPicPr>
            <a:picLocks noChangeAspect="1"/>
          </p:cNvPicPr>
          <p:nvPr/>
        </p:nvPicPr>
        <p:blipFill>
          <a:blip r:embed="rId3"/>
          <a:stretch>
            <a:fillRect/>
          </a:stretch>
        </p:blipFill>
        <p:spPr>
          <a:xfrm>
            <a:off x="815720" y="5139700"/>
            <a:ext cx="2081843" cy="1567888"/>
          </a:xfrm>
          <a:prstGeom prst="rect">
            <a:avLst/>
          </a:prstGeom>
        </p:spPr>
      </p:pic>
      <p:pic>
        <p:nvPicPr>
          <p:cNvPr id="3" name="Imagen 2">
            <a:extLst>
              <a:ext uri="{FF2B5EF4-FFF2-40B4-BE49-F238E27FC236}">
                <a16:creationId xmlns:a16="http://schemas.microsoft.com/office/drawing/2014/main" id="{594610F4-1232-7F03-1FDF-235704B716F4}"/>
              </a:ext>
            </a:extLst>
          </p:cNvPr>
          <p:cNvPicPr>
            <a:picLocks noChangeAspect="1"/>
          </p:cNvPicPr>
          <p:nvPr/>
        </p:nvPicPr>
        <p:blipFill>
          <a:blip r:embed="rId4"/>
          <a:stretch>
            <a:fillRect/>
          </a:stretch>
        </p:blipFill>
        <p:spPr>
          <a:xfrm>
            <a:off x="617058" y="1025898"/>
            <a:ext cx="3828620" cy="3031507"/>
          </a:xfrm>
          <a:prstGeom prst="rect">
            <a:avLst/>
          </a:prstGeom>
        </p:spPr>
      </p:pic>
      <p:sp>
        <p:nvSpPr>
          <p:cNvPr id="5" name="Título 1">
            <a:extLst>
              <a:ext uri="{FF2B5EF4-FFF2-40B4-BE49-F238E27FC236}">
                <a16:creationId xmlns:a16="http://schemas.microsoft.com/office/drawing/2014/main" id="{312E96C3-B489-585E-5182-86A5EC68170B}"/>
              </a:ext>
            </a:extLst>
          </p:cNvPr>
          <p:cNvSpPr>
            <a:spLocks noGrp="1"/>
          </p:cNvSpPr>
          <p:nvPr>
            <p:ph type="ctrTitle"/>
          </p:nvPr>
        </p:nvSpPr>
        <p:spPr>
          <a:xfrm>
            <a:off x="4445678" y="1025898"/>
            <a:ext cx="4197310" cy="2403101"/>
          </a:xfrm>
        </p:spPr>
        <p:txBody>
          <a:bodyPr anchor="b">
            <a:normAutofit/>
          </a:bodyPr>
          <a:lstStyle/>
          <a:p>
            <a:pPr algn="ctr"/>
            <a:r>
              <a:rPr lang="es-MX" sz="3600" b="1" dirty="0">
                <a:solidFill>
                  <a:schemeClr val="bg1"/>
                </a:solidFill>
              </a:rPr>
              <a:t>VIOLENCIA POLÍTICA CONTRA LAS MUJERES EN RAZÓN DE GÉNERO</a:t>
            </a:r>
          </a:p>
        </p:txBody>
      </p:sp>
      <p:pic>
        <p:nvPicPr>
          <p:cNvPr id="13" name="Imagen 12">
            <a:extLst>
              <a:ext uri="{FF2B5EF4-FFF2-40B4-BE49-F238E27FC236}">
                <a16:creationId xmlns:a16="http://schemas.microsoft.com/office/drawing/2014/main" id="{701ED951-E60F-BAD0-C97C-2827240DCC1B}"/>
              </a:ext>
            </a:extLst>
          </p:cNvPr>
          <p:cNvPicPr>
            <a:picLocks noChangeAspect="1"/>
          </p:cNvPicPr>
          <p:nvPr/>
        </p:nvPicPr>
        <p:blipFill>
          <a:blip r:embed="rId5"/>
          <a:stretch>
            <a:fillRect/>
          </a:stretch>
        </p:blipFill>
        <p:spPr>
          <a:xfrm>
            <a:off x="5251592" y="5668856"/>
            <a:ext cx="332343" cy="332343"/>
          </a:xfrm>
          <a:prstGeom prst="rect">
            <a:avLst/>
          </a:prstGeom>
        </p:spPr>
      </p:pic>
      <p:pic>
        <p:nvPicPr>
          <p:cNvPr id="14" name="Imagen 13">
            <a:extLst>
              <a:ext uri="{FF2B5EF4-FFF2-40B4-BE49-F238E27FC236}">
                <a16:creationId xmlns:a16="http://schemas.microsoft.com/office/drawing/2014/main" id="{BB74F79E-C990-48B5-82F6-F578C5A626B4}"/>
              </a:ext>
            </a:extLst>
          </p:cNvPr>
          <p:cNvPicPr>
            <a:picLocks noChangeAspect="1"/>
          </p:cNvPicPr>
          <p:nvPr/>
        </p:nvPicPr>
        <p:blipFill>
          <a:blip r:embed="rId6"/>
          <a:stretch>
            <a:fillRect/>
          </a:stretch>
        </p:blipFill>
        <p:spPr>
          <a:xfrm>
            <a:off x="5198688" y="6019524"/>
            <a:ext cx="443282" cy="332344"/>
          </a:xfrm>
          <a:prstGeom prst="rect">
            <a:avLst/>
          </a:prstGeom>
        </p:spPr>
      </p:pic>
      <p:pic>
        <p:nvPicPr>
          <p:cNvPr id="15" name="Imagen 14">
            <a:extLst>
              <a:ext uri="{FF2B5EF4-FFF2-40B4-BE49-F238E27FC236}">
                <a16:creationId xmlns:a16="http://schemas.microsoft.com/office/drawing/2014/main" id="{A807DD94-8F59-52DD-27EB-FD78F7AC6390}"/>
              </a:ext>
            </a:extLst>
          </p:cNvPr>
          <p:cNvPicPr>
            <a:picLocks noChangeAspect="1"/>
          </p:cNvPicPr>
          <p:nvPr/>
        </p:nvPicPr>
        <p:blipFill>
          <a:blip r:embed="rId7"/>
          <a:stretch>
            <a:fillRect/>
          </a:stretch>
        </p:blipFill>
        <p:spPr>
          <a:xfrm>
            <a:off x="5251496" y="6370193"/>
            <a:ext cx="332439" cy="332344"/>
          </a:xfrm>
          <a:prstGeom prst="rect">
            <a:avLst/>
          </a:prstGeom>
        </p:spPr>
      </p:pic>
    </p:spTree>
    <p:extLst>
      <p:ext uri="{BB962C8B-B14F-4D97-AF65-F5344CB8AC3E}">
        <p14:creationId xmlns:p14="http://schemas.microsoft.com/office/powerpoint/2010/main" val="424459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057275" y="1726706"/>
            <a:ext cx="7162800" cy="646331"/>
          </a:xfrm>
          <a:prstGeom prst="rect">
            <a:avLst/>
          </a:prstGeom>
        </p:spPr>
        <p:txBody>
          <a:bodyPr wrap="square">
            <a:spAutoFit/>
          </a:bodyPr>
          <a:lstStyle/>
          <a:p>
            <a:endParaRPr lang="es-MX" dirty="0"/>
          </a:p>
          <a:p>
            <a:endParaRPr lang="es-MX" dirty="0"/>
          </a:p>
        </p:txBody>
      </p:sp>
      <p:sp>
        <p:nvSpPr>
          <p:cNvPr id="7" name="8 Rectángulo">
            <a:extLst>
              <a:ext uri="{FF2B5EF4-FFF2-40B4-BE49-F238E27FC236}">
                <a16:creationId xmlns:a16="http://schemas.microsoft.com/office/drawing/2014/main" id="{CF59ABB1-CA9D-42C6-BCF2-91716B53CB71}"/>
              </a:ext>
            </a:extLst>
          </p:cNvPr>
          <p:cNvSpPr/>
          <p:nvPr/>
        </p:nvSpPr>
        <p:spPr>
          <a:xfrm>
            <a:off x="839408" y="1549920"/>
            <a:ext cx="8049412" cy="5847755"/>
          </a:xfrm>
          <a:prstGeom prst="rect">
            <a:avLst/>
          </a:prstGeom>
        </p:spPr>
        <p:txBody>
          <a:bodyPr wrap="square">
            <a:spAutoFit/>
          </a:bodyPr>
          <a:lstStyle/>
          <a:p>
            <a:pPr algn="ctr"/>
            <a:endParaRPr lang="es-MX" sz="2800" dirty="0"/>
          </a:p>
          <a:p>
            <a:pPr algn="just">
              <a:buClr>
                <a:srgbClr val="C00000"/>
              </a:buClr>
              <a:buFont typeface="Wingdings" pitchFamily="2" charset="2"/>
              <a:buChar char="Ø"/>
            </a:pPr>
            <a:r>
              <a:rPr lang="es-MX" sz="2800" dirty="0"/>
              <a:t> PES				INE-OPL</a:t>
            </a:r>
          </a:p>
          <a:p>
            <a:pPr lvl="1" algn="just">
              <a:buClr>
                <a:srgbClr val="C00000"/>
              </a:buClr>
              <a:buFont typeface="Wingdings" pitchFamily="2" charset="2"/>
              <a:buChar char="Ø"/>
            </a:pPr>
            <a:r>
              <a:rPr lang="es-MX" sz="2000" dirty="0"/>
              <a:t>Sumario, garantiza protección y restitución, garantía de audiencia al denunciado, tiene como objeto la sanción, medidas de restitución.</a:t>
            </a:r>
          </a:p>
          <a:p>
            <a:pPr algn="just">
              <a:buClr>
                <a:srgbClr val="C00000"/>
              </a:buClr>
              <a:buFont typeface="Wingdings" pitchFamily="2" charset="2"/>
              <a:buChar char="Ø"/>
            </a:pPr>
            <a:endParaRPr lang="es-MX" sz="2800" dirty="0"/>
          </a:p>
          <a:p>
            <a:pPr algn="just">
              <a:buClr>
                <a:srgbClr val="C00000"/>
              </a:buClr>
              <a:buFont typeface="Wingdings" pitchFamily="2" charset="2"/>
              <a:buChar char="Ø"/>
            </a:pPr>
            <a:r>
              <a:rPr lang="es-MX" sz="2800" dirty="0"/>
              <a:t>JDC				TEPJF-TRIBUNALES LOCALES</a:t>
            </a:r>
          </a:p>
          <a:p>
            <a:pPr lvl="1" algn="just">
              <a:buClr>
                <a:srgbClr val="C00000"/>
              </a:buClr>
              <a:buFont typeface="Wingdings" pitchFamily="2" charset="2"/>
              <a:buChar char="Ø"/>
            </a:pPr>
            <a:r>
              <a:rPr lang="es-MX" sz="2000" dirty="0"/>
              <a:t>Restitutorio, vs actos de autoridad, permite elementos para mejor proveer.</a:t>
            </a:r>
          </a:p>
          <a:p>
            <a:pPr algn="just">
              <a:buClr>
                <a:srgbClr val="C00000"/>
              </a:buClr>
              <a:buFont typeface="Wingdings" pitchFamily="2" charset="2"/>
              <a:buChar char="Ø"/>
            </a:pPr>
            <a:endParaRPr lang="es-MX" sz="2800" dirty="0"/>
          </a:p>
          <a:p>
            <a:pPr algn="just">
              <a:buClr>
                <a:srgbClr val="C00000"/>
              </a:buClr>
              <a:buFont typeface="Wingdings" pitchFamily="2" charset="2"/>
              <a:buChar char="Ø"/>
            </a:pPr>
            <a:r>
              <a:rPr lang="es-MX" sz="2800" dirty="0"/>
              <a:t>PROCESO PENAL		FEPADE</a:t>
            </a:r>
          </a:p>
          <a:p>
            <a:pPr lvl="1" algn="just">
              <a:buClr>
                <a:srgbClr val="C00000"/>
              </a:buClr>
              <a:buFont typeface="Wingdings" pitchFamily="2" charset="2"/>
              <a:buChar char="Ø"/>
            </a:pPr>
            <a:r>
              <a:rPr lang="es-MX" sz="2000" dirty="0"/>
              <a:t>Se tipifica el delito de VPCMRG, </a:t>
            </a:r>
          </a:p>
          <a:p>
            <a:pPr lvl="1" algn="just">
              <a:buClr>
                <a:srgbClr val="C00000"/>
              </a:buClr>
              <a:buFont typeface="Wingdings" pitchFamily="2" charset="2"/>
              <a:buChar char="Ø"/>
            </a:pPr>
            <a:r>
              <a:rPr lang="es-MX" sz="2000" dirty="0"/>
              <a:t>Mujer indígena se aumenta la mitad</a:t>
            </a:r>
          </a:p>
          <a:p>
            <a:pPr lvl="1" algn="just">
              <a:buClr>
                <a:srgbClr val="C00000"/>
              </a:buClr>
              <a:buFont typeface="Wingdings" pitchFamily="2" charset="2"/>
              <a:buChar char="Ø"/>
            </a:pPr>
            <a:r>
              <a:rPr lang="es-MX" sz="2000" dirty="0"/>
              <a:t>Servidor público se aumenta un tercio</a:t>
            </a:r>
          </a:p>
          <a:p>
            <a:pPr algn="just">
              <a:buClr>
                <a:srgbClr val="660066"/>
              </a:buClr>
              <a:buFont typeface="Wingdings" pitchFamily="2" charset="2"/>
              <a:buChar char="Ø"/>
            </a:pPr>
            <a:endParaRPr lang="es-MX" sz="1600" dirty="0"/>
          </a:p>
          <a:p>
            <a:pPr algn="just">
              <a:buClr>
                <a:srgbClr val="660066"/>
              </a:buClr>
            </a:pPr>
            <a:endParaRPr lang="es-MX" sz="1600" dirty="0"/>
          </a:p>
          <a:p>
            <a:pPr algn="just">
              <a:buClr>
                <a:srgbClr val="660066"/>
              </a:buClr>
              <a:buFont typeface="Wingdings" pitchFamily="2" charset="2"/>
              <a:buChar char="Ø"/>
            </a:pPr>
            <a:endParaRPr lang="es-MX" sz="1600" dirty="0"/>
          </a:p>
          <a:p>
            <a:pPr algn="just">
              <a:buClr>
                <a:srgbClr val="660066"/>
              </a:buClr>
              <a:buFont typeface="Wingdings" pitchFamily="2" charset="2"/>
              <a:buChar char="Ø"/>
            </a:pPr>
            <a:endParaRPr lang="es-MX" dirty="0"/>
          </a:p>
        </p:txBody>
      </p:sp>
      <p:pic>
        <p:nvPicPr>
          <p:cNvPr id="2" name="Imagen 1">
            <a:extLst>
              <a:ext uri="{FF2B5EF4-FFF2-40B4-BE49-F238E27FC236}">
                <a16:creationId xmlns:a16="http://schemas.microsoft.com/office/drawing/2014/main" id="{E07AE429-5B1B-4556-8509-F21A7FBC0FFF}"/>
              </a:ext>
            </a:extLst>
          </p:cNvPr>
          <p:cNvPicPr>
            <a:picLocks noChangeAspect="1"/>
          </p:cNvPicPr>
          <p:nvPr/>
        </p:nvPicPr>
        <p:blipFill>
          <a:blip r:embed="rId3"/>
          <a:stretch>
            <a:fillRect/>
          </a:stretch>
        </p:blipFill>
        <p:spPr>
          <a:xfrm>
            <a:off x="0" y="24766"/>
            <a:ext cx="1883827" cy="1420491"/>
          </a:xfrm>
          <a:prstGeom prst="rect">
            <a:avLst/>
          </a:prstGeom>
        </p:spPr>
      </p:pic>
      <p:sp>
        <p:nvSpPr>
          <p:cNvPr id="13" name="34 Título">
            <a:extLst>
              <a:ext uri="{FF2B5EF4-FFF2-40B4-BE49-F238E27FC236}">
                <a16:creationId xmlns:a16="http://schemas.microsoft.com/office/drawing/2014/main" id="{E89C8C55-0B30-46BA-960F-2B1F85325456}"/>
              </a:ext>
            </a:extLst>
          </p:cNvPr>
          <p:cNvSpPr txBox="1">
            <a:spLocks/>
          </p:cNvSpPr>
          <p:nvPr/>
        </p:nvSpPr>
        <p:spPr>
          <a:xfrm>
            <a:off x="1655518" y="-84785"/>
            <a:ext cx="7772400" cy="147002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b="1" dirty="0">
                <a:solidFill>
                  <a:srgbClr val="FF6600"/>
                </a:solidFill>
              </a:rPr>
              <a:t>VIAS DE DEFENSA VPCMRG</a:t>
            </a:r>
          </a:p>
        </p:txBody>
      </p:sp>
      <p:pic>
        <p:nvPicPr>
          <p:cNvPr id="5" name="Imagen 4">
            <a:extLst>
              <a:ext uri="{FF2B5EF4-FFF2-40B4-BE49-F238E27FC236}">
                <a16:creationId xmlns:a16="http://schemas.microsoft.com/office/drawing/2014/main" id="{6BF3DCD2-212D-4E09-9689-765060CAD395}"/>
              </a:ext>
            </a:extLst>
          </p:cNvPr>
          <p:cNvPicPr>
            <a:picLocks noChangeAspect="1"/>
          </p:cNvPicPr>
          <p:nvPr/>
        </p:nvPicPr>
        <p:blipFill>
          <a:blip r:embed="rId4"/>
          <a:stretch>
            <a:fillRect/>
          </a:stretch>
        </p:blipFill>
        <p:spPr>
          <a:xfrm>
            <a:off x="5920777" y="5387974"/>
            <a:ext cx="3138704" cy="1470026"/>
          </a:xfrm>
          <a:prstGeom prst="rect">
            <a:avLst/>
          </a:prstGeom>
        </p:spPr>
      </p:pic>
      <p:cxnSp>
        <p:nvCxnSpPr>
          <p:cNvPr id="12" name="Conector recto de flecha 11">
            <a:extLst>
              <a:ext uri="{FF2B5EF4-FFF2-40B4-BE49-F238E27FC236}">
                <a16:creationId xmlns:a16="http://schemas.microsoft.com/office/drawing/2014/main" id="{CB4E8A2C-7D6B-5FCC-12C7-6F4C882F3B9F}"/>
              </a:ext>
            </a:extLst>
          </p:cNvPr>
          <p:cNvCxnSpPr>
            <a:cxnSpLocks/>
          </p:cNvCxnSpPr>
          <p:nvPr/>
        </p:nvCxnSpPr>
        <p:spPr>
          <a:xfrm>
            <a:off x="2133600" y="2239617"/>
            <a:ext cx="2279374"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8" name="Imagen 17">
            <a:extLst>
              <a:ext uri="{FF2B5EF4-FFF2-40B4-BE49-F238E27FC236}">
                <a16:creationId xmlns:a16="http://schemas.microsoft.com/office/drawing/2014/main" id="{CB2D7001-A39F-D4A4-0AA9-94ABF1B3BAC6}"/>
              </a:ext>
            </a:extLst>
          </p:cNvPr>
          <p:cNvPicPr>
            <a:picLocks noChangeAspect="1"/>
          </p:cNvPicPr>
          <p:nvPr/>
        </p:nvPicPr>
        <p:blipFill>
          <a:blip r:embed="rId5"/>
          <a:stretch>
            <a:fillRect/>
          </a:stretch>
        </p:blipFill>
        <p:spPr>
          <a:xfrm>
            <a:off x="2169120" y="3579900"/>
            <a:ext cx="2450804" cy="335309"/>
          </a:xfrm>
          <a:prstGeom prst="rect">
            <a:avLst/>
          </a:prstGeom>
        </p:spPr>
      </p:pic>
      <p:cxnSp>
        <p:nvCxnSpPr>
          <p:cNvPr id="19" name="Conector recto de flecha 18">
            <a:extLst>
              <a:ext uri="{FF2B5EF4-FFF2-40B4-BE49-F238E27FC236}">
                <a16:creationId xmlns:a16="http://schemas.microsoft.com/office/drawing/2014/main" id="{7D46EFAD-139C-5B18-FA94-322175799E97}"/>
              </a:ext>
            </a:extLst>
          </p:cNvPr>
          <p:cNvCxnSpPr>
            <a:cxnSpLocks/>
          </p:cNvCxnSpPr>
          <p:nvPr/>
        </p:nvCxnSpPr>
        <p:spPr>
          <a:xfrm>
            <a:off x="3869635" y="5098543"/>
            <a:ext cx="54333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3945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057275" y="1726706"/>
            <a:ext cx="7162800" cy="646331"/>
          </a:xfrm>
          <a:prstGeom prst="rect">
            <a:avLst/>
          </a:prstGeom>
        </p:spPr>
        <p:txBody>
          <a:bodyPr wrap="square">
            <a:spAutoFit/>
          </a:bodyPr>
          <a:lstStyle/>
          <a:p>
            <a:endParaRPr lang="es-MX" dirty="0"/>
          </a:p>
          <a:p>
            <a:endParaRPr lang="es-MX" dirty="0"/>
          </a:p>
        </p:txBody>
      </p:sp>
      <p:pic>
        <p:nvPicPr>
          <p:cNvPr id="2" name="Imagen 1">
            <a:extLst>
              <a:ext uri="{FF2B5EF4-FFF2-40B4-BE49-F238E27FC236}">
                <a16:creationId xmlns:a16="http://schemas.microsoft.com/office/drawing/2014/main" id="{E07AE429-5B1B-4556-8509-F21A7FBC0FFF}"/>
              </a:ext>
            </a:extLst>
          </p:cNvPr>
          <p:cNvPicPr>
            <a:picLocks noChangeAspect="1"/>
          </p:cNvPicPr>
          <p:nvPr/>
        </p:nvPicPr>
        <p:blipFill>
          <a:blip r:embed="rId3"/>
          <a:stretch>
            <a:fillRect/>
          </a:stretch>
        </p:blipFill>
        <p:spPr>
          <a:xfrm>
            <a:off x="0" y="24766"/>
            <a:ext cx="1883827" cy="1420491"/>
          </a:xfrm>
          <a:prstGeom prst="rect">
            <a:avLst/>
          </a:prstGeom>
        </p:spPr>
      </p:pic>
      <p:sp>
        <p:nvSpPr>
          <p:cNvPr id="13" name="34 Título">
            <a:extLst>
              <a:ext uri="{FF2B5EF4-FFF2-40B4-BE49-F238E27FC236}">
                <a16:creationId xmlns:a16="http://schemas.microsoft.com/office/drawing/2014/main" id="{E89C8C55-0B30-46BA-960F-2B1F85325456}"/>
              </a:ext>
            </a:extLst>
          </p:cNvPr>
          <p:cNvSpPr txBox="1">
            <a:spLocks/>
          </p:cNvSpPr>
          <p:nvPr/>
        </p:nvSpPr>
        <p:spPr>
          <a:xfrm>
            <a:off x="1655518" y="-84785"/>
            <a:ext cx="7772400" cy="147002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b="1" dirty="0">
                <a:solidFill>
                  <a:srgbClr val="FF6600"/>
                </a:solidFill>
              </a:rPr>
              <a:t>MEDIDAS VPCMRG</a:t>
            </a:r>
          </a:p>
        </p:txBody>
      </p:sp>
      <p:graphicFrame>
        <p:nvGraphicFramePr>
          <p:cNvPr id="3" name="Tabla 4">
            <a:extLst>
              <a:ext uri="{FF2B5EF4-FFF2-40B4-BE49-F238E27FC236}">
                <a16:creationId xmlns:a16="http://schemas.microsoft.com/office/drawing/2014/main" id="{328AE6B6-EDB4-76A5-7AE2-997661EED376}"/>
              </a:ext>
            </a:extLst>
          </p:cNvPr>
          <p:cNvGraphicFramePr>
            <a:graphicFrameLocks/>
          </p:cNvGraphicFramePr>
          <p:nvPr>
            <p:extLst>
              <p:ext uri="{D42A27DB-BD31-4B8C-83A1-F6EECF244321}">
                <p14:modId xmlns:p14="http://schemas.microsoft.com/office/powerpoint/2010/main" val="3433912135"/>
              </p:ext>
            </p:extLst>
          </p:nvPr>
        </p:nvGraphicFramePr>
        <p:xfrm>
          <a:off x="672962" y="1692596"/>
          <a:ext cx="7931426" cy="4337149"/>
        </p:xfrm>
        <a:graphic>
          <a:graphicData uri="http://schemas.openxmlformats.org/drawingml/2006/table">
            <a:tbl>
              <a:tblPr firstRow="1" bandRow="1">
                <a:tableStyleId>{8EC20E35-A176-4012-BC5E-935CFFF8708E}</a:tableStyleId>
              </a:tblPr>
              <a:tblGrid>
                <a:gridCol w="3935233">
                  <a:extLst>
                    <a:ext uri="{9D8B030D-6E8A-4147-A177-3AD203B41FA5}">
                      <a16:colId xmlns:a16="http://schemas.microsoft.com/office/drawing/2014/main" val="1140853338"/>
                    </a:ext>
                  </a:extLst>
                </a:gridCol>
                <a:gridCol w="3996193">
                  <a:extLst>
                    <a:ext uri="{9D8B030D-6E8A-4147-A177-3AD203B41FA5}">
                      <a16:colId xmlns:a16="http://schemas.microsoft.com/office/drawing/2014/main" val="119166598"/>
                    </a:ext>
                  </a:extLst>
                </a:gridCol>
              </a:tblGrid>
              <a:tr h="1018419">
                <a:tc>
                  <a:txBody>
                    <a:bodyPr/>
                    <a:lstStyle/>
                    <a:p>
                      <a:pPr algn="ctr"/>
                      <a:r>
                        <a:rPr lang="es-MX" sz="2000" dirty="0">
                          <a:solidFill>
                            <a:schemeClr val="bg1"/>
                          </a:solidFill>
                        </a:rPr>
                        <a:t>Medidas cautelares. </a:t>
                      </a:r>
                    </a:p>
                  </a:txBody>
                  <a:tcPr marL="76001" marR="76001" marT="38001" marB="3800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000" dirty="0">
                          <a:solidFill>
                            <a:schemeClr val="bg1"/>
                          </a:solidFill>
                        </a:rPr>
                        <a:t>Medidas de reparación integral. </a:t>
                      </a:r>
                    </a:p>
                  </a:txBody>
                  <a:tcPr marL="76001" marR="76001" marT="38001" marB="38001"/>
                </a:tc>
                <a:extLst>
                  <a:ext uri="{0D108BD9-81ED-4DB2-BD59-A6C34878D82A}">
                    <a16:rowId xmlns:a16="http://schemas.microsoft.com/office/drawing/2014/main" val="2183280384"/>
                  </a:ext>
                </a:extLst>
              </a:tr>
              <a:tr h="663746">
                <a:tc>
                  <a:txBody>
                    <a:bodyPr/>
                    <a:lstStyle/>
                    <a:p>
                      <a:pPr algn="ctr"/>
                      <a:r>
                        <a:rPr lang="es-MX" sz="1800" b="1" dirty="0"/>
                        <a:t>Realizar</a:t>
                      </a:r>
                      <a:r>
                        <a:rPr lang="es-MX" sz="1800" dirty="0"/>
                        <a:t> análisis de riesgo y plan de seguridad</a:t>
                      </a:r>
                    </a:p>
                  </a:txBody>
                  <a:tcPr marL="76001" marR="76001" marT="38001" marB="38001" anchor="ctr"/>
                </a:tc>
                <a:tc>
                  <a:txBody>
                    <a:bodyPr/>
                    <a:lstStyle/>
                    <a:p>
                      <a:pPr algn="ctr"/>
                      <a:r>
                        <a:rPr lang="es-MX" sz="1800" b="1" dirty="0"/>
                        <a:t>Indemnización</a:t>
                      </a:r>
                      <a:r>
                        <a:rPr lang="es-MX" sz="1800" dirty="0"/>
                        <a:t> de la víctima</a:t>
                      </a:r>
                    </a:p>
                  </a:txBody>
                  <a:tcPr marL="76001" marR="76001" marT="38001" marB="38001" anchor="ctr"/>
                </a:tc>
                <a:extLst>
                  <a:ext uri="{0D108BD9-81ED-4DB2-BD59-A6C34878D82A}">
                    <a16:rowId xmlns:a16="http://schemas.microsoft.com/office/drawing/2014/main" val="3469766302"/>
                  </a:ext>
                </a:extLst>
              </a:tr>
              <a:tr h="663746">
                <a:tc>
                  <a:txBody>
                    <a:bodyPr/>
                    <a:lstStyle/>
                    <a:p>
                      <a:pPr algn="ctr"/>
                      <a:r>
                        <a:rPr lang="es-MX" sz="1800" b="1" dirty="0"/>
                        <a:t>Retirar</a:t>
                      </a:r>
                      <a:r>
                        <a:rPr lang="es-MX" sz="1800" dirty="0"/>
                        <a:t> la campaña haciendo públicas las razones</a:t>
                      </a:r>
                    </a:p>
                  </a:txBody>
                  <a:tcPr marL="76001" marR="76001" marT="38001" marB="38001" anchor="ctr"/>
                </a:tc>
                <a:tc>
                  <a:txBody>
                    <a:bodyPr/>
                    <a:lstStyle/>
                    <a:p>
                      <a:pPr algn="ctr"/>
                      <a:r>
                        <a:rPr lang="es-MX" sz="1800" b="1" dirty="0"/>
                        <a:t>Restitución</a:t>
                      </a:r>
                      <a:r>
                        <a:rPr lang="es-MX" sz="1800" dirty="0"/>
                        <a:t> inmediata del cargo </a:t>
                      </a:r>
                      <a:r>
                        <a:rPr lang="es-MX" sz="1800" u="sng" dirty="0"/>
                        <a:t>renunciado</a:t>
                      </a:r>
                    </a:p>
                  </a:txBody>
                  <a:tcPr marL="76001" marR="76001" marT="38001" marB="38001" anchor="ctr"/>
                </a:tc>
                <a:extLst>
                  <a:ext uri="{0D108BD9-81ED-4DB2-BD59-A6C34878D82A}">
                    <a16:rowId xmlns:a16="http://schemas.microsoft.com/office/drawing/2014/main" val="4224970503"/>
                  </a:ext>
                </a:extLst>
              </a:tr>
              <a:tr h="663746">
                <a:tc>
                  <a:txBody>
                    <a:bodyPr/>
                    <a:lstStyle/>
                    <a:p>
                      <a:pPr algn="ctr"/>
                      <a:r>
                        <a:rPr lang="es-MX" sz="1800" dirty="0"/>
                        <a:t>Ante reiteración, </a:t>
                      </a:r>
                      <a:r>
                        <a:rPr lang="es-MX" sz="1800" b="1" dirty="0"/>
                        <a:t>suspender</a:t>
                      </a:r>
                      <a:r>
                        <a:rPr lang="es-MX" sz="1800" dirty="0"/>
                        <a:t> prerrogativas del agresor</a:t>
                      </a:r>
                    </a:p>
                  </a:txBody>
                  <a:tcPr marL="76001" marR="76001" marT="38001" marB="38001" anchor="ctr"/>
                </a:tc>
                <a:tc>
                  <a:txBody>
                    <a:bodyPr/>
                    <a:lstStyle/>
                    <a:p>
                      <a:pPr algn="ctr"/>
                      <a:r>
                        <a:rPr lang="es-MX" sz="1800" b="1" dirty="0"/>
                        <a:t>Disculpa</a:t>
                      </a:r>
                      <a:r>
                        <a:rPr lang="es-MX" sz="1800" dirty="0"/>
                        <a:t> Pública </a:t>
                      </a:r>
                    </a:p>
                  </a:txBody>
                  <a:tcPr marL="76001" marR="76001" marT="38001" marB="38001" anchor="ctr"/>
                </a:tc>
                <a:extLst>
                  <a:ext uri="{0D108BD9-81ED-4DB2-BD59-A6C34878D82A}">
                    <a16:rowId xmlns:a16="http://schemas.microsoft.com/office/drawing/2014/main" val="1711733509"/>
                  </a:ext>
                </a:extLst>
              </a:tr>
              <a:tr h="663746">
                <a:tc>
                  <a:txBody>
                    <a:bodyPr/>
                    <a:lstStyle/>
                    <a:p>
                      <a:pPr algn="ctr"/>
                      <a:r>
                        <a:rPr lang="es-MX" sz="1800" dirty="0"/>
                        <a:t>Ordenar </a:t>
                      </a:r>
                      <a:r>
                        <a:rPr lang="es-MX" sz="1800" b="1" dirty="0"/>
                        <a:t>suspensión</a:t>
                      </a:r>
                      <a:r>
                        <a:rPr lang="es-MX" sz="1800" dirty="0"/>
                        <a:t> de cargo partidista del agresor</a:t>
                      </a:r>
                    </a:p>
                  </a:txBody>
                  <a:tcPr marL="76001" marR="76001" marT="38001" marB="38001" anchor="ctr"/>
                </a:tc>
                <a:tc>
                  <a:txBody>
                    <a:bodyPr/>
                    <a:lstStyle/>
                    <a:p>
                      <a:pPr algn="ctr"/>
                      <a:r>
                        <a:rPr lang="es-MX" sz="1800" dirty="0"/>
                        <a:t>Medidas de </a:t>
                      </a:r>
                      <a:r>
                        <a:rPr lang="es-MX" sz="1800" b="1" dirty="0"/>
                        <a:t>no repetición</a:t>
                      </a:r>
                    </a:p>
                  </a:txBody>
                  <a:tcPr marL="76001" marR="76001" marT="38001" marB="38001" anchor="ctr"/>
                </a:tc>
                <a:extLst>
                  <a:ext uri="{0D108BD9-81ED-4DB2-BD59-A6C34878D82A}">
                    <a16:rowId xmlns:a16="http://schemas.microsoft.com/office/drawing/2014/main" val="1002211558"/>
                  </a:ext>
                </a:extLst>
              </a:tr>
              <a:tr h="663746">
                <a:tc>
                  <a:txBody>
                    <a:bodyPr/>
                    <a:lstStyle/>
                    <a:p>
                      <a:pPr algn="ctr"/>
                      <a:r>
                        <a:rPr lang="es-MX" sz="1800" dirty="0"/>
                        <a:t>Cualquier otra requerida para la víctima o para </a:t>
                      </a:r>
                      <a:r>
                        <a:rPr lang="es-MX" sz="1800" b="1" dirty="0"/>
                        <a:t>quien ella solicite</a:t>
                      </a:r>
                    </a:p>
                  </a:txBody>
                  <a:tcPr marL="76001" marR="76001" marT="38001" marB="38001" anchor="ctr"/>
                </a:tc>
                <a:tc>
                  <a:txBody>
                    <a:bodyPr/>
                    <a:lstStyle/>
                    <a:p>
                      <a:pPr algn="ctr"/>
                      <a:endParaRPr lang="es-MX" sz="1800" dirty="0"/>
                    </a:p>
                  </a:txBody>
                  <a:tcPr marL="76001" marR="76001" marT="38001" marB="38001" anchor="ctr"/>
                </a:tc>
                <a:extLst>
                  <a:ext uri="{0D108BD9-81ED-4DB2-BD59-A6C34878D82A}">
                    <a16:rowId xmlns:a16="http://schemas.microsoft.com/office/drawing/2014/main" val="3582107163"/>
                  </a:ext>
                </a:extLst>
              </a:tr>
            </a:tbl>
          </a:graphicData>
        </a:graphic>
      </p:graphicFrame>
    </p:spTree>
    <p:extLst>
      <p:ext uri="{BB962C8B-B14F-4D97-AF65-F5344CB8AC3E}">
        <p14:creationId xmlns:p14="http://schemas.microsoft.com/office/powerpoint/2010/main" val="116548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057275" y="1726706"/>
            <a:ext cx="7162800" cy="646331"/>
          </a:xfrm>
          <a:prstGeom prst="rect">
            <a:avLst/>
          </a:prstGeom>
        </p:spPr>
        <p:txBody>
          <a:bodyPr wrap="square">
            <a:spAutoFit/>
          </a:bodyPr>
          <a:lstStyle/>
          <a:p>
            <a:endParaRPr lang="es-MX" dirty="0"/>
          </a:p>
          <a:p>
            <a:endParaRPr lang="es-MX" dirty="0"/>
          </a:p>
        </p:txBody>
      </p:sp>
      <p:pic>
        <p:nvPicPr>
          <p:cNvPr id="2" name="Imagen 1">
            <a:extLst>
              <a:ext uri="{FF2B5EF4-FFF2-40B4-BE49-F238E27FC236}">
                <a16:creationId xmlns:a16="http://schemas.microsoft.com/office/drawing/2014/main" id="{E07AE429-5B1B-4556-8509-F21A7FBC0FFF}"/>
              </a:ext>
            </a:extLst>
          </p:cNvPr>
          <p:cNvPicPr>
            <a:picLocks noChangeAspect="1"/>
          </p:cNvPicPr>
          <p:nvPr/>
        </p:nvPicPr>
        <p:blipFill>
          <a:blip r:embed="rId3"/>
          <a:stretch>
            <a:fillRect/>
          </a:stretch>
        </p:blipFill>
        <p:spPr>
          <a:xfrm>
            <a:off x="0" y="24766"/>
            <a:ext cx="1883827" cy="1420491"/>
          </a:xfrm>
          <a:prstGeom prst="rect">
            <a:avLst/>
          </a:prstGeom>
        </p:spPr>
      </p:pic>
      <p:sp>
        <p:nvSpPr>
          <p:cNvPr id="13" name="34 Título">
            <a:extLst>
              <a:ext uri="{FF2B5EF4-FFF2-40B4-BE49-F238E27FC236}">
                <a16:creationId xmlns:a16="http://schemas.microsoft.com/office/drawing/2014/main" id="{E89C8C55-0B30-46BA-960F-2B1F85325456}"/>
              </a:ext>
            </a:extLst>
          </p:cNvPr>
          <p:cNvSpPr txBox="1">
            <a:spLocks/>
          </p:cNvSpPr>
          <p:nvPr/>
        </p:nvSpPr>
        <p:spPr>
          <a:xfrm>
            <a:off x="1655518" y="-84785"/>
            <a:ext cx="7772400" cy="147002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sz="4000" b="1" dirty="0">
                <a:solidFill>
                  <a:srgbClr val="FF6600"/>
                </a:solidFill>
              </a:rPr>
              <a:t>MODO HONESTO DE VIVIR Y LISTAS DE PERSONAS SANCIONADAS</a:t>
            </a:r>
          </a:p>
        </p:txBody>
      </p:sp>
      <p:sp>
        <p:nvSpPr>
          <p:cNvPr id="4" name="Marcador de contenido 2">
            <a:extLst>
              <a:ext uri="{FF2B5EF4-FFF2-40B4-BE49-F238E27FC236}">
                <a16:creationId xmlns:a16="http://schemas.microsoft.com/office/drawing/2014/main" id="{8E2E71FC-A9DB-9231-2FCD-228DB6EAA046}"/>
              </a:ext>
            </a:extLst>
          </p:cNvPr>
          <p:cNvSpPr txBox="1">
            <a:spLocks/>
          </p:cNvSpPr>
          <p:nvPr/>
        </p:nvSpPr>
        <p:spPr>
          <a:xfrm>
            <a:off x="233295" y="2056016"/>
            <a:ext cx="4517126" cy="436708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s-MX" dirty="0"/>
              <a:t>Cuando la comete un servidor público, es causa suficiente para que se tenga por </a:t>
            </a:r>
            <a:r>
              <a:rPr lang="es-MX" u="sng" dirty="0"/>
              <a:t>perdida la presunción de contar con un modo honesto de vivir</a:t>
            </a:r>
            <a:r>
              <a:rPr lang="es-MX" dirty="0"/>
              <a:t>.</a:t>
            </a:r>
          </a:p>
          <a:p>
            <a:pPr algn="just"/>
            <a:endParaRPr lang="es-MX" sz="1100" dirty="0"/>
          </a:p>
          <a:p>
            <a:r>
              <a:rPr lang="es-MX" dirty="0"/>
              <a:t>Dicha </a:t>
            </a:r>
            <a:r>
              <a:rPr lang="es-MX" u="sng" dirty="0"/>
              <a:t>presunción es un requisito para ser registrado </a:t>
            </a:r>
            <a:r>
              <a:rPr lang="es-MX" dirty="0"/>
              <a:t>como candidata o candidato a cargos de elección popular.</a:t>
            </a:r>
          </a:p>
          <a:p>
            <a:pPr algn="just"/>
            <a:endParaRPr lang="es-MX" sz="1100" dirty="0"/>
          </a:p>
          <a:p>
            <a:r>
              <a:rPr lang="es-MX" dirty="0"/>
              <a:t>Quien no cuenta con la presunción de contar con un modo honesto de vivir, resulta </a:t>
            </a:r>
            <a:r>
              <a:rPr lang="es-MX" u="sng" dirty="0"/>
              <a:t>inelegible e </a:t>
            </a:r>
            <a:r>
              <a:rPr lang="es-MX" u="sng" dirty="0" err="1"/>
              <a:t>impostulable</a:t>
            </a:r>
            <a:r>
              <a:rPr lang="es-MX" dirty="0"/>
              <a:t>.</a:t>
            </a:r>
          </a:p>
          <a:p>
            <a:pPr algn="just"/>
            <a:endParaRPr lang="es-MX" sz="1100" dirty="0"/>
          </a:p>
          <a:p>
            <a:r>
              <a:rPr lang="es-MX" dirty="0"/>
              <a:t>Por eso se ha determinado crear </a:t>
            </a:r>
            <a:r>
              <a:rPr lang="es-MX" u="sng" dirty="0"/>
              <a:t>listados nacionales y locales de perpetradores de VPCMRG</a:t>
            </a:r>
            <a:r>
              <a:rPr lang="es-MX" dirty="0"/>
              <a:t>.</a:t>
            </a:r>
          </a:p>
        </p:txBody>
      </p:sp>
      <p:sp>
        <p:nvSpPr>
          <p:cNvPr id="5" name="Marcador de contenido 2">
            <a:extLst>
              <a:ext uri="{FF2B5EF4-FFF2-40B4-BE49-F238E27FC236}">
                <a16:creationId xmlns:a16="http://schemas.microsoft.com/office/drawing/2014/main" id="{18F69ED8-E388-3946-86B4-36C18A60D25E}"/>
              </a:ext>
            </a:extLst>
          </p:cNvPr>
          <p:cNvSpPr txBox="1">
            <a:spLocks/>
          </p:cNvSpPr>
          <p:nvPr/>
        </p:nvSpPr>
        <p:spPr>
          <a:xfrm>
            <a:off x="4928839" y="1825624"/>
            <a:ext cx="4115216" cy="5032376"/>
          </a:xfrm>
          <a:prstGeom prst="rect">
            <a:avLst/>
          </a:prstGeom>
        </p:spPr>
        <p:txBody>
          <a:bodyPr vert="horz" lIns="91440" tIns="45720" rIns="91440" bIns="45720" rtlCol="0">
            <a:normAutofit fontScale="925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lnSpc>
                <a:spcPct val="100000"/>
              </a:lnSpc>
              <a:spcAft>
                <a:spcPts val="600"/>
              </a:spcAft>
            </a:pPr>
            <a:r>
              <a:rPr lang="es-MX" dirty="0">
                <a:solidFill>
                  <a:schemeClr val="accent1">
                    <a:lumMod val="50000"/>
                  </a:schemeClr>
                </a:solidFill>
              </a:rPr>
              <a:t>El TEPJF consideró que es válido y </a:t>
            </a:r>
            <a:r>
              <a:rPr lang="es-MX" u="sng" dirty="0">
                <a:solidFill>
                  <a:schemeClr val="accent1">
                    <a:lumMod val="50000"/>
                  </a:schemeClr>
                </a:solidFill>
              </a:rPr>
              <a:t>necesario publicar el registro de las personas que han sido sancionadas</a:t>
            </a:r>
            <a:r>
              <a:rPr lang="es-MX" dirty="0">
                <a:solidFill>
                  <a:schemeClr val="accent1">
                    <a:lumMod val="50000"/>
                  </a:schemeClr>
                </a:solidFill>
              </a:rPr>
              <a:t>, o los casos donde se acredita la VPCMRG, de manera que se identifique:</a:t>
            </a:r>
          </a:p>
          <a:p>
            <a:pPr lvl="2" algn="just">
              <a:lnSpc>
                <a:spcPct val="100000"/>
              </a:lnSpc>
              <a:spcBef>
                <a:spcPts val="1000"/>
              </a:spcBef>
              <a:spcAft>
                <a:spcPts val="600"/>
              </a:spcAft>
            </a:pPr>
            <a:r>
              <a:rPr lang="es-MX" sz="1400" b="1" dirty="0">
                <a:solidFill>
                  <a:srgbClr val="7030A0"/>
                </a:solidFill>
              </a:rPr>
              <a:t>El nombre de la persona sancionada</a:t>
            </a:r>
          </a:p>
          <a:p>
            <a:pPr lvl="2" algn="just">
              <a:lnSpc>
                <a:spcPct val="100000"/>
              </a:lnSpc>
              <a:spcBef>
                <a:spcPts val="1000"/>
              </a:spcBef>
              <a:spcAft>
                <a:spcPts val="600"/>
              </a:spcAft>
            </a:pPr>
            <a:r>
              <a:rPr lang="es-MX" sz="1400" b="1" dirty="0">
                <a:solidFill>
                  <a:schemeClr val="accent6">
                    <a:lumMod val="50000"/>
                  </a:schemeClr>
                </a:solidFill>
              </a:rPr>
              <a:t>La resolución donde se acreditó la VPCMRG</a:t>
            </a:r>
          </a:p>
          <a:p>
            <a:pPr lvl="2" algn="just">
              <a:lnSpc>
                <a:spcPct val="100000"/>
              </a:lnSpc>
              <a:spcBef>
                <a:spcPts val="1000"/>
              </a:spcBef>
              <a:spcAft>
                <a:spcPts val="600"/>
              </a:spcAft>
            </a:pPr>
            <a:r>
              <a:rPr lang="es-MX" sz="1400" b="1" dirty="0">
                <a:solidFill>
                  <a:schemeClr val="accent4">
                    <a:lumMod val="50000"/>
                  </a:schemeClr>
                </a:solidFill>
              </a:rPr>
              <a:t>El tiempo de inscripción que se determinó en la sentencia</a:t>
            </a:r>
          </a:p>
          <a:p>
            <a:pPr lvl="2" algn="just">
              <a:lnSpc>
                <a:spcPct val="100000"/>
              </a:lnSpc>
              <a:spcBef>
                <a:spcPts val="1000"/>
              </a:spcBef>
              <a:spcAft>
                <a:spcPts val="600"/>
              </a:spcAft>
            </a:pPr>
            <a:r>
              <a:rPr lang="es-MX" sz="1400" b="1" dirty="0">
                <a:solidFill>
                  <a:srgbClr val="C00000"/>
                </a:solidFill>
              </a:rPr>
              <a:t>Y, en su caso, si se determinó la perdida del modo honesto de vivir</a:t>
            </a:r>
          </a:p>
          <a:p>
            <a:pPr algn="just">
              <a:lnSpc>
                <a:spcPct val="100000"/>
              </a:lnSpc>
              <a:spcAft>
                <a:spcPts val="600"/>
              </a:spcAft>
            </a:pPr>
            <a:r>
              <a:rPr lang="es-MX" b="1" dirty="0">
                <a:solidFill>
                  <a:schemeClr val="accent1">
                    <a:lumMod val="50000"/>
                  </a:schemeClr>
                </a:solidFill>
              </a:rPr>
              <a:t>Su función: </a:t>
            </a:r>
            <a:r>
              <a:rPr lang="es-MX" dirty="0">
                <a:solidFill>
                  <a:schemeClr val="accent1">
                    <a:lumMod val="50000"/>
                  </a:schemeClr>
                </a:solidFill>
              </a:rPr>
              <a:t>es informar para vigilar la elegibilidad y la reincidencia.</a:t>
            </a:r>
          </a:p>
          <a:p>
            <a:pPr algn="just">
              <a:lnSpc>
                <a:spcPct val="100000"/>
              </a:lnSpc>
              <a:spcAft>
                <a:spcPts val="600"/>
              </a:spcAft>
            </a:pPr>
            <a:r>
              <a:rPr lang="es-MX" b="1" dirty="0">
                <a:solidFill>
                  <a:schemeClr val="accent1">
                    <a:lumMod val="50000"/>
                  </a:schemeClr>
                </a:solidFill>
              </a:rPr>
              <a:t>Sustento: </a:t>
            </a:r>
            <a:r>
              <a:rPr lang="es-MX" dirty="0">
                <a:solidFill>
                  <a:schemeClr val="accent1">
                    <a:lumMod val="50000"/>
                  </a:schemeClr>
                </a:solidFill>
              </a:rPr>
              <a:t>Una persona quiere aspirar a un cargo de elección popular, debe respetar los principios del sistema democrático, entre ellos, el de la no violencia o discriminación.</a:t>
            </a:r>
          </a:p>
        </p:txBody>
      </p:sp>
    </p:spTree>
    <p:extLst>
      <p:ext uri="{BB962C8B-B14F-4D97-AF65-F5344CB8AC3E}">
        <p14:creationId xmlns:p14="http://schemas.microsoft.com/office/powerpoint/2010/main" val="31650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057275" y="1726706"/>
            <a:ext cx="7162800" cy="646331"/>
          </a:xfrm>
          <a:prstGeom prst="rect">
            <a:avLst/>
          </a:prstGeom>
        </p:spPr>
        <p:txBody>
          <a:bodyPr wrap="square">
            <a:spAutoFit/>
          </a:bodyPr>
          <a:lstStyle/>
          <a:p>
            <a:endParaRPr lang="es-MX" dirty="0"/>
          </a:p>
          <a:p>
            <a:endParaRPr lang="es-MX" dirty="0"/>
          </a:p>
        </p:txBody>
      </p:sp>
      <p:sp>
        <p:nvSpPr>
          <p:cNvPr id="7" name="8 Rectángulo">
            <a:extLst>
              <a:ext uri="{FF2B5EF4-FFF2-40B4-BE49-F238E27FC236}">
                <a16:creationId xmlns:a16="http://schemas.microsoft.com/office/drawing/2014/main" id="{CF59ABB1-CA9D-42C6-BCF2-91716B53CB71}"/>
              </a:ext>
            </a:extLst>
          </p:cNvPr>
          <p:cNvSpPr/>
          <p:nvPr/>
        </p:nvSpPr>
        <p:spPr>
          <a:xfrm>
            <a:off x="839407" y="1549920"/>
            <a:ext cx="8304593" cy="4616648"/>
          </a:xfrm>
          <a:prstGeom prst="rect">
            <a:avLst/>
          </a:prstGeom>
        </p:spPr>
        <p:txBody>
          <a:bodyPr wrap="square">
            <a:spAutoFit/>
          </a:bodyPr>
          <a:lstStyle/>
          <a:p>
            <a:pPr algn="just"/>
            <a:r>
              <a:rPr lang="es-MX" sz="2000" dirty="0"/>
              <a:t>Metodología</a:t>
            </a:r>
            <a:r>
              <a:rPr lang="es-MX" sz="2000" dirty="0">
                <a:effectLst/>
                <a:ea typeface="Calibri" panose="020F0502020204030204" pitchFamily="34" charset="0"/>
                <a:cs typeface="Times New Roman" panose="02020603050405020304" pitchFamily="18" charset="0"/>
              </a:rPr>
              <a:t> a través de determinados pasos para identificar relaciones asimétricas de poder y una vez detectadas, a través de un análisis contextual del caso, establecer que estereotipos, asignación de roles o patrones socio-culturales afectan al justiciable para, con base en ello aplicar la norma bajo un esquema de justicia con enfoque de derechos humanos, género, interculturalidad e interseccionalidad.</a:t>
            </a:r>
            <a:endParaRPr lang="es-MX" sz="2000" dirty="0"/>
          </a:p>
          <a:p>
            <a:pPr algn="just">
              <a:buClr>
                <a:srgbClr val="660066"/>
              </a:buClr>
            </a:pPr>
            <a:endParaRPr lang="es-MX" sz="1600" dirty="0"/>
          </a:p>
          <a:p>
            <a:pPr marL="285750" indent="-285750" algn="just">
              <a:buClr>
                <a:srgbClr val="FF0000"/>
              </a:buClr>
              <a:buFont typeface="Wingdings" panose="05000000000000000000" pitchFamily="2" charset="2"/>
              <a:buChar char="ü"/>
            </a:pPr>
            <a:r>
              <a:rPr lang="es-MX" dirty="0"/>
              <a:t>Identificar situaciones de poder</a:t>
            </a:r>
          </a:p>
          <a:p>
            <a:pPr marL="285750" indent="-285750" algn="just">
              <a:buClr>
                <a:srgbClr val="FF0000"/>
              </a:buClr>
              <a:buFont typeface="Wingdings" panose="05000000000000000000" pitchFamily="2" charset="2"/>
              <a:buChar char="ü"/>
            </a:pPr>
            <a:r>
              <a:rPr lang="es-MX" dirty="0"/>
              <a:t>Cuestionar hechos y pruebas desechando estereotipos o prejuicios</a:t>
            </a:r>
          </a:p>
          <a:p>
            <a:pPr marL="285750" indent="-285750" algn="just">
              <a:buClr>
                <a:srgbClr val="FF0000"/>
              </a:buClr>
              <a:buFont typeface="Wingdings" panose="05000000000000000000" pitchFamily="2" charset="2"/>
              <a:buChar char="ü"/>
            </a:pPr>
            <a:r>
              <a:rPr lang="es-MX" dirty="0"/>
              <a:t>Orden de pruebas y carga probatoria (reversión carga de la prueba)*</a:t>
            </a:r>
          </a:p>
          <a:p>
            <a:pPr marL="285750" indent="-285750" algn="just">
              <a:buClr>
                <a:srgbClr val="FF0000"/>
              </a:buClr>
              <a:buFont typeface="Wingdings" panose="05000000000000000000" pitchFamily="2" charset="2"/>
              <a:buChar char="ü"/>
            </a:pPr>
            <a:r>
              <a:rPr lang="es-MX" dirty="0"/>
              <a:t>Cuestionar la neutralidad del derecho y evaluar el impacto diferenciado</a:t>
            </a:r>
          </a:p>
          <a:p>
            <a:pPr marL="285750" indent="-285750" algn="just">
              <a:buClr>
                <a:srgbClr val="FF0000"/>
              </a:buClr>
              <a:buFont typeface="Wingdings" panose="05000000000000000000" pitchFamily="2" charset="2"/>
              <a:buChar char="ü"/>
            </a:pPr>
            <a:r>
              <a:rPr lang="es-MX" dirty="0"/>
              <a:t>Aplicar estándares de derechos humanos</a:t>
            </a:r>
          </a:p>
          <a:p>
            <a:pPr marL="285750" indent="-285750" algn="just">
              <a:buClr>
                <a:srgbClr val="FF0000"/>
              </a:buClr>
              <a:buFont typeface="Wingdings" panose="05000000000000000000" pitchFamily="2" charset="2"/>
              <a:buChar char="ü"/>
            </a:pPr>
            <a:r>
              <a:rPr lang="es-MX" dirty="0"/>
              <a:t>Lenguaje incluyente</a:t>
            </a:r>
          </a:p>
          <a:p>
            <a:pPr algn="just">
              <a:buClr>
                <a:srgbClr val="660066"/>
              </a:buClr>
            </a:pPr>
            <a:endParaRPr lang="es-MX" sz="1600" dirty="0"/>
          </a:p>
          <a:p>
            <a:pPr algn="just">
              <a:buClr>
                <a:srgbClr val="660066"/>
              </a:buClr>
              <a:buFont typeface="Wingdings" pitchFamily="2" charset="2"/>
              <a:buChar char="Ø"/>
            </a:pPr>
            <a:endParaRPr lang="es-MX" sz="1600" dirty="0"/>
          </a:p>
          <a:p>
            <a:pPr algn="just">
              <a:buClr>
                <a:srgbClr val="660066"/>
              </a:buClr>
              <a:buFont typeface="Wingdings" pitchFamily="2" charset="2"/>
              <a:buChar char="Ø"/>
            </a:pPr>
            <a:endParaRPr lang="es-MX" dirty="0"/>
          </a:p>
        </p:txBody>
      </p:sp>
      <p:pic>
        <p:nvPicPr>
          <p:cNvPr id="2" name="Imagen 1">
            <a:extLst>
              <a:ext uri="{FF2B5EF4-FFF2-40B4-BE49-F238E27FC236}">
                <a16:creationId xmlns:a16="http://schemas.microsoft.com/office/drawing/2014/main" id="{E07AE429-5B1B-4556-8509-F21A7FBC0FFF}"/>
              </a:ext>
            </a:extLst>
          </p:cNvPr>
          <p:cNvPicPr>
            <a:picLocks noChangeAspect="1"/>
          </p:cNvPicPr>
          <p:nvPr/>
        </p:nvPicPr>
        <p:blipFill>
          <a:blip r:embed="rId3"/>
          <a:stretch>
            <a:fillRect/>
          </a:stretch>
        </p:blipFill>
        <p:spPr>
          <a:xfrm>
            <a:off x="0" y="24766"/>
            <a:ext cx="1883827" cy="1420491"/>
          </a:xfrm>
          <a:prstGeom prst="rect">
            <a:avLst/>
          </a:prstGeom>
        </p:spPr>
      </p:pic>
      <p:sp>
        <p:nvSpPr>
          <p:cNvPr id="13" name="34 Título">
            <a:extLst>
              <a:ext uri="{FF2B5EF4-FFF2-40B4-BE49-F238E27FC236}">
                <a16:creationId xmlns:a16="http://schemas.microsoft.com/office/drawing/2014/main" id="{E89C8C55-0B30-46BA-960F-2B1F85325456}"/>
              </a:ext>
            </a:extLst>
          </p:cNvPr>
          <p:cNvSpPr txBox="1">
            <a:spLocks/>
          </p:cNvSpPr>
          <p:nvPr/>
        </p:nvSpPr>
        <p:spPr>
          <a:xfrm>
            <a:off x="1655518" y="-84785"/>
            <a:ext cx="7772400" cy="147002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b="1" dirty="0">
                <a:solidFill>
                  <a:srgbClr val="FF0000"/>
                </a:solidFill>
              </a:rPr>
              <a:t>JUZGAR CON PERSPECTIVA DE GÉNERO</a:t>
            </a:r>
          </a:p>
        </p:txBody>
      </p:sp>
      <p:pic>
        <p:nvPicPr>
          <p:cNvPr id="11" name="Imagen 10">
            <a:extLst>
              <a:ext uri="{FF2B5EF4-FFF2-40B4-BE49-F238E27FC236}">
                <a16:creationId xmlns:a16="http://schemas.microsoft.com/office/drawing/2014/main" id="{D2549174-B0DF-51B5-9E3B-2D2A0539E166}"/>
              </a:ext>
            </a:extLst>
          </p:cNvPr>
          <p:cNvPicPr>
            <a:picLocks noChangeAspect="1"/>
          </p:cNvPicPr>
          <p:nvPr/>
        </p:nvPicPr>
        <p:blipFill>
          <a:blip r:embed="rId4"/>
          <a:stretch>
            <a:fillRect/>
          </a:stretch>
        </p:blipFill>
        <p:spPr>
          <a:xfrm>
            <a:off x="4049610" y="5114987"/>
            <a:ext cx="4254983" cy="1636995"/>
          </a:xfrm>
          <a:prstGeom prst="rect">
            <a:avLst/>
          </a:prstGeom>
        </p:spPr>
      </p:pic>
      <p:sp>
        <p:nvSpPr>
          <p:cNvPr id="12" name="CuadroTexto 11">
            <a:extLst>
              <a:ext uri="{FF2B5EF4-FFF2-40B4-BE49-F238E27FC236}">
                <a16:creationId xmlns:a16="http://schemas.microsoft.com/office/drawing/2014/main" id="{C219AB3D-EF16-3065-20A2-522A14EE2DF6}"/>
              </a:ext>
            </a:extLst>
          </p:cNvPr>
          <p:cNvSpPr txBox="1"/>
          <p:nvPr/>
        </p:nvSpPr>
        <p:spPr>
          <a:xfrm>
            <a:off x="530087" y="5933484"/>
            <a:ext cx="3073725" cy="830997"/>
          </a:xfrm>
          <a:prstGeom prst="rect">
            <a:avLst/>
          </a:prstGeom>
          <a:noFill/>
        </p:spPr>
        <p:txBody>
          <a:bodyPr wrap="square" rtlCol="0">
            <a:spAutoFit/>
          </a:bodyPr>
          <a:lstStyle/>
          <a:p>
            <a:pPr algn="just"/>
            <a:r>
              <a:rPr lang="es-MX" sz="1600" dirty="0"/>
              <a:t>*SX-JE-48/2020, SUP-REC-91/2020, SUP-REC-102/2020, SUP-REC-164/2020</a:t>
            </a:r>
          </a:p>
        </p:txBody>
      </p:sp>
    </p:spTree>
    <p:extLst>
      <p:ext uri="{BB962C8B-B14F-4D97-AF65-F5344CB8AC3E}">
        <p14:creationId xmlns:p14="http://schemas.microsoft.com/office/powerpoint/2010/main" val="94858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F72F7CC-AE8B-44AC-F45A-970A63CD8F97}"/>
              </a:ext>
            </a:extLst>
          </p:cNvPr>
          <p:cNvSpPr txBox="1">
            <a:spLocks/>
          </p:cNvSpPr>
          <p:nvPr/>
        </p:nvSpPr>
        <p:spPr>
          <a:xfrm>
            <a:off x="1883827" y="138506"/>
            <a:ext cx="7063409"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4400" b="1" dirty="0">
                <a:solidFill>
                  <a:srgbClr val="FF6600"/>
                </a:solidFill>
              </a:rPr>
              <a:t>JURISPRUDENCIAS DE VPCMRG</a:t>
            </a:r>
          </a:p>
        </p:txBody>
      </p:sp>
      <p:sp>
        <p:nvSpPr>
          <p:cNvPr id="7" name="Marcador de contenido 2">
            <a:extLst>
              <a:ext uri="{FF2B5EF4-FFF2-40B4-BE49-F238E27FC236}">
                <a16:creationId xmlns:a16="http://schemas.microsoft.com/office/drawing/2014/main" id="{95F4D4AB-CE89-1224-DD0F-84EE7692C56B}"/>
              </a:ext>
            </a:extLst>
          </p:cNvPr>
          <p:cNvSpPr txBox="1">
            <a:spLocks/>
          </p:cNvSpPr>
          <p:nvPr/>
        </p:nvSpPr>
        <p:spPr>
          <a:xfrm>
            <a:off x="87577" y="1006561"/>
            <a:ext cx="8859659" cy="33783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s-MX" sz="1100" b="1" dirty="0">
                <a:solidFill>
                  <a:schemeClr val="accent5">
                    <a:lumMod val="50000"/>
                  </a:schemeClr>
                </a:solidFill>
              </a:rPr>
              <a:t>12/2021 </a:t>
            </a:r>
            <a:r>
              <a:rPr lang="es-ES" sz="1100" dirty="0">
                <a:solidFill>
                  <a:schemeClr val="accent5">
                    <a:lumMod val="50000"/>
                  </a:schemeClr>
                </a:solidFill>
              </a:rPr>
              <a:t>JUICIO PARA LA PROTECCIÓN DE LOS DERECHOS POLÍTICO-ELECTORALES DEL CIUDADANO. ES UNA VÍA INDEPENDIENTE O SIMULTÁNEA AL PROCEDIMIENTO ESPECIAL SANCIONADOR PARA IMPUGNAR ACTOS O RESOLUCIONES EN CONTEXTOS DE VIOLENCIA POLÍTICA EN RAZÓN DE GÉNERO. </a:t>
            </a:r>
          </a:p>
          <a:p>
            <a:pPr marL="0" indent="0" algn="just">
              <a:lnSpc>
                <a:spcPct val="110000"/>
              </a:lnSpc>
              <a:buNone/>
            </a:pPr>
            <a:r>
              <a:rPr lang="es-ES" sz="1100" b="1" dirty="0">
                <a:solidFill>
                  <a:schemeClr val="accent5">
                    <a:lumMod val="50000"/>
                  </a:schemeClr>
                </a:solidFill>
              </a:rPr>
              <a:t>13/2021 </a:t>
            </a:r>
            <a:r>
              <a:rPr lang="es-ES" sz="1100" dirty="0">
                <a:solidFill>
                  <a:schemeClr val="accent5">
                    <a:lumMod val="50000"/>
                  </a:schemeClr>
                </a:solidFill>
              </a:rPr>
              <a:t>JUICIO PARA LA PROTECCIÓN DE LOS DERECHOS POLÍTICO-ELECTORALES DEL CIUDADANO. ES LA VÍA PROCEDENTE PARA CONTROVERTIR LAS DETERMINACIONES DE FONDO DERIVADAS DE PROCEDIMIENTOS ADMINISTRATIVOS SANCIONADORES EN MATERIA DE VIOLENCIA POLÍTICA EN RAZÓN DE GÉNERO TANTO POR LA PERSONA FÍSICA RESPONSABLE COMO POR LA DENUNCIANTE.</a:t>
            </a:r>
          </a:p>
          <a:p>
            <a:pPr marL="0" indent="0" algn="just">
              <a:lnSpc>
                <a:spcPct val="110000"/>
              </a:lnSpc>
              <a:buNone/>
            </a:pPr>
            <a:r>
              <a:rPr lang="es-ES" sz="1100" b="1" dirty="0">
                <a:solidFill>
                  <a:schemeClr val="accent5">
                    <a:lumMod val="50000"/>
                  </a:schemeClr>
                </a:solidFill>
              </a:rPr>
              <a:t>12/2022</a:t>
            </a:r>
            <a:r>
              <a:rPr lang="es-ES" sz="1100" dirty="0">
                <a:solidFill>
                  <a:schemeClr val="accent5">
                    <a:lumMod val="50000"/>
                  </a:schemeClr>
                </a:solidFill>
              </a:rPr>
              <a:t> VIOLENCIA POLÍTICA EN RAZÓN DE GÉNERO. LAS MEDIDAS DE PROTECCIÓN PUEDEN MANTENERSE, DESPUÉS DE CUMPLIDA LA SENTENCIA, EN TANTO LO REQUIERA LA VÍCTIMA.</a:t>
            </a:r>
          </a:p>
          <a:p>
            <a:pPr marL="0" indent="0" algn="just">
              <a:lnSpc>
                <a:spcPct val="110000"/>
              </a:lnSpc>
              <a:buNone/>
            </a:pPr>
            <a:r>
              <a:rPr lang="es-ES" sz="1100" b="1" dirty="0">
                <a:solidFill>
                  <a:schemeClr val="accent5">
                    <a:lumMod val="50000"/>
                  </a:schemeClr>
                </a:solidFill>
              </a:rPr>
              <a:t>1/2023</a:t>
            </a:r>
            <a:r>
              <a:rPr lang="es-ES" sz="1100" dirty="0">
                <a:solidFill>
                  <a:schemeClr val="accent5">
                    <a:lumMod val="50000"/>
                  </a:schemeClr>
                </a:solidFill>
              </a:rPr>
              <a:t> MEDIDAS DE PROTECCIÓN. EN CASOS URGENTES, PODRÁN ORDENARSE POR AUTORIDAD ELECTORAL DIVERSA A LA COMPETENTE PARA RESOLVER EL FONDO DE LA QUEJA, CUANDO EXISTA RIESGO INMINENTE DE AFECTAR LA VIDA, INTEGRIDAD Y LIBERTAD DE QUIEN LAS SOLICITA.</a:t>
            </a:r>
          </a:p>
          <a:p>
            <a:pPr marL="0" indent="0" algn="ctr">
              <a:lnSpc>
                <a:spcPct val="110000"/>
              </a:lnSpc>
              <a:buNone/>
            </a:pPr>
            <a:r>
              <a:rPr lang="es-ES" sz="1300" dirty="0">
                <a:solidFill>
                  <a:schemeClr val="accent5">
                    <a:lumMod val="50000"/>
                  </a:schemeClr>
                </a:solidFill>
              </a:rPr>
              <a:t> </a:t>
            </a:r>
            <a:endParaRPr lang="es-MX" sz="1300" dirty="0">
              <a:solidFill>
                <a:schemeClr val="accent5">
                  <a:lumMod val="50000"/>
                </a:schemeClr>
              </a:solidFill>
            </a:endParaRPr>
          </a:p>
        </p:txBody>
      </p:sp>
      <p:pic>
        <p:nvPicPr>
          <p:cNvPr id="8" name="Imagen 7">
            <a:extLst>
              <a:ext uri="{FF2B5EF4-FFF2-40B4-BE49-F238E27FC236}">
                <a16:creationId xmlns:a16="http://schemas.microsoft.com/office/drawing/2014/main" id="{3E6E6CA9-366F-329D-67C3-3F9FEFEA3A6F}"/>
              </a:ext>
            </a:extLst>
          </p:cNvPr>
          <p:cNvPicPr>
            <a:picLocks noChangeAspect="1"/>
          </p:cNvPicPr>
          <p:nvPr/>
        </p:nvPicPr>
        <p:blipFill>
          <a:blip r:embed="rId2"/>
          <a:stretch>
            <a:fillRect/>
          </a:stretch>
        </p:blipFill>
        <p:spPr>
          <a:xfrm>
            <a:off x="0" y="0"/>
            <a:ext cx="1883827" cy="1420491"/>
          </a:xfrm>
          <a:prstGeom prst="rect">
            <a:avLst/>
          </a:prstGeom>
        </p:spPr>
      </p:pic>
      <p:sp>
        <p:nvSpPr>
          <p:cNvPr id="9" name="Título 1">
            <a:extLst>
              <a:ext uri="{FF2B5EF4-FFF2-40B4-BE49-F238E27FC236}">
                <a16:creationId xmlns:a16="http://schemas.microsoft.com/office/drawing/2014/main" id="{5F72F7CC-AE8B-44AC-F45A-970A63CD8F97}"/>
              </a:ext>
            </a:extLst>
          </p:cNvPr>
          <p:cNvSpPr txBox="1">
            <a:spLocks/>
          </p:cNvSpPr>
          <p:nvPr/>
        </p:nvSpPr>
        <p:spPr>
          <a:xfrm>
            <a:off x="2396837" y="3269633"/>
            <a:ext cx="5513728"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3600" b="1" dirty="0">
                <a:solidFill>
                  <a:srgbClr val="FF6600"/>
                </a:solidFill>
              </a:rPr>
              <a:t>TESIS DE VPCMRG</a:t>
            </a:r>
          </a:p>
        </p:txBody>
      </p:sp>
      <p:sp>
        <p:nvSpPr>
          <p:cNvPr id="10" name="Marcador de contenido 2">
            <a:extLst>
              <a:ext uri="{FF2B5EF4-FFF2-40B4-BE49-F238E27FC236}">
                <a16:creationId xmlns:a16="http://schemas.microsoft.com/office/drawing/2014/main" id="{95F4D4AB-CE89-1224-DD0F-84EE7692C56B}"/>
              </a:ext>
            </a:extLst>
          </p:cNvPr>
          <p:cNvSpPr txBox="1">
            <a:spLocks/>
          </p:cNvSpPr>
          <p:nvPr/>
        </p:nvSpPr>
        <p:spPr>
          <a:xfrm>
            <a:off x="87576" y="3955610"/>
            <a:ext cx="8859659" cy="33783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s-MX" sz="1100" b="1" dirty="0">
                <a:solidFill>
                  <a:schemeClr val="accent5">
                    <a:lumMod val="50000"/>
                  </a:schemeClr>
                </a:solidFill>
              </a:rPr>
              <a:t>LXXXV/2016 </a:t>
            </a:r>
            <a:r>
              <a:rPr lang="es-ES" sz="1100" dirty="0">
                <a:solidFill>
                  <a:schemeClr val="accent5">
                    <a:lumMod val="50000"/>
                  </a:schemeClr>
                </a:solidFill>
              </a:rPr>
              <a:t>ACOSO LABORAL. CONSTITUYE UN IMPEDIMENTO PARA EL EJERCICIO DEL CARGO, CUANDO SE ACREDITA EN CONTRA DE ALGÚN INTEGRANTE DE UN ÓRGANO ELECTORAL. </a:t>
            </a:r>
          </a:p>
          <a:p>
            <a:pPr marL="0" indent="0" algn="just">
              <a:lnSpc>
                <a:spcPct val="110000"/>
              </a:lnSpc>
              <a:buNone/>
            </a:pPr>
            <a:r>
              <a:rPr lang="es-ES" sz="1100" b="1" dirty="0">
                <a:solidFill>
                  <a:schemeClr val="accent5">
                    <a:lumMod val="50000"/>
                  </a:schemeClr>
                </a:solidFill>
              </a:rPr>
              <a:t>X/2017 </a:t>
            </a:r>
            <a:r>
              <a:rPr lang="es-ES" sz="1100" dirty="0">
                <a:solidFill>
                  <a:schemeClr val="accent5">
                    <a:lumMod val="50000"/>
                  </a:schemeClr>
                </a:solidFill>
              </a:rPr>
              <a:t>VIOLENCIA POLÍTICA DE GÉNERO. LAS MEDIDAS DE PROTECCIÓN PUEDEN MANTENERSE, INCLUSO DESPUÉS DE CUMPLIDO EL FALLO, EN TANTO LO REQUIERA LA VÍCTIMA</a:t>
            </a:r>
          </a:p>
          <a:p>
            <a:pPr marL="0" indent="0" algn="just">
              <a:lnSpc>
                <a:spcPct val="110000"/>
              </a:lnSpc>
              <a:buNone/>
            </a:pPr>
            <a:r>
              <a:rPr lang="es-ES" sz="1100" b="1" dirty="0">
                <a:solidFill>
                  <a:schemeClr val="accent5">
                    <a:lumMod val="50000"/>
                  </a:schemeClr>
                </a:solidFill>
              </a:rPr>
              <a:t>VI/2022</a:t>
            </a:r>
            <a:r>
              <a:rPr lang="es-ES" sz="1100" dirty="0">
                <a:solidFill>
                  <a:schemeClr val="accent5">
                    <a:lumMod val="50000"/>
                  </a:schemeClr>
                </a:solidFill>
              </a:rPr>
              <a:t> NOTIFICACIÓN PERSONAL. DEBE PRACTICARSE EN CASOS DE VIOLENCIA POLÍTICA EN RAZÓN DE GÉNERO EN LOS CUÁLES UNA MUJER INDÍGENA SEA VÍCTIMA O TERCERA INTERESADA, CON EL FIN DE GARANTIZAR SU DERECHO DE ACCESO A LA JUSTICIA.</a:t>
            </a:r>
          </a:p>
          <a:p>
            <a:pPr marL="0" indent="0" algn="just">
              <a:lnSpc>
                <a:spcPct val="110000"/>
              </a:lnSpc>
              <a:buNone/>
            </a:pPr>
            <a:r>
              <a:rPr lang="es-ES" sz="1100" b="1" dirty="0">
                <a:solidFill>
                  <a:schemeClr val="accent5">
                    <a:lumMod val="50000"/>
                  </a:schemeClr>
                </a:solidFill>
              </a:rPr>
              <a:t>VIII/2022</a:t>
            </a:r>
            <a:r>
              <a:rPr lang="es-ES" sz="1100" dirty="0">
                <a:solidFill>
                  <a:schemeClr val="accent5">
                    <a:lumMod val="50000"/>
                  </a:schemeClr>
                </a:solidFill>
              </a:rPr>
              <a:t> VIOLENCIA POLÍTICA EN RAZÓN DE GÉNERO. ES DEBER DE LA AUTORIDAD ELECTORAL CONSULTAR A LA VÍCTIMA, SI REQUIERE LA CONTINUIDAD DE LAS MEDIDAS DE PROTECCIÓN ORDENADAS A SU FAVOR, AÚN Y CUANDO HAYA CONCLUÍDO EL ENCARGO.</a:t>
            </a:r>
          </a:p>
          <a:p>
            <a:pPr marL="0" indent="0" algn="just">
              <a:lnSpc>
                <a:spcPct val="110000"/>
              </a:lnSpc>
              <a:buNone/>
            </a:pPr>
            <a:r>
              <a:rPr lang="es-ES" sz="1100" b="1" dirty="0">
                <a:solidFill>
                  <a:schemeClr val="accent5">
                    <a:lumMod val="50000"/>
                  </a:schemeClr>
                </a:solidFill>
              </a:rPr>
              <a:t>II/2023</a:t>
            </a:r>
            <a:r>
              <a:rPr lang="es-ES" sz="1100" dirty="0">
                <a:solidFill>
                  <a:schemeClr val="accent5">
                    <a:lumMod val="50000"/>
                  </a:schemeClr>
                </a:solidFill>
              </a:rPr>
              <a:t> VIOLENCIA POLÍTICA EN RAZÓN DE GÉNERO. LA SALA ESPECIALIZADA Y LAS AUTORIDADES LOCALES RESOLUTORAS DEL PROCEDIMIENTO SANCIONADOR TIENEN FACUTADES PARA DETERMINAR EL PLAZO DE PERMANENCIA EN EL REGISTRO DE PERSONAS INFRACTORAS CORRESPONDIENTES</a:t>
            </a:r>
          </a:p>
          <a:p>
            <a:pPr marL="0" indent="0" algn="ctr">
              <a:lnSpc>
                <a:spcPct val="110000"/>
              </a:lnSpc>
              <a:buNone/>
            </a:pPr>
            <a:r>
              <a:rPr lang="es-ES" sz="1300" dirty="0">
                <a:solidFill>
                  <a:schemeClr val="accent5">
                    <a:lumMod val="50000"/>
                  </a:schemeClr>
                </a:solidFill>
              </a:rPr>
              <a:t> </a:t>
            </a:r>
            <a:endParaRPr lang="es-MX" sz="1300" dirty="0">
              <a:solidFill>
                <a:schemeClr val="accent5">
                  <a:lumMod val="50000"/>
                </a:schemeClr>
              </a:solidFill>
            </a:endParaRPr>
          </a:p>
        </p:txBody>
      </p:sp>
    </p:spTree>
    <p:extLst>
      <p:ext uri="{BB962C8B-B14F-4D97-AF65-F5344CB8AC3E}">
        <p14:creationId xmlns:p14="http://schemas.microsoft.com/office/powerpoint/2010/main" val="352512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F72F7CC-AE8B-44AC-F45A-970A63CD8F97}"/>
              </a:ext>
            </a:extLst>
          </p:cNvPr>
          <p:cNvSpPr txBox="1">
            <a:spLocks/>
          </p:cNvSpPr>
          <p:nvPr/>
        </p:nvSpPr>
        <p:spPr>
          <a:xfrm>
            <a:off x="1412772" y="13729"/>
            <a:ext cx="7063409"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MX" sz="4400" b="1" dirty="0">
                <a:solidFill>
                  <a:srgbClr val="FF6600"/>
                </a:solidFill>
              </a:rPr>
              <a:t>SENTENCIAS</a:t>
            </a:r>
          </a:p>
        </p:txBody>
      </p:sp>
      <p:sp>
        <p:nvSpPr>
          <p:cNvPr id="7" name="Marcador de contenido 2">
            <a:extLst>
              <a:ext uri="{FF2B5EF4-FFF2-40B4-BE49-F238E27FC236}">
                <a16:creationId xmlns:a16="http://schemas.microsoft.com/office/drawing/2014/main" id="{95F4D4AB-CE89-1224-DD0F-84EE7692C56B}"/>
              </a:ext>
            </a:extLst>
          </p:cNvPr>
          <p:cNvSpPr txBox="1">
            <a:spLocks/>
          </p:cNvSpPr>
          <p:nvPr/>
        </p:nvSpPr>
        <p:spPr>
          <a:xfrm>
            <a:off x="-175659" y="2746054"/>
            <a:ext cx="8859659" cy="33783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300" dirty="0">
                <a:solidFill>
                  <a:schemeClr val="accent5">
                    <a:lumMod val="50000"/>
                  </a:schemeClr>
                </a:solidFill>
              </a:rPr>
              <a:t> </a:t>
            </a:r>
            <a:endParaRPr lang="es-MX" sz="1300" dirty="0">
              <a:solidFill>
                <a:schemeClr val="accent5">
                  <a:lumMod val="50000"/>
                </a:schemeClr>
              </a:solidFill>
            </a:endParaRPr>
          </a:p>
        </p:txBody>
      </p:sp>
      <p:pic>
        <p:nvPicPr>
          <p:cNvPr id="8" name="Imagen 7">
            <a:extLst>
              <a:ext uri="{FF2B5EF4-FFF2-40B4-BE49-F238E27FC236}">
                <a16:creationId xmlns:a16="http://schemas.microsoft.com/office/drawing/2014/main" id="{3E6E6CA9-366F-329D-67C3-3F9FEFEA3A6F}"/>
              </a:ext>
            </a:extLst>
          </p:cNvPr>
          <p:cNvPicPr>
            <a:picLocks noChangeAspect="1"/>
          </p:cNvPicPr>
          <p:nvPr/>
        </p:nvPicPr>
        <p:blipFill>
          <a:blip r:embed="rId2"/>
          <a:stretch>
            <a:fillRect/>
          </a:stretch>
        </p:blipFill>
        <p:spPr>
          <a:xfrm>
            <a:off x="0" y="0"/>
            <a:ext cx="1883827" cy="1420491"/>
          </a:xfrm>
          <a:prstGeom prst="rect">
            <a:avLst/>
          </a:prstGeom>
        </p:spPr>
      </p:pic>
      <p:sp>
        <p:nvSpPr>
          <p:cNvPr id="9" name="Título 1">
            <a:extLst>
              <a:ext uri="{FF2B5EF4-FFF2-40B4-BE49-F238E27FC236}">
                <a16:creationId xmlns:a16="http://schemas.microsoft.com/office/drawing/2014/main" id="{5F72F7CC-AE8B-44AC-F45A-970A63CD8F97}"/>
              </a:ext>
            </a:extLst>
          </p:cNvPr>
          <p:cNvSpPr txBox="1">
            <a:spLocks/>
          </p:cNvSpPr>
          <p:nvPr/>
        </p:nvSpPr>
        <p:spPr>
          <a:xfrm>
            <a:off x="303394" y="1422511"/>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SUP-RAP-252/2022</a:t>
            </a:r>
          </a:p>
        </p:txBody>
      </p:sp>
      <p:sp>
        <p:nvSpPr>
          <p:cNvPr id="2" name="Rectángulo 1"/>
          <p:cNvSpPr/>
          <p:nvPr/>
        </p:nvSpPr>
        <p:spPr>
          <a:xfrm>
            <a:off x="206412" y="1953189"/>
            <a:ext cx="8380606" cy="1077218"/>
          </a:xfrm>
          <a:prstGeom prst="rect">
            <a:avLst/>
          </a:prstGeom>
        </p:spPr>
        <p:txBody>
          <a:bodyPr wrap="square">
            <a:spAutoFit/>
          </a:bodyPr>
          <a:lstStyle/>
          <a:p>
            <a:pPr algn="just"/>
            <a:r>
              <a:rPr lang="es-ES" sz="1600" dirty="0"/>
              <a:t>La Sala Superior del TEPJF determinó que publicaciones en redes sociales hechas por un legislador, cuando se encuentre acreditada la violencia política en razón de género contra las personas </a:t>
            </a:r>
            <a:r>
              <a:rPr lang="es-ES" sz="1600" dirty="0" err="1"/>
              <a:t>transgénero</a:t>
            </a:r>
            <a:r>
              <a:rPr lang="es-ES" sz="1600" dirty="0"/>
              <a:t>, no se pueden considerar protegidas por la inviolabilidad parlamentaria ni por la libre expresión.</a:t>
            </a:r>
            <a:endParaRPr lang="en-US" sz="1600" dirty="0"/>
          </a:p>
        </p:txBody>
      </p:sp>
      <p:sp>
        <p:nvSpPr>
          <p:cNvPr id="11" name="Título 1">
            <a:extLst>
              <a:ext uri="{FF2B5EF4-FFF2-40B4-BE49-F238E27FC236}">
                <a16:creationId xmlns:a16="http://schemas.microsoft.com/office/drawing/2014/main" id="{5F72F7CC-AE8B-44AC-F45A-970A63CD8F97}"/>
              </a:ext>
            </a:extLst>
          </p:cNvPr>
          <p:cNvSpPr txBox="1">
            <a:spLocks/>
          </p:cNvSpPr>
          <p:nvPr/>
        </p:nvSpPr>
        <p:spPr>
          <a:xfrm>
            <a:off x="206412" y="3074448"/>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SUP-REC-1861/2021. Caso </a:t>
            </a:r>
            <a:r>
              <a:rPr lang="es-MX" sz="1800" b="1" dirty="0" err="1">
                <a:solidFill>
                  <a:srgbClr val="FF6600"/>
                </a:solidFill>
              </a:rPr>
              <a:t>Iliatenco</a:t>
            </a:r>
            <a:endParaRPr lang="es-MX" sz="1800" b="1" dirty="0">
              <a:solidFill>
                <a:srgbClr val="FF6600"/>
              </a:solidFill>
            </a:endParaRPr>
          </a:p>
        </p:txBody>
      </p:sp>
      <p:sp>
        <p:nvSpPr>
          <p:cNvPr id="12" name="Rectángulo 11"/>
          <p:cNvSpPr/>
          <p:nvPr/>
        </p:nvSpPr>
        <p:spPr>
          <a:xfrm>
            <a:off x="206412" y="3693189"/>
            <a:ext cx="8380606" cy="830997"/>
          </a:xfrm>
          <a:prstGeom prst="rect">
            <a:avLst/>
          </a:prstGeom>
        </p:spPr>
        <p:txBody>
          <a:bodyPr wrap="square">
            <a:spAutoFit/>
          </a:bodyPr>
          <a:lstStyle/>
          <a:p>
            <a:pPr algn="just"/>
            <a:r>
              <a:rPr lang="es-ES" sz="1600" dirty="0"/>
              <a:t>Una sentencia histórica, confirmaron la </a:t>
            </a:r>
            <a:r>
              <a:rPr lang="es-ES" sz="1600" b="1" dirty="0"/>
              <a:t>anulación de la elección</a:t>
            </a:r>
            <a:r>
              <a:rPr lang="es-ES" sz="1600" dirty="0"/>
              <a:t> en el municipio de </a:t>
            </a:r>
            <a:r>
              <a:rPr lang="es-ES" sz="1600" dirty="0" err="1"/>
              <a:t>Iliatenco</a:t>
            </a:r>
            <a:r>
              <a:rPr lang="es-ES" sz="1600" dirty="0"/>
              <a:t>, Guerrero, donde se acreditó </a:t>
            </a:r>
            <a:r>
              <a:rPr lang="es-ES" sz="1600" b="1" dirty="0"/>
              <a:t>violencia política de género</a:t>
            </a:r>
            <a:r>
              <a:rPr lang="es-ES" sz="1600" dirty="0"/>
              <a:t> contra una candidata a presidenta municipal.</a:t>
            </a:r>
            <a:endParaRPr lang="en-US" sz="1600" dirty="0"/>
          </a:p>
        </p:txBody>
      </p:sp>
      <p:sp>
        <p:nvSpPr>
          <p:cNvPr id="13" name="Título 1">
            <a:extLst>
              <a:ext uri="{FF2B5EF4-FFF2-40B4-BE49-F238E27FC236}">
                <a16:creationId xmlns:a16="http://schemas.microsoft.com/office/drawing/2014/main" id="{5F72F7CC-AE8B-44AC-F45A-970A63CD8F97}"/>
              </a:ext>
            </a:extLst>
          </p:cNvPr>
          <p:cNvSpPr txBox="1">
            <a:spLocks/>
          </p:cNvSpPr>
          <p:nvPr/>
        </p:nvSpPr>
        <p:spPr>
          <a:xfrm>
            <a:off x="206412" y="4617271"/>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SUP-REC-1046/2021. </a:t>
            </a:r>
          </a:p>
        </p:txBody>
      </p:sp>
      <p:sp>
        <p:nvSpPr>
          <p:cNvPr id="14" name="Rectángulo 13"/>
          <p:cNvSpPr/>
          <p:nvPr/>
        </p:nvSpPr>
        <p:spPr>
          <a:xfrm>
            <a:off x="206412" y="5186968"/>
            <a:ext cx="8380606" cy="1323439"/>
          </a:xfrm>
          <a:prstGeom prst="rect">
            <a:avLst/>
          </a:prstGeom>
        </p:spPr>
        <p:txBody>
          <a:bodyPr wrap="square">
            <a:spAutoFit/>
          </a:bodyPr>
          <a:lstStyle/>
          <a:p>
            <a:pPr algn="just"/>
            <a:r>
              <a:rPr lang="es-ES" sz="1600" dirty="0"/>
              <a:t>Partiendo del enfoque transformador de la Sala Superior en la resolución de casos y a efecto de sumar a lo ordenado por el Tribunal local -quien puso a disposición del actor literatura en materia de género- se ordena al ex candidato a la gubernatura que, en un periodo de no más de cinco días contados a partir de la notificación de esta sentencia, acredite ante esta Sala Superior haber tomado el curso en línea: Inducción a la igualdad entre mujeres y hombres </a:t>
            </a:r>
            <a:endParaRPr lang="en-US" sz="1600" dirty="0"/>
          </a:p>
        </p:txBody>
      </p:sp>
    </p:spTree>
    <p:extLst>
      <p:ext uri="{BB962C8B-B14F-4D97-AF65-F5344CB8AC3E}">
        <p14:creationId xmlns:p14="http://schemas.microsoft.com/office/powerpoint/2010/main" val="9241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F72F7CC-AE8B-44AC-F45A-970A63CD8F97}"/>
              </a:ext>
            </a:extLst>
          </p:cNvPr>
          <p:cNvSpPr txBox="1">
            <a:spLocks/>
          </p:cNvSpPr>
          <p:nvPr/>
        </p:nvSpPr>
        <p:spPr>
          <a:xfrm>
            <a:off x="1412772" y="13729"/>
            <a:ext cx="7063409"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MX" sz="4400" b="1" dirty="0">
                <a:solidFill>
                  <a:srgbClr val="FF6600"/>
                </a:solidFill>
              </a:rPr>
              <a:t>SENTENCIAS</a:t>
            </a:r>
          </a:p>
        </p:txBody>
      </p:sp>
      <p:sp>
        <p:nvSpPr>
          <p:cNvPr id="7" name="Marcador de contenido 2">
            <a:extLst>
              <a:ext uri="{FF2B5EF4-FFF2-40B4-BE49-F238E27FC236}">
                <a16:creationId xmlns:a16="http://schemas.microsoft.com/office/drawing/2014/main" id="{95F4D4AB-CE89-1224-DD0F-84EE7692C56B}"/>
              </a:ext>
            </a:extLst>
          </p:cNvPr>
          <p:cNvSpPr txBox="1">
            <a:spLocks/>
          </p:cNvSpPr>
          <p:nvPr/>
        </p:nvSpPr>
        <p:spPr>
          <a:xfrm>
            <a:off x="-175659" y="2746054"/>
            <a:ext cx="8859659" cy="33783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300" dirty="0">
                <a:solidFill>
                  <a:schemeClr val="accent5">
                    <a:lumMod val="50000"/>
                  </a:schemeClr>
                </a:solidFill>
              </a:rPr>
              <a:t> </a:t>
            </a:r>
            <a:endParaRPr lang="es-MX" sz="1300" dirty="0">
              <a:solidFill>
                <a:schemeClr val="accent5">
                  <a:lumMod val="50000"/>
                </a:schemeClr>
              </a:solidFill>
            </a:endParaRPr>
          </a:p>
        </p:txBody>
      </p:sp>
      <p:pic>
        <p:nvPicPr>
          <p:cNvPr id="8" name="Imagen 7">
            <a:extLst>
              <a:ext uri="{FF2B5EF4-FFF2-40B4-BE49-F238E27FC236}">
                <a16:creationId xmlns:a16="http://schemas.microsoft.com/office/drawing/2014/main" id="{3E6E6CA9-366F-329D-67C3-3F9FEFEA3A6F}"/>
              </a:ext>
            </a:extLst>
          </p:cNvPr>
          <p:cNvPicPr>
            <a:picLocks noChangeAspect="1"/>
          </p:cNvPicPr>
          <p:nvPr/>
        </p:nvPicPr>
        <p:blipFill>
          <a:blip r:embed="rId2"/>
          <a:stretch>
            <a:fillRect/>
          </a:stretch>
        </p:blipFill>
        <p:spPr>
          <a:xfrm>
            <a:off x="0" y="0"/>
            <a:ext cx="1883827" cy="1420491"/>
          </a:xfrm>
          <a:prstGeom prst="rect">
            <a:avLst/>
          </a:prstGeom>
        </p:spPr>
      </p:pic>
      <p:sp>
        <p:nvSpPr>
          <p:cNvPr id="9" name="Título 1">
            <a:extLst>
              <a:ext uri="{FF2B5EF4-FFF2-40B4-BE49-F238E27FC236}">
                <a16:creationId xmlns:a16="http://schemas.microsoft.com/office/drawing/2014/main" id="{5F72F7CC-AE8B-44AC-F45A-970A63CD8F97}"/>
              </a:ext>
            </a:extLst>
          </p:cNvPr>
          <p:cNvSpPr txBox="1">
            <a:spLocks/>
          </p:cNvSpPr>
          <p:nvPr/>
        </p:nvSpPr>
        <p:spPr>
          <a:xfrm>
            <a:off x="303394" y="1209987"/>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SUP-REC-405/2021</a:t>
            </a:r>
          </a:p>
        </p:txBody>
      </p:sp>
      <p:sp>
        <p:nvSpPr>
          <p:cNvPr id="2" name="Rectángulo 1"/>
          <p:cNvSpPr/>
          <p:nvPr/>
        </p:nvSpPr>
        <p:spPr>
          <a:xfrm>
            <a:off x="261439" y="1572171"/>
            <a:ext cx="8380606" cy="584775"/>
          </a:xfrm>
          <a:prstGeom prst="rect">
            <a:avLst/>
          </a:prstGeom>
        </p:spPr>
        <p:txBody>
          <a:bodyPr wrap="square">
            <a:spAutoFit/>
          </a:bodyPr>
          <a:lstStyle/>
          <a:p>
            <a:pPr algn="just"/>
            <a:r>
              <a:rPr lang="es-ES" sz="1600" dirty="0"/>
              <a:t>Violencia Política contra las mujeres por razón de género por pérdida del modo honestos de vivir como requisito de elegibilidad.</a:t>
            </a:r>
            <a:endParaRPr lang="en-US" sz="1600" dirty="0"/>
          </a:p>
        </p:txBody>
      </p:sp>
      <p:sp>
        <p:nvSpPr>
          <p:cNvPr id="11" name="Título 1">
            <a:extLst>
              <a:ext uri="{FF2B5EF4-FFF2-40B4-BE49-F238E27FC236}">
                <a16:creationId xmlns:a16="http://schemas.microsoft.com/office/drawing/2014/main" id="{5F72F7CC-AE8B-44AC-F45A-970A63CD8F97}"/>
              </a:ext>
            </a:extLst>
          </p:cNvPr>
          <p:cNvSpPr txBox="1">
            <a:spLocks/>
          </p:cNvSpPr>
          <p:nvPr/>
        </p:nvSpPr>
        <p:spPr>
          <a:xfrm>
            <a:off x="247193" y="1974438"/>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SUP-RAP-138/2021 Y ACUMULADOS</a:t>
            </a:r>
          </a:p>
        </p:txBody>
      </p:sp>
      <p:sp>
        <p:nvSpPr>
          <p:cNvPr id="12" name="Rectángulo 11"/>
          <p:cNvSpPr/>
          <p:nvPr/>
        </p:nvSpPr>
        <p:spPr>
          <a:xfrm>
            <a:off x="261439" y="2316493"/>
            <a:ext cx="8380606" cy="830997"/>
          </a:xfrm>
          <a:prstGeom prst="rect">
            <a:avLst/>
          </a:prstGeom>
        </p:spPr>
        <p:txBody>
          <a:bodyPr wrap="square">
            <a:spAutoFit/>
          </a:bodyPr>
          <a:lstStyle/>
          <a:p>
            <a:pPr algn="just"/>
            <a:r>
              <a:rPr lang="es-ES" sz="1600" dirty="0"/>
              <a:t>La autoridad administrativa electoral carece de facultades para determinar la pérdida de la presunción de contar con un modo honesto de vivir. La determinación corresponde a la autoridad jurisdiccional al emitir la sentencia correspondiente.</a:t>
            </a:r>
            <a:endParaRPr lang="en-US" sz="1600" dirty="0"/>
          </a:p>
        </p:txBody>
      </p:sp>
      <p:sp>
        <p:nvSpPr>
          <p:cNvPr id="13" name="Título 1">
            <a:extLst>
              <a:ext uri="{FF2B5EF4-FFF2-40B4-BE49-F238E27FC236}">
                <a16:creationId xmlns:a16="http://schemas.microsoft.com/office/drawing/2014/main" id="{5F72F7CC-AE8B-44AC-F45A-970A63CD8F97}"/>
              </a:ext>
            </a:extLst>
          </p:cNvPr>
          <p:cNvSpPr txBox="1">
            <a:spLocks/>
          </p:cNvSpPr>
          <p:nvPr/>
        </p:nvSpPr>
        <p:spPr>
          <a:xfrm>
            <a:off x="247193" y="3018185"/>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SUP-REC-552/2021. </a:t>
            </a:r>
          </a:p>
        </p:txBody>
      </p:sp>
      <p:sp>
        <p:nvSpPr>
          <p:cNvPr id="14" name="Rectángulo 13"/>
          <p:cNvSpPr/>
          <p:nvPr/>
        </p:nvSpPr>
        <p:spPr>
          <a:xfrm>
            <a:off x="261439" y="3408341"/>
            <a:ext cx="8380606" cy="584775"/>
          </a:xfrm>
          <a:prstGeom prst="rect">
            <a:avLst/>
          </a:prstGeom>
        </p:spPr>
        <p:txBody>
          <a:bodyPr wrap="square">
            <a:spAutoFit/>
          </a:bodyPr>
          <a:lstStyle/>
          <a:p>
            <a:pPr algn="just"/>
            <a:r>
              <a:rPr lang="es-ES" sz="1600" dirty="0"/>
              <a:t>La revisión aleatoria del formato 3 de 3 para registro de candidaturas de personas propietarias y suplentes, por los principios de mayoría relativa y de representación proporcional, es válida.</a:t>
            </a:r>
            <a:endParaRPr lang="en-US" sz="1600" dirty="0"/>
          </a:p>
        </p:txBody>
      </p:sp>
      <p:sp>
        <p:nvSpPr>
          <p:cNvPr id="15" name="Título 1">
            <a:extLst>
              <a:ext uri="{FF2B5EF4-FFF2-40B4-BE49-F238E27FC236}">
                <a16:creationId xmlns:a16="http://schemas.microsoft.com/office/drawing/2014/main" id="{5F72F7CC-AE8B-44AC-F45A-970A63CD8F97}"/>
              </a:ext>
            </a:extLst>
          </p:cNvPr>
          <p:cNvSpPr txBox="1">
            <a:spLocks/>
          </p:cNvSpPr>
          <p:nvPr/>
        </p:nvSpPr>
        <p:spPr>
          <a:xfrm>
            <a:off x="261439" y="3860583"/>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SUP-REC-82/2021. </a:t>
            </a:r>
          </a:p>
        </p:txBody>
      </p:sp>
      <p:sp>
        <p:nvSpPr>
          <p:cNvPr id="16" name="Rectángulo 15"/>
          <p:cNvSpPr/>
          <p:nvPr/>
        </p:nvSpPr>
        <p:spPr>
          <a:xfrm>
            <a:off x="247193" y="4183339"/>
            <a:ext cx="8380606" cy="584775"/>
          </a:xfrm>
          <a:prstGeom prst="rect">
            <a:avLst/>
          </a:prstGeom>
        </p:spPr>
        <p:txBody>
          <a:bodyPr wrap="square">
            <a:spAutoFit/>
          </a:bodyPr>
          <a:lstStyle/>
          <a:p>
            <a:pPr algn="just"/>
            <a:r>
              <a:rPr lang="es-ES" sz="1600" dirty="0"/>
              <a:t>Requisitos para la procedencia del desistimiento en denuncias por violencia política en razón de género.</a:t>
            </a:r>
            <a:endParaRPr lang="en-US" sz="1600" dirty="0"/>
          </a:p>
        </p:txBody>
      </p:sp>
      <p:sp>
        <p:nvSpPr>
          <p:cNvPr id="17" name="Título 1">
            <a:extLst>
              <a:ext uri="{FF2B5EF4-FFF2-40B4-BE49-F238E27FC236}">
                <a16:creationId xmlns:a16="http://schemas.microsoft.com/office/drawing/2014/main" id="{5F72F7CC-AE8B-44AC-F45A-970A63CD8F97}"/>
              </a:ext>
            </a:extLst>
          </p:cNvPr>
          <p:cNvSpPr txBox="1">
            <a:spLocks/>
          </p:cNvSpPr>
          <p:nvPr/>
        </p:nvSpPr>
        <p:spPr>
          <a:xfrm>
            <a:off x="261439" y="4671955"/>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SUP-REP-158/2020. </a:t>
            </a:r>
          </a:p>
        </p:txBody>
      </p:sp>
      <p:sp>
        <p:nvSpPr>
          <p:cNvPr id="20" name="Rectángulo 19"/>
          <p:cNvSpPr/>
          <p:nvPr/>
        </p:nvSpPr>
        <p:spPr>
          <a:xfrm>
            <a:off x="261439" y="5009928"/>
            <a:ext cx="8380606" cy="584775"/>
          </a:xfrm>
          <a:prstGeom prst="rect">
            <a:avLst/>
          </a:prstGeom>
        </p:spPr>
        <p:txBody>
          <a:bodyPr wrap="square">
            <a:spAutoFit/>
          </a:bodyPr>
          <a:lstStyle/>
          <a:p>
            <a:pPr algn="just"/>
            <a:r>
              <a:rPr lang="es-ES" sz="1600" dirty="0"/>
              <a:t>Autoridades electorales carecen de competencia para investigar hechos de violencia de género hacia a las mujeres cuando la posible víctima no ejerza un cargo de elección popular.</a:t>
            </a:r>
            <a:endParaRPr lang="en-US" sz="1600" dirty="0"/>
          </a:p>
        </p:txBody>
      </p:sp>
      <p:sp>
        <p:nvSpPr>
          <p:cNvPr id="21" name="Título 1">
            <a:extLst>
              <a:ext uri="{FF2B5EF4-FFF2-40B4-BE49-F238E27FC236}">
                <a16:creationId xmlns:a16="http://schemas.microsoft.com/office/drawing/2014/main" id="{5F72F7CC-AE8B-44AC-F45A-970A63CD8F97}"/>
              </a:ext>
            </a:extLst>
          </p:cNvPr>
          <p:cNvSpPr txBox="1">
            <a:spLocks/>
          </p:cNvSpPr>
          <p:nvPr/>
        </p:nvSpPr>
        <p:spPr>
          <a:xfrm>
            <a:off x="247780" y="5492147"/>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SUP-REC-61/2020. </a:t>
            </a:r>
          </a:p>
        </p:txBody>
      </p:sp>
      <p:sp>
        <p:nvSpPr>
          <p:cNvPr id="22" name="Rectángulo 21"/>
          <p:cNvSpPr/>
          <p:nvPr/>
        </p:nvSpPr>
        <p:spPr>
          <a:xfrm>
            <a:off x="247780" y="5901673"/>
            <a:ext cx="8380606" cy="830997"/>
          </a:xfrm>
          <a:prstGeom prst="rect">
            <a:avLst/>
          </a:prstGeom>
        </p:spPr>
        <p:txBody>
          <a:bodyPr wrap="square">
            <a:spAutoFit/>
          </a:bodyPr>
          <a:lstStyle/>
          <a:p>
            <a:pPr algn="just"/>
            <a:r>
              <a:rPr lang="es-ES" sz="1600" dirty="0"/>
              <a:t>La Violencia política por razón de género también puede ser cometida por una mujer. Las conductas sistemáticas que impiden una participación sustantiva en </a:t>
            </a:r>
            <a:r>
              <a:rPr lang="es-ES" sz="1600" dirty="0" err="1"/>
              <a:t>en</a:t>
            </a:r>
            <a:r>
              <a:rPr lang="es-ES" sz="1600" dirty="0"/>
              <a:t> el órgano de gobierno municipal constituye violencia política por razón de género.</a:t>
            </a:r>
            <a:endParaRPr lang="en-US" sz="1600" dirty="0"/>
          </a:p>
        </p:txBody>
      </p:sp>
    </p:spTree>
    <p:extLst>
      <p:ext uri="{BB962C8B-B14F-4D97-AF65-F5344CB8AC3E}">
        <p14:creationId xmlns:p14="http://schemas.microsoft.com/office/powerpoint/2010/main" val="338746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F72F7CC-AE8B-44AC-F45A-970A63CD8F97}"/>
              </a:ext>
            </a:extLst>
          </p:cNvPr>
          <p:cNvSpPr txBox="1">
            <a:spLocks/>
          </p:cNvSpPr>
          <p:nvPr/>
        </p:nvSpPr>
        <p:spPr>
          <a:xfrm>
            <a:off x="1412772" y="13729"/>
            <a:ext cx="7063409"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MX" sz="4400" b="1" dirty="0">
                <a:solidFill>
                  <a:srgbClr val="FF6600"/>
                </a:solidFill>
              </a:rPr>
              <a:t>SENTENCIAS</a:t>
            </a:r>
          </a:p>
        </p:txBody>
      </p:sp>
      <p:sp>
        <p:nvSpPr>
          <p:cNvPr id="7" name="Marcador de contenido 2">
            <a:extLst>
              <a:ext uri="{FF2B5EF4-FFF2-40B4-BE49-F238E27FC236}">
                <a16:creationId xmlns:a16="http://schemas.microsoft.com/office/drawing/2014/main" id="{95F4D4AB-CE89-1224-DD0F-84EE7692C56B}"/>
              </a:ext>
            </a:extLst>
          </p:cNvPr>
          <p:cNvSpPr txBox="1">
            <a:spLocks/>
          </p:cNvSpPr>
          <p:nvPr/>
        </p:nvSpPr>
        <p:spPr>
          <a:xfrm>
            <a:off x="-175659" y="2746054"/>
            <a:ext cx="8859659" cy="33783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300" dirty="0">
                <a:solidFill>
                  <a:schemeClr val="accent5">
                    <a:lumMod val="50000"/>
                  </a:schemeClr>
                </a:solidFill>
              </a:rPr>
              <a:t> </a:t>
            </a:r>
            <a:endParaRPr lang="es-MX" sz="1300" dirty="0">
              <a:solidFill>
                <a:schemeClr val="accent5">
                  <a:lumMod val="50000"/>
                </a:schemeClr>
              </a:solidFill>
            </a:endParaRPr>
          </a:p>
        </p:txBody>
      </p:sp>
      <p:pic>
        <p:nvPicPr>
          <p:cNvPr id="8" name="Imagen 7">
            <a:extLst>
              <a:ext uri="{FF2B5EF4-FFF2-40B4-BE49-F238E27FC236}">
                <a16:creationId xmlns:a16="http://schemas.microsoft.com/office/drawing/2014/main" id="{3E6E6CA9-366F-329D-67C3-3F9FEFEA3A6F}"/>
              </a:ext>
            </a:extLst>
          </p:cNvPr>
          <p:cNvPicPr>
            <a:picLocks noChangeAspect="1"/>
          </p:cNvPicPr>
          <p:nvPr/>
        </p:nvPicPr>
        <p:blipFill>
          <a:blip r:embed="rId2"/>
          <a:stretch>
            <a:fillRect/>
          </a:stretch>
        </p:blipFill>
        <p:spPr>
          <a:xfrm>
            <a:off x="0" y="0"/>
            <a:ext cx="1883827" cy="1420491"/>
          </a:xfrm>
          <a:prstGeom prst="rect">
            <a:avLst/>
          </a:prstGeom>
        </p:spPr>
      </p:pic>
      <p:sp>
        <p:nvSpPr>
          <p:cNvPr id="9" name="Título 1">
            <a:extLst>
              <a:ext uri="{FF2B5EF4-FFF2-40B4-BE49-F238E27FC236}">
                <a16:creationId xmlns:a16="http://schemas.microsoft.com/office/drawing/2014/main" id="{5F72F7CC-AE8B-44AC-F45A-970A63CD8F97}"/>
              </a:ext>
            </a:extLst>
          </p:cNvPr>
          <p:cNvSpPr txBox="1">
            <a:spLocks/>
          </p:cNvSpPr>
          <p:nvPr/>
        </p:nvSpPr>
        <p:spPr>
          <a:xfrm>
            <a:off x="303394" y="1209987"/>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SUP-REC-133/2020</a:t>
            </a:r>
          </a:p>
        </p:txBody>
      </p:sp>
      <p:sp>
        <p:nvSpPr>
          <p:cNvPr id="2" name="Rectángulo 1"/>
          <p:cNvSpPr/>
          <p:nvPr/>
        </p:nvSpPr>
        <p:spPr>
          <a:xfrm>
            <a:off x="261439" y="1572171"/>
            <a:ext cx="8380606" cy="830997"/>
          </a:xfrm>
          <a:prstGeom prst="rect">
            <a:avLst/>
          </a:prstGeom>
        </p:spPr>
        <p:txBody>
          <a:bodyPr wrap="square">
            <a:spAutoFit/>
          </a:bodyPr>
          <a:lstStyle/>
          <a:p>
            <a:pPr algn="just"/>
            <a:r>
              <a:rPr lang="es-ES" sz="1600" dirty="0"/>
              <a:t>El TEPJF revocó una sentencia en la que se aplicará el criterio de </a:t>
            </a:r>
            <a:r>
              <a:rPr lang="es-ES" sz="1600" i="1" dirty="0"/>
              <a:t>reversión de la carga de la prueba </a:t>
            </a:r>
            <a:r>
              <a:rPr lang="es-ES" sz="1600" dirty="0"/>
              <a:t>en casos de violencia política contra las mujeres por razón de género. De esta manera en estos casos la prueba debe recaer en la parte demandada..</a:t>
            </a:r>
            <a:endParaRPr lang="en-US" sz="1600" dirty="0"/>
          </a:p>
        </p:txBody>
      </p:sp>
      <p:sp>
        <p:nvSpPr>
          <p:cNvPr id="13" name="Título 1">
            <a:extLst>
              <a:ext uri="{FF2B5EF4-FFF2-40B4-BE49-F238E27FC236}">
                <a16:creationId xmlns:a16="http://schemas.microsoft.com/office/drawing/2014/main" id="{5F72F7CC-AE8B-44AC-F45A-970A63CD8F97}"/>
              </a:ext>
            </a:extLst>
          </p:cNvPr>
          <p:cNvSpPr txBox="1">
            <a:spLocks/>
          </p:cNvSpPr>
          <p:nvPr/>
        </p:nvSpPr>
        <p:spPr>
          <a:xfrm>
            <a:off x="261439" y="2269160"/>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SUP-REC-91/2020</a:t>
            </a:r>
          </a:p>
        </p:txBody>
      </p:sp>
      <p:sp>
        <p:nvSpPr>
          <p:cNvPr id="14" name="Rectángulo 13"/>
          <p:cNvSpPr/>
          <p:nvPr/>
        </p:nvSpPr>
        <p:spPr>
          <a:xfrm>
            <a:off x="303394" y="2729749"/>
            <a:ext cx="8380606" cy="830997"/>
          </a:xfrm>
          <a:prstGeom prst="rect">
            <a:avLst/>
          </a:prstGeom>
        </p:spPr>
        <p:txBody>
          <a:bodyPr wrap="square">
            <a:spAutoFit/>
          </a:bodyPr>
          <a:lstStyle/>
          <a:p>
            <a:pPr algn="just"/>
            <a:r>
              <a:rPr lang="es-ES" sz="1600" dirty="0"/>
              <a:t>El TEPJF ordenó al INE crear una lista nacional con los nombres de quienes, en sentencias firmes, hubieran incurrido en violencia política por razón de género, para utilizarse en los registros a candidaturas de elección popular.</a:t>
            </a:r>
            <a:endParaRPr lang="en-US" sz="1600" dirty="0"/>
          </a:p>
        </p:txBody>
      </p:sp>
      <p:sp>
        <p:nvSpPr>
          <p:cNvPr id="15" name="Título 1">
            <a:extLst>
              <a:ext uri="{FF2B5EF4-FFF2-40B4-BE49-F238E27FC236}">
                <a16:creationId xmlns:a16="http://schemas.microsoft.com/office/drawing/2014/main" id="{5F72F7CC-AE8B-44AC-F45A-970A63CD8F97}"/>
              </a:ext>
            </a:extLst>
          </p:cNvPr>
          <p:cNvSpPr txBox="1">
            <a:spLocks/>
          </p:cNvSpPr>
          <p:nvPr/>
        </p:nvSpPr>
        <p:spPr>
          <a:xfrm>
            <a:off x="303394" y="3431209"/>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SUP-REP-154/2020. </a:t>
            </a:r>
          </a:p>
        </p:txBody>
      </p:sp>
      <p:sp>
        <p:nvSpPr>
          <p:cNvPr id="16" name="Rectángulo 15"/>
          <p:cNvSpPr/>
          <p:nvPr/>
        </p:nvSpPr>
        <p:spPr>
          <a:xfrm>
            <a:off x="303394" y="3847879"/>
            <a:ext cx="8380606" cy="584775"/>
          </a:xfrm>
          <a:prstGeom prst="rect">
            <a:avLst/>
          </a:prstGeom>
        </p:spPr>
        <p:txBody>
          <a:bodyPr wrap="square">
            <a:spAutoFit/>
          </a:bodyPr>
          <a:lstStyle/>
          <a:p>
            <a:pPr algn="just"/>
            <a:r>
              <a:rPr lang="es-ES" sz="1600" dirty="0"/>
              <a:t>El TEPJF impuso multa y reconoció la responsabilidad de Sergio Jesús Zaragoza </a:t>
            </a:r>
            <a:r>
              <a:rPr lang="es-ES" sz="1600" dirty="0" err="1"/>
              <a:t>Sicre</a:t>
            </a:r>
            <a:r>
              <a:rPr lang="es-ES" sz="1600" dirty="0"/>
              <a:t> por difundir un video que se considera como violencia política de género y violencia digital.</a:t>
            </a:r>
            <a:endParaRPr lang="en-US" sz="1600" dirty="0"/>
          </a:p>
        </p:txBody>
      </p:sp>
      <p:sp>
        <p:nvSpPr>
          <p:cNvPr id="17" name="Título 1">
            <a:extLst>
              <a:ext uri="{FF2B5EF4-FFF2-40B4-BE49-F238E27FC236}">
                <a16:creationId xmlns:a16="http://schemas.microsoft.com/office/drawing/2014/main" id="{5F72F7CC-AE8B-44AC-F45A-970A63CD8F97}"/>
              </a:ext>
            </a:extLst>
          </p:cNvPr>
          <p:cNvSpPr txBox="1">
            <a:spLocks/>
          </p:cNvSpPr>
          <p:nvPr/>
        </p:nvSpPr>
        <p:spPr>
          <a:xfrm>
            <a:off x="606212" y="4438187"/>
            <a:ext cx="8172787"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SCJN. CONTRADICCIÓN DE CRITERIOS  228/2022 DE FECHA 7 DE MARZO DE 2023</a:t>
            </a:r>
          </a:p>
        </p:txBody>
      </p:sp>
      <p:sp>
        <p:nvSpPr>
          <p:cNvPr id="22" name="Rectángulo 21"/>
          <p:cNvSpPr/>
          <p:nvPr/>
        </p:nvSpPr>
        <p:spPr>
          <a:xfrm>
            <a:off x="247780" y="4925751"/>
            <a:ext cx="8896220" cy="1815882"/>
          </a:xfrm>
          <a:prstGeom prst="rect">
            <a:avLst/>
          </a:prstGeom>
        </p:spPr>
        <p:txBody>
          <a:bodyPr wrap="square">
            <a:spAutoFit/>
          </a:bodyPr>
          <a:lstStyle/>
          <a:p>
            <a:pPr algn="just"/>
            <a:r>
              <a:rPr lang="es-ES" sz="1400" dirty="0"/>
              <a:t>Concepto de “modo honesto de vivir”. </a:t>
            </a:r>
          </a:p>
          <a:p>
            <a:pPr algn="just"/>
            <a:r>
              <a:rPr lang="es-ES" sz="1400" dirty="0"/>
              <a:t>La mayoría del Pleno consideró que sí existía la contradicción y que dicho concepto implicaba una ponderación subjetiva –ya que su significado dependerá de lo que cada persona opine, practique o quiera entender–, además de ser una expresión ambigua y de difícil apreciación, por lo que también puede traducirse en una forma de discriminación.</a:t>
            </a:r>
            <a:br>
              <a:rPr lang="es-ES" sz="1400" dirty="0"/>
            </a:br>
            <a:br>
              <a:rPr lang="es-ES" sz="1400" dirty="0"/>
            </a:br>
            <a:r>
              <a:rPr lang="es-ES" sz="1400" dirty="0"/>
              <a:t>En este sentido, se determinó que un régimen constitucional democrático de derecho debe rechazar la idea de un modelo único de moralidad que reduzca la idea de honestidad o decencia a una sola dimensión y, en cambio, acoger la diversidad de opiniones, creencias y proyectos de vida.</a:t>
            </a:r>
            <a:endParaRPr lang="en-US" sz="1400" dirty="0"/>
          </a:p>
        </p:txBody>
      </p:sp>
    </p:spTree>
    <p:extLst>
      <p:ext uri="{BB962C8B-B14F-4D97-AF65-F5344CB8AC3E}">
        <p14:creationId xmlns:p14="http://schemas.microsoft.com/office/powerpoint/2010/main" val="22927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057275" y="1726706"/>
            <a:ext cx="7162800" cy="646331"/>
          </a:xfrm>
          <a:prstGeom prst="rect">
            <a:avLst/>
          </a:prstGeom>
        </p:spPr>
        <p:txBody>
          <a:bodyPr wrap="square">
            <a:spAutoFit/>
          </a:bodyPr>
          <a:lstStyle/>
          <a:p>
            <a:endParaRPr lang="es-MX" dirty="0"/>
          </a:p>
          <a:p>
            <a:endParaRPr lang="es-MX" dirty="0"/>
          </a:p>
        </p:txBody>
      </p:sp>
      <p:sp>
        <p:nvSpPr>
          <p:cNvPr id="6" name="34 Título"/>
          <p:cNvSpPr>
            <a:spLocks noGrp="1"/>
          </p:cNvSpPr>
          <p:nvPr>
            <p:ph type="ctrTitle"/>
          </p:nvPr>
        </p:nvSpPr>
        <p:spPr>
          <a:xfrm>
            <a:off x="3451188" y="5395695"/>
            <a:ext cx="7772400" cy="1470025"/>
          </a:xfrm>
        </p:spPr>
        <p:txBody>
          <a:bodyPr>
            <a:normAutofit/>
          </a:bodyPr>
          <a:lstStyle/>
          <a:p>
            <a:r>
              <a:rPr lang="es-MX" sz="3200" b="1" dirty="0">
                <a:solidFill>
                  <a:srgbClr val="FF0000"/>
                </a:solidFill>
              </a:rPr>
              <a:t>Gracias!</a:t>
            </a:r>
          </a:p>
        </p:txBody>
      </p:sp>
      <p:sp>
        <p:nvSpPr>
          <p:cNvPr id="7" name="8 Rectángulo">
            <a:extLst>
              <a:ext uri="{FF2B5EF4-FFF2-40B4-BE49-F238E27FC236}">
                <a16:creationId xmlns:a16="http://schemas.microsoft.com/office/drawing/2014/main" id="{CF59ABB1-CA9D-42C6-BCF2-91716B53CB71}"/>
              </a:ext>
            </a:extLst>
          </p:cNvPr>
          <p:cNvSpPr/>
          <p:nvPr/>
        </p:nvSpPr>
        <p:spPr>
          <a:xfrm>
            <a:off x="210840" y="1587352"/>
            <a:ext cx="8304593" cy="5047536"/>
          </a:xfrm>
          <a:prstGeom prst="rect">
            <a:avLst/>
          </a:prstGeom>
        </p:spPr>
        <p:txBody>
          <a:bodyPr wrap="square">
            <a:spAutoFit/>
          </a:bodyPr>
          <a:lstStyle/>
          <a:p>
            <a:pPr algn="ctr"/>
            <a:endParaRPr lang="es-MX" sz="1600" dirty="0"/>
          </a:p>
          <a:p>
            <a:pPr algn="just">
              <a:buClr>
                <a:srgbClr val="660066"/>
              </a:buClr>
              <a:buFont typeface="Wingdings" pitchFamily="2" charset="2"/>
              <a:buChar char="Ø"/>
            </a:pPr>
            <a:r>
              <a:rPr lang="es-MX" sz="1600" dirty="0"/>
              <a:t>EDUCACIÓN</a:t>
            </a:r>
          </a:p>
          <a:p>
            <a:pPr algn="just">
              <a:buClr>
                <a:srgbClr val="660066"/>
              </a:buClr>
              <a:buFont typeface="Wingdings" pitchFamily="2" charset="2"/>
              <a:buChar char="Ø"/>
            </a:pPr>
            <a:endParaRPr lang="es-MX" sz="1600" dirty="0"/>
          </a:p>
          <a:p>
            <a:pPr algn="just">
              <a:buClr>
                <a:srgbClr val="660066"/>
              </a:buClr>
              <a:buFont typeface="Wingdings" pitchFamily="2" charset="2"/>
              <a:buChar char="Ø"/>
            </a:pPr>
            <a:r>
              <a:rPr lang="es-MX" sz="1600" dirty="0"/>
              <a:t> Concientización a partidos políticos </a:t>
            </a:r>
          </a:p>
          <a:p>
            <a:pPr algn="just">
              <a:buClr>
                <a:srgbClr val="660066"/>
              </a:buClr>
              <a:buFont typeface="Wingdings" pitchFamily="2" charset="2"/>
              <a:buChar char="Ø"/>
            </a:pPr>
            <a:endParaRPr lang="es-MX" sz="1600" dirty="0"/>
          </a:p>
          <a:p>
            <a:pPr algn="just">
              <a:buClr>
                <a:srgbClr val="660066"/>
              </a:buClr>
              <a:buFont typeface="Wingdings" pitchFamily="2" charset="2"/>
              <a:buChar char="Ø"/>
            </a:pPr>
            <a:r>
              <a:rPr lang="es-MX" sz="1600" dirty="0"/>
              <a:t> Mecanismos de capacitación a candidatas y mujeres electas  (que en sus denuncias soliciten el registro de quienes las violentan y la pérdida del modo honesto de vivir)</a:t>
            </a:r>
          </a:p>
          <a:p>
            <a:pPr algn="just">
              <a:buClr>
                <a:srgbClr val="660066"/>
              </a:buClr>
              <a:buFont typeface="Wingdings" pitchFamily="2" charset="2"/>
              <a:buChar char="Ø"/>
            </a:pPr>
            <a:endParaRPr lang="es-MX" sz="1600" dirty="0"/>
          </a:p>
          <a:p>
            <a:pPr algn="just">
              <a:buClr>
                <a:srgbClr val="660066"/>
              </a:buClr>
              <a:buFont typeface="Wingdings" pitchFamily="2" charset="2"/>
              <a:buChar char="Ø"/>
            </a:pPr>
            <a:r>
              <a:rPr lang="es-MX" sz="1600" dirty="0"/>
              <a:t>Incidencia en las reformas legislativas locales a través de diputadas mujeres, bancadas feministas o colectivos por derechos de las mujeres y de la igualdad sustantiva</a:t>
            </a:r>
          </a:p>
          <a:p>
            <a:pPr algn="just">
              <a:buClr>
                <a:srgbClr val="660066"/>
              </a:buClr>
              <a:buFont typeface="Wingdings" pitchFamily="2" charset="2"/>
              <a:buChar char="Ø"/>
            </a:pPr>
            <a:endParaRPr lang="es-MX" sz="1600" dirty="0"/>
          </a:p>
          <a:p>
            <a:pPr algn="just">
              <a:buClr>
                <a:srgbClr val="660066"/>
              </a:buClr>
              <a:buFont typeface="Wingdings" pitchFamily="2" charset="2"/>
              <a:buChar char="Ø"/>
            </a:pPr>
            <a:r>
              <a:rPr lang="es-MX" sz="1600" dirty="0"/>
              <a:t>Sanciones ejemplares (nulidad de elección)</a:t>
            </a:r>
          </a:p>
          <a:p>
            <a:pPr algn="just">
              <a:buClr>
                <a:srgbClr val="660066"/>
              </a:buClr>
            </a:pPr>
            <a:endParaRPr lang="es-MX" sz="1600" dirty="0"/>
          </a:p>
          <a:p>
            <a:pPr algn="just">
              <a:buClr>
                <a:srgbClr val="660066"/>
              </a:buClr>
              <a:buFont typeface="Wingdings" pitchFamily="2" charset="2"/>
              <a:buChar char="Ø"/>
            </a:pPr>
            <a:r>
              <a:rPr lang="es-MX" sz="1600" dirty="0"/>
              <a:t> Control y monitoreo de casos de violencia política</a:t>
            </a:r>
          </a:p>
          <a:p>
            <a:pPr algn="just">
              <a:buClr>
                <a:srgbClr val="660066"/>
              </a:buClr>
              <a:buFont typeface="Wingdings" pitchFamily="2" charset="2"/>
              <a:buChar char="Ø"/>
            </a:pPr>
            <a:endParaRPr lang="es-MX" sz="1600" dirty="0"/>
          </a:p>
          <a:p>
            <a:pPr algn="just">
              <a:buClr>
                <a:srgbClr val="660066"/>
              </a:buClr>
              <a:buFont typeface="Wingdings" pitchFamily="2" charset="2"/>
              <a:buChar char="Ø"/>
            </a:pPr>
            <a:r>
              <a:rPr lang="es-MX" sz="1600" dirty="0"/>
              <a:t> Trabajo en redes </a:t>
            </a:r>
          </a:p>
          <a:p>
            <a:pPr algn="just">
              <a:buClr>
                <a:srgbClr val="660066"/>
              </a:buClr>
              <a:buFont typeface="Wingdings" pitchFamily="2" charset="2"/>
              <a:buChar char="Ø"/>
            </a:pPr>
            <a:endParaRPr lang="es-MX" sz="1600" dirty="0"/>
          </a:p>
          <a:p>
            <a:pPr algn="just">
              <a:buClr>
                <a:srgbClr val="660066"/>
              </a:buClr>
            </a:pPr>
            <a:endParaRPr lang="es-MX" sz="1600" dirty="0"/>
          </a:p>
          <a:p>
            <a:pPr algn="just">
              <a:buClr>
                <a:srgbClr val="660066"/>
              </a:buClr>
              <a:buFont typeface="Wingdings" pitchFamily="2" charset="2"/>
              <a:buChar char="Ø"/>
            </a:pPr>
            <a:endParaRPr lang="es-MX" sz="1600" dirty="0"/>
          </a:p>
          <a:p>
            <a:pPr algn="just">
              <a:buClr>
                <a:srgbClr val="660066"/>
              </a:buClr>
              <a:buFont typeface="Wingdings" pitchFamily="2" charset="2"/>
              <a:buChar char="Ø"/>
            </a:pPr>
            <a:endParaRPr lang="es-MX" dirty="0"/>
          </a:p>
        </p:txBody>
      </p:sp>
      <p:pic>
        <p:nvPicPr>
          <p:cNvPr id="2" name="Imagen 1">
            <a:extLst>
              <a:ext uri="{FF2B5EF4-FFF2-40B4-BE49-F238E27FC236}">
                <a16:creationId xmlns:a16="http://schemas.microsoft.com/office/drawing/2014/main" id="{E07AE429-5B1B-4556-8509-F21A7FBC0FFF}"/>
              </a:ext>
            </a:extLst>
          </p:cNvPr>
          <p:cNvPicPr>
            <a:picLocks noChangeAspect="1"/>
          </p:cNvPicPr>
          <p:nvPr/>
        </p:nvPicPr>
        <p:blipFill>
          <a:blip r:embed="rId3"/>
          <a:stretch>
            <a:fillRect/>
          </a:stretch>
        </p:blipFill>
        <p:spPr>
          <a:xfrm>
            <a:off x="0" y="24766"/>
            <a:ext cx="1883827" cy="1420491"/>
          </a:xfrm>
          <a:prstGeom prst="rect">
            <a:avLst/>
          </a:prstGeom>
        </p:spPr>
      </p:pic>
      <p:sp>
        <p:nvSpPr>
          <p:cNvPr id="10" name="CuadroTexto 9">
            <a:extLst>
              <a:ext uri="{FF2B5EF4-FFF2-40B4-BE49-F238E27FC236}">
                <a16:creationId xmlns:a16="http://schemas.microsoft.com/office/drawing/2014/main" id="{4C0E306F-D1BE-4CDB-8721-B3D20D536BE3}"/>
              </a:ext>
            </a:extLst>
          </p:cNvPr>
          <p:cNvSpPr txBox="1"/>
          <p:nvPr/>
        </p:nvSpPr>
        <p:spPr>
          <a:xfrm>
            <a:off x="906082" y="5634222"/>
            <a:ext cx="7465185" cy="707886"/>
          </a:xfrm>
          <a:prstGeom prst="rect">
            <a:avLst/>
          </a:prstGeom>
          <a:noFill/>
        </p:spPr>
        <p:txBody>
          <a:bodyPr wrap="square">
            <a:spAutoFit/>
          </a:bodyPr>
          <a:lstStyle/>
          <a:p>
            <a:pPr algn="just"/>
            <a:r>
              <a:rPr lang="es-MX" sz="2000" b="1" dirty="0">
                <a:solidFill>
                  <a:srgbClr val="FF0000"/>
                </a:solidFill>
              </a:rPr>
              <a:t>Respeto de los derechos políticos de las mujeres y su participación política sin miedo, sin temor, sin violencia.</a:t>
            </a:r>
          </a:p>
        </p:txBody>
      </p:sp>
      <p:sp>
        <p:nvSpPr>
          <p:cNvPr id="4" name="Rectángulo 3">
            <a:extLst>
              <a:ext uri="{FF2B5EF4-FFF2-40B4-BE49-F238E27FC236}">
                <a16:creationId xmlns:a16="http://schemas.microsoft.com/office/drawing/2014/main" id="{FD855E3E-39B2-43E0-B8CA-89CEEEE3ABE9}"/>
              </a:ext>
            </a:extLst>
          </p:cNvPr>
          <p:cNvSpPr/>
          <p:nvPr/>
        </p:nvSpPr>
        <p:spPr>
          <a:xfrm>
            <a:off x="761915" y="5611055"/>
            <a:ext cx="7753517" cy="77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rgbClr val="B20E9B"/>
                </a:solidFill>
              </a:ln>
              <a:noFill/>
            </a:endParaRPr>
          </a:p>
        </p:txBody>
      </p:sp>
      <p:sp>
        <p:nvSpPr>
          <p:cNvPr id="13" name="34 Título">
            <a:extLst>
              <a:ext uri="{FF2B5EF4-FFF2-40B4-BE49-F238E27FC236}">
                <a16:creationId xmlns:a16="http://schemas.microsoft.com/office/drawing/2014/main" id="{E89C8C55-0B30-46BA-960F-2B1F85325456}"/>
              </a:ext>
            </a:extLst>
          </p:cNvPr>
          <p:cNvSpPr txBox="1">
            <a:spLocks/>
          </p:cNvSpPr>
          <p:nvPr/>
        </p:nvSpPr>
        <p:spPr>
          <a:xfrm>
            <a:off x="1655518" y="-84785"/>
            <a:ext cx="7772400" cy="147002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b="1" dirty="0">
                <a:solidFill>
                  <a:srgbClr val="FF0000"/>
                </a:solidFill>
              </a:rPr>
              <a:t>BUENAS PRACTICAS</a:t>
            </a:r>
          </a:p>
        </p:txBody>
      </p:sp>
      <p:pic>
        <p:nvPicPr>
          <p:cNvPr id="3" name="Imagen 2">
            <a:extLst>
              <a:ext uri="{FF2B5EF4-FFF2-40B4-BE49-F238E27FC236}">
                <a16:creationId xmlns:a16="http://schemas.microsoft.com/office/drawing/2014/main" id="{E170418D-9BB2-3917-0EDF-88E6A9A5CDED}"/>
              </a:ext>
            </a:extLst>
          </p:cNvPr>
          <p:cNvPicPr>
            <a:picLocks noChangeAspect="1"/>
          </p:cNvPicPr>
          <p:nvPr/>
        </p:nvPicPr>
        <p:blipFill>
          <a:blip r:embed="rId4"/>
          <a:stretch>
            <a:fillRect/>
          </a:stretch>
        </p:blipFill>
        <p:spPr>
          <a:xfrm>
            <a:off x="6068291" y="1402323"/>
            <a:ext cx="2360062" cy="1416037"/>
          </a:xfrm>
          <a:prstGeom prst="rect">
            <a:avLst/>
          </a:prstGeom>
        </p:spPr>
      </p:pic>
    </p:spTree>
    <p:extLst>
      <p:ext uri="{BB962C8B-B14F-4D97-AF65-F5344CB8AC3E}">
        <p14:creationId xmlns:p14="http://schemas.microsoft.com/office/powerpoint/2010/main" val="167134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Título"/>
          <p:cNvSpPr>
            <a:spLocks noGrp="1"/>
          </p:cNvSpPr>
          <p:nvPr>
            <p:ph type="ctrTitle"/>
          </p:nvPr>
        </p:nvSpPr>
        <p:spPr>
          <a:xfrm>
            <a:off x="1371600" y="-13251"/>
            <a:ext cx="7772400" cy="1189608"/>
          </a:xfrm>
        </p:spPr>
        <p:txBody>
          <a:bodyPr/>
          <a:lstStyle/>
          <a:p>
            <a:r>
              <a:rPr lang="es-MX" b="1" dirty="0">
                <a:solidFill>
                  <a:srgbClr val="FF6600"/>
                </a:solidFill>
              </a:rPr>
              <a:t>ANTECEDENTES</a:t>
            </a:r>
          </a:p>
        </p:txBody>
      </p:sp>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3"/>
          <a:stretch>
            <a:fillRect/>
          </a:stretch>
        </p:blipFill>
        <p:spPr>
          <a:xfrm>
            <a:off x="0" y="0"/>
            <a:ext cx="1885950" cy="1421376"/>
          </a:xfrm>
          <a:prstGeom prst="rect">
            <a:avLst/>
          </a:prstGeom>
        </p:spPr>
      </p:pic>
      <p:sp>
        <p:nvSpPr>
          <p:cNvPr id="4" name="Rectangle 3">
            <a:extLst>
              <a:ext uri="{FF2B5EF4-FFF2-40B4-BE49-F238E27FC236}">
                <a16:creationId xmlns:a16="http://schemas.microsoft.com/office/drawing/2014/main" id="{ECFBF2FF-C4BB-B1C8-7BEB-76C4E67DBE90}"/>
              </a:ext>
            </a:extLst>
          </p:cNvPr>
          <p:cNvSpPr txBox="1">
            <a:spLocks noChangeArrowheads="1"/>
          </p:cNvSpPr>
          <p:nvPr/>
        </p:nvSpPr>
        <p:spPr>
          <a:xfrm>
            <a:off x="226831" y="1904687"/>
            <a:ext cx="8690338" cy="4262786"/>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lnSpc>
                <a:spcPct val="90000"/>
              </a:lnSpc>
              <a:buClr>
                <a:srgbClr val="B31166"/>
              </a:buClr>
              <a:defRPr/>
            </a:pPr>
            <a:r>
              <a:rPr lang="es-ES" sz="2800" dirty="0">
                <a:solidFill>
                  <a:sysClr val="windowText" lastClr="000000">
                    <a:lumMod val="85000"/>
                    <a:lumOff val="15000"/>
                  </a:sysClr>
                </a:solidFill>
              </a:rPr>
              <a:t>1917: CPEUM </a:t>
            </a:r>
            <a:r>
              <a:rPr lang="es-ES" sz="2800" b="1" dirty="0">
                <a:solidFill>
                  <a:sysClr val="windowText" lastClr="000000">
                    <a:lumMod val="85000"/>
                    <a:lumOff val="15000"/>
                  </a:sysClr>
                </a:solidFill>
              </a:rPr>
              <a:t>“Igualdad”</a:t>
            </a:r>
          </a:p>
          <a:p>
            <a:pPr algn="just">
              <a:lnSpc>
                <a:spcPct val="90000"/>
              </a:lnSpc>
              <a:buClr>
                <a:srgbClr val="B31166"/>
              </a:buClr>
              <a:defRPr/>
            </a:pPr>
            <a:r>
              <a:rPr lang="es-ES" sz="2800" dirty="0">
                <a:solidFill>
                  <a:sysClr val="windowText" lastClr="000000">
                    <a:lumMod val="85000"/>
                    <a:lumOff val="15000"/>
                  </a:sysClr>
                </a:solidFill>
              </a:rPr>
              <a:t>1947: Voto a nivel municipal</a:t>
            </a:r>
          </a:p>
          <a:p>
            <a:pPr algn="just">
              <a:lnSpc>
                <a:spcPct val="90000"/>
              </a:lnSpc>
              <a:buClr>
                <a:srgbClr val="B31166"/>
              </a:buClr>
              <a:defRPr/>
            </a:pPr>
            <a:r>
              <a:rPr lang="es-ES" sz="2800" dirty="0">
                <a:solidFill>
                  <a:sysClr val="windowText" lastClr="000000">
                    <a:lumMod val="85000"/>
                    <a:lumOff val="15000"/>
                  </a:sysClr>
                </a:solidFill>
              </a:rPr>
              <a:t>1953: Derecho al voto en elecciones federales</a:t>
            </a:r>
          </a:p>
          <a:p>
            <a:pPr algn="just">
              <a:lnSpc>
                <a:spcPct val="90000"/>
              </a:lnSpc>
              <a:buClr>
                <a:srgbClr val="B31166"/>
              </a:buClr>
              <a:defRPr/>
            </a:pPr>
            <a:r>
              <a:rPr kumimoji="0" lang="es-ES" sz="2800" b="0" i="0" u="none" strike="noStrike" kern="1200" cap="none" spc="0" normalizeH="0" baseline="0" noProof="0" dirty="0">
                <a:ln>
                  <a:noFill/>
                </a:ln>
                <a:solidFill>
                  <a:sysClr val="windowText" lastClr="000000">
                    <a:lumMod val="85000"/>
                    <a:lumOff val="15000"/>
                  </a:sysClr>
                </a:solidFill>
                <a:effectLst/>
                <a:uLnTx/>
                <a:uFillTx/>
                <a:ea typeface="+mn-ea"/>
                <a:cs typeface="+mn-cs"/>
              </a:rPr>
              <a:t>1974: </a:t>
            </a:r>
            <a:r>
              <a:rPr kumimoji="0" lang="es-ES" sz="2800" b="0" i="0" u="none" strike="noStrike" kern="1200" cap="none" spc="0" normalizeH="0" baseline="0" noProof="0" dirty="0" err="1">
                <a:ln>
                  <a:noFill/>
                </a:ln>
                <a:solidFill>
                  <a:sysClr val="windowText" lastClr="000000">
                    <a:lumMod val="85000"/>
                    <a:lumOff val="15000"/>
                  </a:sysClr>
                </a:solidFill>
                <a:effectLst/>
                <a:uLnTx/>
                <a:uFillTx/>
                <a:ea typeface="+mn-ea"/>
                <a:cs typeface="+mn-cs"/>
              </a:rPr>
              <a:t>Igualda</a:t>
            </a:r>
            <a:r>
              <a:rPr lang="es-ES" sz="2800" dirty="0">
                <a:solidFill>
                  <a:sysClr val="windowText" lastClr="000000">
                    <a:lumMod val="85000"/>
                    <a:lumOff val="15000"/>
                  </a:sysClr>
                </a:solidFill>
              </a:rPr>
              <a:t>d entre hombre y mujeres</a:t>
            </a:r>
          </a:p>
          <a:p>
            <a:pPr algn="just">
              <a:lnSpc>
                <a:spcPct val="90000"/>
              </a:lnSpc>
              <a:buClr>
                <a:srgbClr val="B31166"/>
              </a:buClr>
              <a:defRPr/>
            </a:pPr>
            <a:r>
              <a:rPr lang="es-ES" sz="2800" dirty="0">
                <a:solidFill>
                  <a:srgbClr val="FF6600"/>
                </a:solidFill>
              </a:rPr>
              <a:t>1993-1996: Para garantizar la igualdad “en realidad” se incluyeron recomendaciones </a:t>
            </a:r>
            <a:r>
              <a:rPr lang="es-ES" sz="2800" b="1" dirty="0">
                <a:solidFill>
                  <a:srgbClr val="FF6600"/>
                </a:solidFill>
              </a:rPr>
              <a:t>“Equidad”</a:t>
            </a:r>
          </a:p>
          <a:p>
            <a:pPr algn="just">
              <a:lnSpc>
                <a:spcPct val="90000"/>
              </a:lnSpc>
              <a:buClr>
                <a:srgbClr val="B31166"/>
              </a:buClr>
              <a:defRPr/>
            </a:pPr>
            <a:r>
              <a:rPr lang="es-ES" sz="2800" dirty="0">
                <a:solidFill>
                  <a:srgbClr val="FF6600"/>
                </a:solidFill>
              </a:rPr>
              <a:t>2002-2008: Cuotas obligatorias </a:t>
            </a:r>
          </a:p>
          <a:p>
            <a:pPr algn="just">
              <a:lnSpc>
                <a:spcPct val="90000"/>
              </a:lnSpc>
              <a:buClr>
                <a:srgbClr val="B31166"/>
              </a:buClr>
              <a:defRPr/>
            </a:pPr>
            <a:r>
              <a:rPr kumimoji="0" lang="es-ES" sz="2800" b="0" i="0" u="none" strike="noStrike" kern="1200" cap="none" spc="0" normalizeH="0" baseline="0" noProof="0" dirty="0">
                <a:ln>
                  <a:noFill/>
                </a:ln>
                <a:solidFill>
                  <a:sysClr val="windowText" lastClr="000000">
                    <a:lumMod val="85000"/>
                    <a:lumOff val="15000"/>
                  </a:sysClr>
                </a:solidFill>
                <a:effectLst/>
                <a:uLnTx/>
                <a:uFillTx/>
                <a:ea typeface="+mn-ea"/>
                <a:cs typeface="+mn-cs"/>
              </a:rPr>
              <a:t>2011: Reforma en materia de Derechos Humanos</a:t>
            </a:r>
          </a:p>
          <a:p>
            <a:pPr algn="just">
              <a:lnSpc>
                <a:spcPct val="90000"/>
              </a:lnSpc>
              <a:buClr>
                <a:srgbClr val="B31166"/>
              </a:buClr>
              <a:defRPr/>
            </a:pPr>
            <a:r>
              <a:rPr lang="es-ES" sz="2800" dirty="0">
                <a:solidFill>
                  <a:sysClr val="windowText" lastClr="000000">
                    <a:lumMod val="85000"/>
                    <a:lumOff val="15000"/>
                  </a:sysClr>
                </a:solidFill>
              </a:rPr>
              <a:t>2014: </a:t>
            </a:r>
            <a:r>
              <a:rPr lang="es-ES" sz="2800" b="1" dirty="0">
                <a:solidFill>
                  <a:sysClr val="windowText" lastClr="000000">
                    <a:lumMod val="85000"/>
                    <a:lumOff val="15000"/>
                  </a:sysClr>
                </a:solidFill>
              </a:rPr>
              <a:t>“Paridad”</a:t>
            </a:r>
          </a:p>
          <a:p>
            <a:pPr algn="just">
              <a:lnSpc>
                <a:spcPct val="90000"/>
              </a:lnSpc>
              <a:buClr>
                <a:srgbClr val="B31166"/>
              </a:buClr>
              <a:defRPr/>
            </a:pPr>
            <a:r>
              <a:rPr kumimoji="0" lang="es-ES" sz="2800" b="0" i="0" u="none" strike="noStrike" kern="1200" cap="none" spc="0" normalizeH="0" baseline="0" noProof="0" dirty="0">
                <a:ln>
                  <a:noFill/>
                </a:ln>
                <a:solidFill>
                  <a:sysClr val="windowText" lastClr="000000">
                    <a:lumMod val="85000"/>
                    <a:lumOff val="15000"/>
                  </a:sysClr>
                </a:solidFill>
                <a:effectLst/>
                <a:uLnTx/>
                <a:uFillTx/>
                <a:ea typeface="+mn-ea"/>
                <a:cs typeface="+mn-cs"/>
              </a:rPr>
              <a:t>2019: Paridad en todo</a:t>
            </a:r>
          </a:p>
          <a:p>
            <a:pPr algn="just">
              <a:lnSpc>
                <a:spcPct val="90000"/>
              </a:lnSpc>
              <a:buClr>
                <a:srgbClr val="B31166"/>
              </a:buClr>
              <a:defRPr/>
            </a:pPr>
            <a:r>
              <a:rPr lang="es-ES" sz="2800" dirty="0">
                <a:solidFill>
                  <a:sysClr val="windowText" lastClr="000000">
                    <a:lumMod val="85000"/>
                    <a:lumOff val="15000"/>
                  </a:sysClr>
                </a:solidFill>
                <a:highlight>
                  <a:srgbClr val="FF6600"/>
                </a:highlight>
              </a:rPr>
              <a:t>2020: Violencia Política contra las mujeres</a:t>
            </a:r>
          </a:p>
          <a:p>
            <a:pPr algn="just">
              <a:lnSpc>
                <a:spcPct val="90000"/>
              </a:lnSpc>
              <a:buClr>
                <a:srgbClr val="B31166"/>
              </a:buClr>
              <a:defRPr/>
            </a:pPr>
            <a:r>
              <a:rPr lang="es-ES" sz="2800" dirty="0">
                <a:solidFill>
                  <a:sysClr val="windowText" lastClr="000000">
                    <a:lumMod val="85000"/>
                    <a:lumOff val="15000"/>
                  </a:sysClr>
                </a:solidFill>
              </a:rPr>
              <a:t>…..</a:t>
            </a:r>
          </a:p>
          <a:p>
            <a:pPr lvl="2" algn="just">
              <a:lnSpc>
                <a:spcPct val="90000"/>
              </a:lnSpc>
              <a:buClr>
                <a:srgbClr val="B31166"/>
              </a:buClr>
              <a:defRPr/>
            </a:pPr>
            <a:r>
              <a:rPr lang="es-ES" sz="2400" dirty="0">
                <a:solidFill>
                  <a:sysClr val="windowText" lastClr="000000">
                    <a:lumMod val="85000"/>
                    <a:lumOff val="15000"/>
                  </a:sysClr>
                </a:solidFill>
              </a:rPr>
              <a:t>L</a:t>
            </a:r>
            <a:r>
              <a:rPr kumimoji="0" lang="es-ES" sz="2400" b="0" i="0" u="none" strike="noStrike" kern="1200" cap="none" spc="0" normalizeH="0" baseline="0" noProof="0" dirty="0" err="1">
                <a:ln>
                  <a:noFill/>
                </a:ln>
                <a:solidFill>
                  <a:sysClr val="windowText" lastClr="000000">
                    <a:lumMod val="85000"/>
                    <a:lumOff val="15000"/>
                  </a:sysClr>
                </a:solidFill>
                <a:effectLst/>
                <a:uLnTx/>
                <a:uFillTx/>
                <a:ea typeface="+mn-ea"/>
                <a:cs typeface="+mn-cs"/>
              </a:rPr>
              <a:t>egislaciones</a:t>
            </a:r>
            <a:r>
              <a:rPr kumimoji="0" lang="es-ES" sz="2400" b="0" i="0" u="none" strike="noStrike" kern="1200" cap="none" spc="0" normalizeH="0" baseline="0" noProof="0" dirty="0">
                <a:ln>
                  <a:noFill/>
                </a:ln>
                <a:solidFill>
                  <a:sysClr val="windowText" lastClr="000000">
                    <a:lumMod val="85000"/>
                    <a:lumOff val="15000"/>
                  </a:sysClr>
                </a:solidFill>
                <a:effectLst/>
                <a:uLnTx/>
                <a:uFillTx/>
                <a:ea typeface="+mn-ea"/>
                <a:cs typeface="+mn-cs"/>
              </a:rPr>
              <a:t> y lineamientos en el ámbito subnacional</a:t>
            </a:r>
          </a:p>
          <a:p>
            <a:pPr lvl="2" algn="just">
              <a:lnSpc>
                <a:spcPct val="90000"/>
              </a:lnSpc>
              <a:buClr>
                <a:srgbClr val="B31166"/>
              </a:buClr>
              <a:defRPr/>
            </a:pPr>
            <a:r>
              <a:rPr lang="es-ES" sz="2400" dirty="0">
                <a:solidFill>
                  <a:sysClr val="windowText" lastClr="000000">
                    <a:lumMod val="85000"/>
                    <a:lumOff val="15000"/>
                  </a:sysClr>
                </a:solidFill>
              </a:rPr>
              <a:t>Activismo Judicial</a:t>
            </a:r>
            <a:endParaRPr kumimoji="0" lang="es-ES" sz="2400" b="0" i="0" u="none" strike="noStrike" kern="1200" cap="none" spc="0" normalizeH="0" baseline="0" noProof="0" dirty="0">
              <a:ln>
                <a:noFill/>
              </a:ln>
              <a:solidFill>
                <a:sysClr val="windowText" lastClr="000000">
                  <a:lumMod val="85000"/>
                  <a:lumOff val="15000"/>
                </a:sysClr>
              </a:solidFill>
              <a:effectLst/>
              <a:uLnTx/>
              <a:uFillTx/>
              <a:ea typeface="+mn-ea"/>
              <a:cs typeface="+mn-cs"/>
            </a:endParaRPr>
          </a:p>
          <a:p>
            <a:pPr marL="365760" marR="0" lvl="0" indent="-365760" algn="l" defTabSz="457200" rtl="0" eaLnBrk="1" fontAlgn="auto" latinLnBrk="0" hangingPunct="1">
              <a:lnSpc>
                <a:spcPct val="90000"/>
              </a:lnSpc>
              <a:spcBef>
                <a:spcPts val="1000"/>
              </a:spcBef>
              <a:spcAft>
                <a:spcPts val="0"/>
              </a:spcAft>
              <a:buClr>
                <a:srgbClr val="B31166"/>
              </a:buClr>
              <a:buSzPct val="80000"/>
              <a:buFontTx/>
              <a:buNone/>
              <a:tabLst/>
              <a:defRPr/>
            </a:pPr>
            <a:endParaRPr kumimoji="0" lang="es-ES" sz="2800" b="0" i="0" u="none" strike="noStrike" kern="1200" cap="none" spc="0" normalizeH="0" baseline="0" noProof="0" dirty="0">
              <a:ln>
                <a:noFill/>
              </a:ln>
              <a:solidFill>
                <a:sysClr val="windowText" lastClr="000000">
                  <a:lumMod val="85000"/>
                  <a:lumOff val="15000"/>
                </a:sysClr>
              </a:solidFill>
              <a:effectLst/>
              <a:uLnTx/>
              <a:uFillTx/>
              <a:latin typeface="Century Gothic"/>
              <a:ea typeface="+mn-ea"/>
              <a:cs typeface="+mn-cs"/>
            </a:endParaRPr>
          </a:p>
        </p:txBody>
      </p:sp>
      <p:pic>
        <p:nvPicPr>
          <p:cNvPr id="9" name="Imagen 8">
            <a:extLst>
              <a:ext uri="{FF2B5EF4-FFF2-40B4-BE49-F238E27FC236}">
                <a16:creationId xmlns:a16="http://schemas.microsoft.com/office/drawing/2014/main" id="{95398DA7-ADC0-7BE1-E3F8-CDF583F9E08F}"/>
              </a:ext>
            </a:extLst>
          </p:cNvPr>
          <p:cNvPicPr>
            <a:picLocks noChangeAspect="1"/>
          </p:cNvPicPr>
          <p:nvPr/>
        </p:nvPicPr>
        <p:blipFill>
          <a:blip r:embed="rId4"/>
          <a:stretch>
            <a:fillRect/>
          </a:stretch>
        </p:blipFill>
        <p:spPr>
          <a:xfrm>
            <a:off x="5958960" y="4593480"/>
            <a:ext cx="2773920" cy="1719221"/>
          </a:xfrm>
          <a:prstGeom prst="rect">
            <a:avLst/>
          </a:prstGeom>
        </p:spPr>
      </p:pic>
    </p:spTree>
    <p:extLst>
      <p:ext uri="{BB962C8B-B14F-4D97-AF65-F5344CB8AC3E}">
        <p14:creationId xmlns:p14="http://schemas.microsoft.com/office/powerpoint/2010/main" val="397649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Título"/>
          <p:cNvSpPr>
            <a:spLocks noGrp="1"/>
          </p:cNvSpPr>
          <p:nvPr>
            <p:ph type="ctrTitle"/>
          </p:nvPr>
        </p:nvSpPr>
        <p:spPr>
          <a:xfrm>
            <a:off x="1371600" y="-13251"/>
            <a:ext cx="7772400" cy="1189608"/>
          </a:xfrm>
        </p:spPr>
        <p:txBody>
          <a:bodyPr/>
          <a:lstStyle/>
          <a:p>
            <a:r>
              <a:rPr lang="es-MX" b="1" dirty="0">
                <a:solidFill>
                  <a:srgbClr val="FF6600"/>
                </a:solidFill>
              </a:rPr>
              <a:t>CUOTAS</a:t>
            </a:r>
          </a:p>
        </p:txBody>
      </p:sp>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graphicFrame>
        <p:nvGraphicFramePr>
          <p:cNvPr id="12" name="Diagrama 11">
            <a:extLst>
              <a:ext uri="{FF2B5EF4-FFF2-40B4-BE49-F238E27FC236}">
                <a16:creationId xmlns:a16="http://schemas.microsoft.com/office/drawing/2014/main" id="{A8F461B2-0751-4EA2-B3E6-322D29AB3F9B}"/>
              </a:ext>
            </a:extLst>
          </p:cNvPr>
          <p:cNvGraphicFramePr/>
          <p:nvPr>
            <p:extLst>
              <p:ext uri="{D42A27DB-BD31-4B8C-83A1-F6EECF244321}">
                <p14:modId xmlns:p14="http://schemas.microsoft.com/office/powerpoint/2010/main" val="2249235171"/>
              </p:ext>
            </p:extLst>
          </p:nvPr>
        </p:nvGraphicFramePr>
        <p:xfrm>
          <a:off x="437322" y="1462172"/>
          <a:ext cx="5459895" cy="4077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a:extLst>
              <a:ext uri="{FF2B5EF4-FFF2-40B4-BE49-F238E27FC236}">
                <a16:creationId xmlns:a16="http://schemas.microsoft.com/office/drawing/2014/main" id="{ED50926D-7659-4B6D-8D4B-7A266621E745}"/>
              </a:ext>
            </a:extLst>
          </p:cNvPr>
          <p:cNvPicPr>
            <a:picLocks noChangeAspect="1"/>
          </p:cNvPicPr>
          <p:nvPr/>
        </p:nvPicPr>
        <p:blipFill>
          <a:blip r:embed="rId8"/>
          <a:stretch>
            <a:fillRect/>
          </a:stretch>
        </p:blipFill>
        <p:spPr>
          <a:xfrm>
            <a:off x="6680034" y="1462172"/>
            <a:ext cx="2148624" cy="1376343"/>
          </a:xfrm>
          <a:prstGeom prst="rect">
            <a:avLst/>
          </a:prstGeom>
        </p:spPr>
      </p:pic>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9"/>
          <a:stretch>
            <a:fillRect/>
          </a:stretch>
        </p:blipFill>
        <p:spPr>
          <a:xfrm>
            <a:off x="0" y="0"/>
            <a:ext cx="1885950" cy="1421376"/>
          </a:xfrm>
          <a:prstGeom prst="rect">
            <a:avLst/>
          </a:prstGeom>
        </p:spPr>
      </p:pic>
      <p:sp>
        <p:nvSpPr>
          <p:cNvPr id="2" name="CuadroTexto 1">
            <a:extLst>
              <a:ext uri="{FF2B5EF4-FFF2-40B4-BE49-F238E27FC236}">
                <a16:creationId xmlns:a16="http://schemas.microsoft.com/office/drawing/2014/main" id="{BD88C421-74A9-CD67-3E7D-FC36A71DF9BB}"/>
              </a:ext>
            </a:extLst>
          </p:cNvPr>
          <p:cNvSpPr txBox="1"/>
          <p:nvPr/>
        </p:nvSpPr>
        <p:spPr>
          <a:xfrm>
            <a:off x="639192" y="5694935"/>
            <a:ext cx="7732450" cy="830997"/>
          </a:xfrm>
          <a:prstGeom prst="rect">
            <a:avLst/>
          </a:prstGeom>
          <a:noFill/>
        </p:spPr>
        <p:txBody>
          <a:bodyPr wrap="square">
            <a:spAutoFit/>
          </a:bodyPr>
          <a:lstStyle/>
          <a:p>
            <a:pPr marL="457200" indent="-457200">
              <a:buFont typeface="Arial" panose="020B0604020202020204" pitchFamily="34" charset="0"/>
              <a:buChar char="•"/>
            </a:pPr>
            <a:r>
              <a:rPr lang="es-MX" sz="2400" b="1" dirty="0">
                <a:solidFill>
                  <a:srgbClr val="AC1496"/>
                </a:solidFill>
              </a:rPr>
              <a:t>Activismo Judicial </a:t>
            </a:r>
          </a:p>
          <a:p>
            <a:pPr marL="457200" indent="-457200">
              <a:buFont typeface="Arial" panose="020B0604020202020204" pitchFamily="34" charset="0"/>
              <a:buChar char="•"/>
            </a:pPr>
            <a:r>
              <a:rPr lang="es-MX" sz="2400" b="1" dirty="0">
                <a:solidFill>
                  <a:srgbClr val="AC1496"/>
                </a:solidFill>
              </a:rPr>
              <a:t>Legislaciones y lineamientos en el ámbito subnacional</a:t>
            </a:r>
            <a:endParaRPr lang="es-MX" sz="2400" dirty="0">
              <a:solidFill>
                <a:srgbClr val="AC1496"/>
              </a:solidFill>
            </a:endParaRPr>
          </a:p>
        </p:txBody>
      </p:sp>
      <p:pic>
        <p:nvPicPr>
          <p:cNvPr id="3" name="Imagen 2">
            <a:extLst>
              <a:ext uri="{FF2B5EF4-FFF2-40B4-BE49-F238E27FC236}">
                <a16:creationId xmlns:a16="http://schemas.microsoft.com/office/drawing/2014/main" id="{9870892C-69F1-472C-738E-1D1106615001}"/>
              </a:ext>
            </a:extLst>
          </p:cNvPr>
          <p:cNvPicPr>
            <a:picLocks noChangeAspect="1"/>
          </p:cNvPicPr>
          <p:nvPr/>
        </p:nvPicPr>
        <p:blipFill>
          <a:blip r:embed="rId10"/>
          <a:stretch>
            <a:fillRect/>
          </a:stretch>
        </p:blipFill>
        <p:spPr>
          <a:xfrm>
            <a:off x="6680034" y="4390277"/>
            <a:ext cx="1438781" cy="1304657"/>
          </a:xfrm>
          <a:prstGeom prst="rect">
            <a:avLst/>
          </a:prstGeom>
        </p:spPr>
      </p:pic>
    </p:spTree>
    <p:extLst>
      <p:ext uri="{BB962C8B-B14F-4D97-AF65-F5344CB8AC3E}">
        <p14:creationId xmlns:p14="http://schemas.microsoft.com/office/powerpoint/2010/main" val="324710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Título"/>
          <p:cNvSpPr>
            <a:spLocks noGrp="1"/>
          </p:cNvSpPr>
          <p:nvPr>
            <p:ph type="ctrTitle"/>
          </p:nvPr>
        </p:nvSpPr>
        <p:spPr>
          <a:xfrm>
            <a:off x="1371600" y="-13251"/>
            <a:ext cx="7772400" cy="1189608"/>
          </a:xfrm>
        </p:spPr>
        <p:txBody>
          <a:bodyPr>
            <a:normAutofit/>
          </a:bodyPr>
          <a:lstStyle/>
          <a:p>
            <a:r>
              <a:rPr lang="es-MX" sz="3600" b="1" dirty="0">
                <a:solidFill>
                  <a:srgbClr val="FF6600"/>
                </a:solidFill>
              </a:rPr>
              <a:t>INSTRUMENTOS INTERNACIONALES</a:t>
            </a:r>
          </a:p>
        </p:txBody>
      </p:sp>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3"/>
          <a:stretch>
            <a:fillRect/>
          </a:stretch>
        </p:blipFill>
        <p:spPr>
          <a:xfrm>
            <a:off x="0" y="0"/>
            <a:ext cx="1885950" cy="1421376"/>
          </a:xfrm>
          <a:prstGeom prst="rect">
            <a:avLst/>
          </a:prstGeom>
        </p:spPr>
      </p:pic>
      <p:sp>
        <p:nvSpPr>
          <p:cNvPr id="5" name="Marcador de contenido 2">
            <a:extLst>
              <a:ext uri="{FF2B5EF4-FFF2-40B4-BE49-F238E27FC236}">
                <a16:creationId xmlns:a16="http://schemas.microsoft.com/office/drawing/2014/main" id="{7D3F5724-FE83-4C80-B3F1-F4368A081A9A}"/>
              </a:ext>
            </a:extLst>
          </p:cNvPr>
          <p:cNvSpPr txBox="1">
            <a:spLocks/>
          </p:cNvSpPr>
          <p:nvPr/>
        </p:nvSpPr>
        <p:spPr>
          <a:xfrm>
            <a:off x="348699" y="1421376"/>
            <a:ext cx="8146998" cy="4990150"/>
          </a:xfrm>
          <a:prstGeom prst="rect">
            <a:avLst/>
          </a:prstGeom>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s-MX" dirty="0">
                <a:solidFill>
                  <a:schemeClr val="accent6">
                    <a:lumMod val="75000"/>
                  </a:schemeClr>
                </a:solidFill>
              </a:rPr>
              <a:t>En 1979, la ONU reconoce la necesidad de que los Estados </a:t>
            </a:r>
            <a:r>
              <a:rPr lang="es-MX" u="sng" dirty="0">
                <a:solidFill>
                  <a:schemeClr val="accent6">
                    <a:lumMod val="75000"/>
                  </a:schemeClr>
                </a:solidFill>
              </a:rPr>
              <a:t>intervengan en la situación normalizada de violencia contra las mujeres </a:t>
            </a:r>
            <a:r>
              <a:rPr lang="es-MX" dirty="0">
                <a:solidFill>
                  <a:schemeClr val="accent6">
                    <a:lumMod val="75000"/>
                  </a:schemeClr>
                </a:solidFill>
              </a:rPr>
              <a:t>en todos los ámbitos de su vida, por lo que se firma la </a:t>
            </a:r>
            <a:r>
              <a:rPr lang="es-MX" b="1" dirty="0">
                <a:solidFill>
                  <a:schemeClr val="accent6">
                    <a:lumMod val="75000"/>
                  </a:schemeClr>
                </a:solidFill>
              </a:rPr>
              <a:t>“Convención sobre todas las formas de discriminación contra la mujer”.</a:t>
            </a:r>
          </a:p>
          <a:p>
            <a:r>
              <a:rPr lang="es-MX" sz="1600" dirty="0">
                <a:solidFill>
                  <a:schemeClr val="accent6">
                    <a:lumMod val="75000"/>
                  </a:schemeClr>
                </a:solidFill>
              </a:rPr>
              <a:t>México firma en 1980.</a:t>
            </a:r>
          </a:p>
          <a:p>
            <a:endParaRPr lang="es-MX" sz="1200" dirty="0">
              <a:solidFill>
                <a:schemeClr val="accent6">
                  <a:lumMod val="75000"/>
                </a:schemeClr>
              </a:solidFill>
            </a:endParaRPr>
          </a:p>
          <a:p>
            <a:r>
              <a:rPr lang="es-MX" dirty="0">
                <a:solidFill>
                  <a:srgbClr val="FF6600"/>
                </a:solidFill>
              </a:rPr>
              <a:t>En 1994, en el marco de la OEA, se tiene la misma preocupación y se firmó la </a:t>
            </a:r>
            <a:r>
              <a:rPr lang="es-MX" b="1" dirty="0">
                <a:solidFill>
                  <a:srgbClr val="FF6600"/>
                </a:solidFill>
              </a:rPr>
              <a:t>“Convención Americana para prevenir, sancionar y erradicar la violencia contra la mujer”.</a:t>
            </a:r>
          </a:p>
          <a:p>
            <a:r>
              <a:rPr lang="es-MX" sz="1600" dirty="0">
                <a:solidFill>
                  <a:srgbClr val="FF6600"/>
                </a:solidFill>
              </a:rPr>
              <a:t>México firma en 1995 y ratifica hasta 1998.</a:t>
            </a:r>
          </a:p>
          <a:p>
            <a:endParaRPr lang="es-MX" sz="1200" dirty="0">
              <a:solidFill>
                <a:schemeClr val="accent5">
                  <a:lumMod val="60000"/>
                  <a:lumOff val="40000"/>
                </a:schemeClr>
              </a:solidFill>
            </a:endParaRPr>
          </a:p>
          <a:p>
            <a:r>
              <a:rPr lang="es-MX" dirty="0">
                <a:solidFill>
                  <a:schemeClr val="accent6">
                    <a:lumMod val="75000"/>
                  </a:schemeClr>
                </a:solidFill>
              </a:rPr>
              <a:t>Los comités derivados de los compromisos internacionales adoptados, reconocieron la violencia de género con impacto en la participación política de las mujeres, </a:t>
            </a:r>
            <a:r>
              <a:rPr lang="es-MX" u="sng" dirty="0">
                <a:solidFill>
                  <a:schemeClr val="accent6">
                    <a:lumMod val="75000"/>
                  </a:schemeClr>
                </a:solidFill>
              </a:rPr>
              <a:t>específicamente</a:t>
            </a:r>
            <a:r>
              <a:rPr lang="es-MX" dirty="0">
                <a:solidFill>
                  <a:schemeClr val="accent2">
                    <a:lumMod val="40000"/>
                    <a:lumOff val="60000"/>
                  </a:schemeClr>
                </a:solidFill>
              </a:rPr>
              <a:t>.</a:t>
            </a:r>
          </a:p>
          <a:p>
            <a:endParaRPr lang="es-MX" sz="1200" dirty="0">
              <a:solidFill>
                <a:schemeClr val="accent2">
                  <a:lumMod val="40000"/>
                  <a:lumOff val="60000"/>
                </a:schemeClr>
              </a:solidFill>
            </a:endParaRPr>
          </a:p>
        </p:txBody>
      </p:sp>
    </p:spTree>
    <p:extLst>
      <p:ext uri="{BB962C8B-B14F-4D97-AF65-F5344CB8AC3E}">
        <p14:creationId xmlns:p14="http://schemas.microsoft.com/office/powerpoint/2010/main" val="31157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3"/>
          <a:stretch>
            <a:fillRect/>
          </a:stretch>
        </p:blipFill>
        <p:spPr>
          <a:xfrm>
            <a:off x="0" y="0"/>
            <a:ext cx="1885950" cy="1421376"/>
          </a:xfrm>
          <a:prstGeom prst="rect">
            <a:avLst/>
          </a:prstGeom>
        </p:spPr>
      </p:pic>
      <p:sp>
        <p:nvSpPr>
          <p:cNvPr id="26" name="34 Título">
            <a:extLst>
              <a:ext uri="{FF2B5EF4-FFF2-40B4-BE49-F238E27FC236}">
                <a16:creationId xmlns:a16="http://schemas.microsoft.com/office/drawing/2014/main" id="{2B99D65A-8185-4B86-894C-C39A08A67074}"/>
              </a:ext>
            </a:extLst>
          </p:cNvPr>
          <p:cNvSpPr txBox="1">
            <a:spLocks/>
          </p:cNvSpPr>
          <p:nvPr/>
        </p:nvSpPr>
        <p:spPr>
          <a:xfrm>
            <a:off x="1371600" y="-66528"/>
            <a:ext cx="7772400" cy="1189608"/>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b="1" dirty="0">
                <a:solidFill>
                  <a:srgbClr val="FF6600"/>
                </a:solidFill>
              </a:rPr>
              <a:t>REFORMA 2014</a:t>
            </a:r>
          </a:p>
        </p:txBody>
      </p:sp>
      <p:sp>
        <p:nvSpPr>
          <p:cNvPr id="27" name="5 Subtítulo">
            <a:extLst>
              <a:ext uri="{FF2B5EF4-FFF2-40B4-BE49-F238E27FC236}">
                <a16:creationId xmlns:a16="http://schemas.microsoft.com/office/drawing/2014/main" id="{3EDF7567-13A1-4065-9B5F-09B115A4BB05}"/>
              </a:ext>
            </a:extLst>
          </p:cNvPr>
          <p:cNvSpPr>
            <a:spLocks noGrp="1"/>
          </p:cNvSpPr>
          <p:nvPr>
            <p:ph type="subTitle" idx="1"/>
          </p:nvPr>
        </p:nvSpPr>
        <p:spPr>
          <a:xfrm>
            <a:off x="631154" y="1443963"/>
            <a:ext cx="2929631" cy="559293"/>
          </a:xfrm>
        </p:spPr>
        <p:txBody>
          <a:bodyPr>
            <a:normAutofit fontScale="32500" lnSpcReduction="20000"/>
          </a:bodyPr>
          <a:lstStyle/>
          <a:p>
            <a:r>
              <a:rPr lang="es-MX" sz="6400" dirty="0">
                <a:solidFill>
                  <a:srgbClr val="660066"/>
                </a:solidFill>
              </a:rPr>
              <a:t>10 de febrero del 2014</a:t>
            </a:r>
          </a:p>
          <a:p>
            <a:endParaRPr lang="es-MX" b="1" dirty="0">
              <a:solidFill>
                <a:srgbClr val="660066"/>
              </a:solidFill>
            </a:endParaRPr>
          </a:p>
        </p:txBody>
      </p:sp>
      <p:sp>
        <p:nvSpPr>
          <p:cNvPr id="28" name="5 Subtítulo">
            <a:extLst>
              <a:ext uri="{FF2B5EF4-FFF2-40B4-BE49-F238E27FC236}">
                <a16:creationId xmlns:a16="http://schemas.microsoft.com/office/drawing/2014/main" id="{7B060C48-1B50-4CF8-8871-7F78284D23B1}"/>
              </a:ext>
            </a:extLst>
          </p:cNvPr>
          <p:cNvSpPr txBox="1">
            <a:spLocks/>
          </p:cNvSpPr>
          <p:nvPr/>
        </p:nvSpPr>
        <p:spPr>
          <a:xfrm>
            <a:off x="483931" y="2107387"/>
            <a:ext cx="3241829" cy="559293"/>
          </a:xfrm>
          <a:prstGeom prst="rect">
            <a:avLst/>
          </a:prstGeom>
          <a:ln>
            <a:solidFill>
              <a:srgbClr val="660066"/>
            </a:solidFill>
          </a:ln>
        </p:spPr>
        <p:txBody>
          <a:bodyPr vert="horz" lIns="91440" tIns="45720" rIns="91440" bIns="45720" rtlCol="0">
            <a:normAutofit fontScale="250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MX" sz="6400" b="0" i="0" u="none" strike="noStrike" kern="1200" cap="none" spc="0" normalizeH="0" baseline="0" noProof="0" dirty="0">
                <a:ln>
                  <a:noFill/>
                </a:ln>
                <a:solidFill>
                  <a:srgbClr val="660066"/>
                </a:solidFill>
                <a:effectLst/>
                <a:uLnTx/>
                <a:uFillTx/>
                <a:latin typeface="+mn-lt"/>
                <a:ea typeface="+mn-ea"/>
                <a:cs typeface="+mn-cs"/>
              </a:rPr>
              <a:t>Constitución Política de los Estados Unidos Mexicana</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MX" sz="3200" b="1" i="0" u="none" strike="noStrike" kern="1200" cap="none" spc="0" normalizeH="0" baseline="0" noProof="0" dirty="0">
              <a:ln>
                <a:noFill/>
              </a:ln>
              <a:solidFill>
                <a:srgbClr val="660066"/>
              </a:solidFill>
              <a:effectLst/>
              <a:uLnTx/>
              <a:uFillTx/>
              <a:latin typeface="+mn-lt"/>
              <a:ea typeface="+mn-ea"/>
              <a:cs typeface="+mn-cs"/>
            </a:endParaRPr>
          </a:p>
        </p:txBody>
      </p:sp>
      <p:cxnSp>
        <p:nvCxnSpPr>
          <p:cNvPr id="29" name="10 Conector recto de flecha">
            <a:extLst>
              <a:ext uri="{FF2B5EF4-FFF2-40B4-BE49-F238E27FC236}">
                <a16:creationId xmlns:a16="http://schemas.microsoft.com/office/drawing/2014/main" id="{11C73410-4F7B-4EE6-A164-6F5C9BB5AEC5}"/>
              </a:ext>
            </a:extLst>
          </p:cNvPr>
          <p:cNvCxnSpPr>
            <a:cxnSpLocks/>
            <a:endCxn id="27" idx="2"/>
          </p:cNvCxnSpPr>
          <p:nvPr/>
        </p:nvCxnSpPr>
        <p:spPr>
          <a:xfrm>
            <a:off x="2095969" y="1758836"/>
            <a:ext cx="1" cy="24442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30" name="11 Abrir llave">
            <a:extLst>
              <a:ext uri="{FF2B5EF4-FFF2-40B4-BE49-F238E27FC236}">
                <a16:creationId xmlns:a16="http://schemas.microsoft.com/office/drawing/2014/main" id="{6F057CF9-5097-4E2E-868C-5D732A13EA61}"/>
              </a:ext>
            </a:extLst>
          </p:cNvPr>
          <p:cNvSpPr/>
          <p:nvPr/>
        </p:nvSpPr>
        <p:spPr>
          <a:xfrm>
            <a:off x="3886720" y="1236401"/>
            <a:ext cx="488272" cy="1654915"/>
          </a:xfrm>
          <a:prstGeom prst="leftBrace">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solidFill>
                <a:srgbClr val="FF6600"/>
              </a:solidFill>
            </a:endParaRPr>
          </a:p>
        </p:txBody>
      </p:sp>
      <p:sp>
        <p:nvSpPr>
          <p:cNvPr id="32" name="5 Subtítulo">
            <a:extLst>
              <a:ext uri="{FF2B5EF4-FFF2-40B4-BE49-F238E27FC236}">
                <a16:creationId xmlns:a16="http://schemas.microsoft.com/office/drawing/2014/main" id="{DD42E8EE-2769-4A0C-8F4E-2385D8FE9929}"/>
              </a:ext>
            </a:extLst>
          </p:cNvPr>
          <p:cNvSpPr txBox="1">
            <a:spLocks/>
          </p:cNvSpPr>
          <p:nvPr/>
        </p:nvSpPr>
        <p:spPr>
          <a:xfrm>
            <a:off x="4374992" y="1236401"/>
            <a:ext cx="4350058" cy="559293"/>
          </a:xfrm>
          <a:prstGeom prst="rect">
            <a:avLst/>
          </a:prstGeom>
        </p:spPr>
        <p:txBody>
          <a:bodyPr vert="horz" lIns="91440" tIns="45720" rIns="91440" bIns="45720" rtlCol="0">
            <a:normAutofit fontScale="250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s-MX" sz="6400" b="1" dirty="0">
                <a:solidFill>
                  <a:srgbClr val="660066"/>
                </a:solidFill>
              </a:rPr>
              <a:t>P</a:t>
            </a:r>
            <a:r>
              <a:rPr kumimoji="0" lang="es-MX" sz="6400" b="1" i="0" u="none" strike="noStrike" kern="1200" cap="none" spc="0" normalizeH="0" baseline="0" noProof="0" dirty="0" err="1">
                <a:ln>
                  <a:noFill/>
                </a:ln>
                <a:solidFill>
                  <a:srgbClr val="660066"/>
                </a:solidFill>
                <a:effectLst/>
                <a:uLnTx/>
                <a:uFillTx/>
                <a:latin typeface="+mn-lt"/>
                <a:ea typeface="+mn-ea"/>
                <a:cs typeface="+mn-cs"/>
              </a:rPr>
              <a:t>rincipio</a:t>
            </a:r>
            <a:r>
              <a:rPr kumimoji="0" lang="es-MX" sz="6400" b="1" i="0" u="none" strike="noStrike" kern="1200" cap="none" spc="0" normalizeH="0" baseline="0" noProof="0" dirty="0">
                <a:ln>
                  <a:noFill/>
                </a:ln>
                <a:solidFill>
                  <a:srgbClr val="660066"/>
                </a:solidFill>
                <a:effectLst/>
                <a:uLnTx/>
                <a:uFillTx/>
                <a:latin typeface="+mn-lt"/>
                <a:ea typeface="+mn-ea"/>
                <a:cs typeface="+mn-cs"/>
              </a:rPr>
              <a:t> de igualdad sustantiva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MX" sz="6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lang="es-MX" sz="6400" noProof="0" dirty="0"/>
              <a:t>O</a:t>
            </a:r>
            <a:r>
              <a:rPr kumimoji="0" lang="es-MX" sz="6400" b="0" i="0" u="none" strike="noStrike" kern="1200" cap="none" spc="0" normalizeH="0" baseline="0" noProof="0" dirty="0">
                <a:ln>
                  <a:noFill/>
                </a:ln>
                <a:effectLst/>
                <a:uLnTx/>
                <a:uFillTx/>
                <a:latin typeface="+mn-lt"/>
                <a:ea typeface="+mn-ea"/>
                <a:cs typeface="+mn-cs"/>
              </a:rPr>
              <a:t>bligación de postular candidaturas con paridad de género a cargos de elección popular para integrar el Senado, la Cámara de Diputados y los Congresos locales de las entidades federativas.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MX" sz="3200" b="1" i="0" u="none" strike="noStrike" kern="1200" cap="none" spc="0" normalizeH="0" baseline="0" noProof="0" dirty="0">
              <a:ln>
                <a:noFill/>
              </a:ln>
              <a:solidFill>
                <a:srgbClr val="660066"/>
              </a:solidFill>
              <a:effectLst/>
              <a:uLnTx/>
              <a:uFillTx/>
              <a:latin typeface="+mn-lt"/>
              <a:ea typeface="+mn-ea"/>
              <a:cs typeface="+mn-cs"/>
            </a:endParaRPr>
          </a:p>
        </p:txBody>
      </p:sp>
      <p:sp>
        <p:nvSpPr>
          <p:cNvPr id="2" name="Rectangle 3">
            <a:extLst>
              <a:ext uri="{FF2B5EF4-FFF2-40B4-BE49-F238E27FC236}">
                <a16:creationId xmlns:a16="http://schemas.microsoft.com/office/drawing/2014/main" id="{B3BC1B3C-80FE-8B13-2922-D777BE5C75E8}"/>
              </a:ext>
            </a:extLst>
          </p:cNvPr>
          <p:cNvSpPr txBox="1">
            <a:spLocks noChangeArrowheads="1"/>
          </p:cNvSpPr>
          <p:nvPr/>
        </p:nvSpPr>
        <p:spPr>
          <a:xfrm>
            <a:off x="942517" y="2927545"/>
            <a:ext cx="7258965" cy="4571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61950" indent="-361950" algn="just" defTabSz="361950">
              <a:tabLst>
                <a:tab pos="361950" algn="l"/>
              </a:tabLst>
            </a:pPr>
            <a:endParaRPr lang="es-MX" b="1" dirty="0">
              <a:cs typeface="Arial" panose="020B0604020202020204" pitchFamily="34" charset="0"/>
            </a:endParaRPr>
          </a:p>
          <a:p>
            <a:pPr marL="285750" indent="-285750" algn="just">
              <a:spcBef>
                <a:spcPts val="0"/>
              </a:spcBef>
              <a:buFontTx/>
              <a:buChar char="-"/>
            </a:pPr>
            <a:r>
              <a:rPr lang="en-US" dirty="0" err="1">
                <a:solidFill>
                  <a:prstClr val="black"/>
                </a:solidFill>
                <a:cs typeface="Arial" panose="020B0604020202020204" pitchFamily="34" charset="0"/>
              </a:rPr>
              <a:t>Fórmulas</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candidaturas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integradas</a:t>
            </a:r>
            <a:r>
              <a:rPr lang="en-US" dirty="0">
                <a:solidFill>
                  <a:prstClr val="black"/>
                </a:solidFill>
                <a:cs typeface="Arial" panose="020B0604020202020204" pitchFamily="34" charset="0"/>
              </a:rPr>
              <a:t> con personas del </a:t>
            </a:r>
            <a:r>
              <a:rPr lang="en-US" dirty="0" err="1">
                <a:solidFill>
                  <a:prstClr val="black"/>
                </a:solidFill>
                <a:cs typeface="Arial" panose="020B0604020202020204" pitchFamily="34" charset="0"/>
              </a:rPr>
              <a:t>mismo</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género</a:t>
            </a:r>
            <a:r>
              <a:rPr lang="en-US" dirty="0">
                <a:solidFill>
                  <a:prstClr val="black"/>
                </a:solidFill>
                <a:cs typeface="Arial" panose="020B0604020202020204" pitchFamily="34" charset="0"/>
              </a:rPr>
              <a:t>.</a:t>
            </a:r>
          </a:p>
          <a:p>
            <a:pPr marL="285750" indent="-285750" algn="just">
              <a:spcBef>
                <a:spcPts val="0"/>
              </a:spcBef>
              <a:buFontTx/>
              <a:buChar char="-"/>
            </a:pPr>
            <a:r>
              <a:rPr lang="en-US" dirty="0" err="1">
                <a:solidFill>
                  <a:prstClr val="black"/>
                </a:solidFill>
                <a:cs typeface="Arial" panose="020B0604020202020204" pitchFamily="34" charset="0"/>
              </a:rPr>
              <a:t>Listas</a:t>
            </a:r>
            <a:r>
              <a:rPr lang="en-US" dirty="0">
                <a:solidFill>
                  <a:prstClr val="black"/>
                </a:solidFill>
                <a:cs typeface="Arial" panose="020B0604020202020204" pitchFamily="34" charset="0"/>
              </a:rPr>
              <a:t> de R.P. </a:t>
            </a:r>
            <a:r>
              <a:rPr lang="en-US" dirty="0" err="1">
                <a:solidFill>
                  <a:prstClr val="black"/>
                </a:solidFill>
                <a:cs typeface="Arial" panose="020B0604020202020204" pitchFamily="34" charset="0"/>
              </a:rPr>
              <a:t>alternadas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cremallera</a:t>
            </a:r>
            <a:r>
              <a:rPr lang="en-US" dirty="0">
                <a:solidFill>
                  <a:prstClr val="black"/>
                </a:solidFill>
                <a:cs typeface="Arial" panose="020B0604020202020204" pitchFamily="34" charset="0"/>
              </a:rPr>
              <a:t>)</a:t>
            </a:r>
          </a:p>
          <a:p>
            <a:pPr marL="285750" indent="-285750" algn="just">
              <a:spcBef>
                <a:spcPts val="0"/>
              </a:spcBef>
              <a:buFontTx/>
              <a:buChar char="-"/>
            </a:pPr>
            <a:r>
              <a:rPr lang="en-US" dirty="0" err="1">
                <a:solidFill>
                  <a:prstClr val="black"/>
                </a:solidFill>
                <a:cs typeface="Arial" panose="020B0604020202020204" pitchFamily="34" charset="0"/>
              </a:rPr>
              <a:t>Paridad</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género</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aplica</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en</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candidaturas</a:t>
            </a:r>
            <a:r>
              <a:rPr lang="en-US" dirty="0">
                <a:solidFill>
                  <a:prstClr val="black"/>
                </a:solidFill>
                <a:cs typeface="Arial" panose="020B0604020202020204" pitchFamily="34" charset="0"/>
              </a:rPr>
              <a:t> de M.R. y R.P. Se </a:t>
            </a:r>
            <a:r>
              <a:rPr lang="en-US" dirty="0" err="1">
                <a:solidFill>
                  <a:prstClr val="black"/>
                </a:solidFill>
                <a:cs typeface="Arial" panose="020B0604020202020204" pitchFamily="34" charset="0"/>
              </a:rPr>
              <a:t>deroga</a:t>
            </a:r>
            <a:r>
              <a:rPr lang="en-US" dirty="0">
                <a:solidFill>
                  <a:prstClr val="black"/>
                </a:solidFill>
                <a:cs typeface="Arial" panose="020B0604020202020204" pitchFamily="34" charset="0"/>
              </a:rPr>
              <a:t> la “</a:t>
            </a:r>
            <a:r>
              <a:rPr lang="en-US" dirty="0" err="1">
                <a:solidFill>
                  <a:prstClr val="black"/>
                </a:solidFill>
                <a:cs typeface="Arial" panose="020B0604020202020204" pitchFamily="34" charset="0"/>
              </a:rPr>
              <a:t>excepción</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democrática</a:t>
            </a:r>
            <a:r>
              <a:rPr lang="en-US" dirty="0">
                <a:solidFill>
                  <a:prstClr val="black"/>
                </a:solidFill>
                <a:cs typeface="Arial" panose="020B0604020202020204" pitchFamily="34" charset="0"/>
              </a:rPr>
              <a:t>”.</a:t>
            </a:r>
          </a:p>
          <a:p>
            <a:pPr marL="285750" indent="-285750" algn="just">
              <a:spcBef>
                <a:spcPts val="0"/>
              </a:spcBef>
              <a:buFontTx/>
              <a:buChar char="-"/>
            </a:pPr>
            <a:r>
              <a:rPr lang="en-US" dirty="0">
                <a:solidFill>
                  <a:prstClr val="black"/>
                </a:solidFill>
                <a:cs typeface="Arial" panose="020B0604020202020204" pitchFamily="34" charset="0"/>
              </a:rPr>
              <a:t>No registrar a </a:t>
            </a:r>
            <a:r>
              <a:rPr lang="en-US" dirty="0" err="1">
                <a:solidFill>
                  <a:prstClr val="black"/>
                </a:solidFill>
                <a:cs typeface="Arial" panose="020B0604020202020204" pitchFamily="34" charset="0"/>
              </a:rPr>
              <a:t>mujeres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en</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distritos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en</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los</a:t>
            </a:r>
            <a:r>
              <a:rPr lang="en-US" dirty="0">
                <a:solidFill>
                  <a:prstClr val="black"/>
                </a:solidFill>
                <a:cs typeface="Arial" panose="020B0604020202020204" pitchFamily="34" charset="0"/>
              </a:rPr>
              <a:t> que </a:t>
            </a:r>
            <a:r>
              <a:rPr lang="en-US" dirty="0" err="1">
                <a:solidFill>
                  <a:prstClr val="black"/>
                </a:solidFill>
                <a:cs typeface="Arial" panose="020B0604020202020204" pitchFamily="34" charset="0"/>
              </a:rPr>
              <a:t>el</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partido</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haya</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obtenido</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los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porcentajes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más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bajos</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votación</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en</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el</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proceso</a:t>
            </a:r>
            <a:r>
              <a:rPr lang="en-US" dirty="0">
                <a:solidFill>
                  <a:prstClr val="black"/>
                </a:solidFill>
                <a:cs typeface="Arial" panose="020B0604020202020204" pitchFamily="34" charset="0"/>
              </a:rPr>
              <a:t> electoral anterior. (</a:t>
            </a:r>
            <a:r>
              <a:rPr lang="en-US" dirty="0" err="1">
                <a:solidFill>
                  <a:prstClr val="black"/>
                </a:solidFill>
                <a:cs typeface="Arial" panose="020B0604020202020204" pitchFamily="34" charset="0"/>
              </a:rPr>
              <a:t>Bloques</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competitividad</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criterios</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oportunidad</a:t>
            </a:r>
            <a:r>
              <a:rPr lang="en-US" dirty="0">
                <a:solidFill>
                  <a:prstClr val="black"/>
                </a:solidFill>
                <a:cs typeface="Arial" panose="020B0604020202020204" pitchFamily="34" charset="0"/>
              </a:rPr>
              <a:t>)</a:t>
            </a:r>
          </a:p>
          <a:p>
            <a:pPr marL="285750" indent="-285750" algn="just">
              <a:spcBef>
                <a:spcPts val="0"/>
              </a:spcBef>
              <a:buFontTx/>
              <a:buChar char="-"/>
            </a:pPr>
            <a:r>
              <a:rPr lang="en-US" dirty="0" err="1">
                <a:solidFill>
                  <a:prstClr val="black"/>
                </a:solidFill>
                <a:cs typeface="Arial" panose="020B0604020202020204" pitchFamily="34" charset="0"/>
              </a:rPr>
              <a:t>Paridad</a:t>
            </a:r>
            <a:r>
              <a:rPr lang="en-US" dirty="0">
                <a:solidFill>
                  <a:prstClr val="black"/>
                </a:solidFill>
                <a:cs typeface="Arial" panose="020B0604020202020204" pitchFamily="34" charset="0"/>
              </a:rPr>
              <a:t> Horizontal</a:t>
            </a:r>
          </a:p>
          <a:p>
            <a:pPr marL="285750" indent="-285750" algn="just">
              <a:spcBef>
                <a:spcPts val="0"/>
              </a:spcBef>
              <a:buFontTx/>
              <a:buChar char="-"/>
            </a:pPr>
            <a:r>
              <a:rPr lang="en-US" dirty="0" err="1">
                <a:solidFill>
                  <a:prstClr val="black"/>
                </a:solidFill>
                <a:cs typeface="Arial" panose="020B0604020202020204" pitchFamily="34" charset="0"/>
              </a:rPr>
              <a:t>Postulaciones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Impares</a:t>
            </a:r>
            <a:r>
              <a:rPr lang="en-US" dirty="0">
                <a:solidFill>
                  <a:prstClr val="black"/>
                </a:solidFill>
                <a:cs typeface="Arial" panose="020B0604020202020204" pitchFamily="34" charset="0"/>
              </a:rPr>
              <a:t> </a:t>
            </a:r>
          </a:p>
          <a:p>
            <a:pPr marL="285750" indent="-285750" algn="just">
              <a:spcBef>
                <a:spcPts val="0"/>
              </a:spcBef>
              <a:buFontTx/>
              <a:buChar char="-"/>
            </a:pPr>
            <a:r>
              <a:rPr lang="en-US" dirty="0" err="1">
                <a:solidFill>
                  <a:prstClr val="black"/>
                </a:solidFill>
                <a:cs typeface="Arial" panose="020B0604020202020204" pitchFamily="34" charset="0"/>
              </a:rPr>
              <a:t>Integración</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órganos</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representación</a:t>
            </a:r>
            <a:r>
              <a:rPr lang="en-US" dirty="0">
                <a:solidFill>
                  <a:prstClr val="black"/>
                </a:solidFill>
                <a:cs typeface="Arial" panose="020B0604020202020204" pitchFamily="34" charset="0"/>
              </a:rPr>
              <a:t> popular</a:t>
            </a:r>
          </a:p>
          <a:p>
            <a:pPr marL="285750" indent="-285750" algn="just">
              <a:spcBef>
                <a:spcPts val="0"/>
              </a:spcBef>
              <a:buFontTx/>
              <a:buChar char="-"/>
            </a:pPr>
            <a:r>
              <a:rPr lang="en-US" dirty="0" err="1">
                <a:solidFill>
                  <a:prstClr val="black"/>
                </a:solidFill>
                <a:cs typeface="Arial" panose="020B0604020202020204" pitchFamily="34" charset="0"/>
              </a:rPr>
              <a:t>Sanciones</a:t>
            </a:r>
            <a:endParaRPr lang="en-US" dirty="0">
              <a:solidFill>
                <a:prstClr val="black"/>
              </a:solidFill>
              <a:cs typeface="Arial" panose="020B0604020202020204" pitchFamily="34" charset="0"/>
            </a:endParaRPr>
          </a:p>
          <a:p>
            <a:pPr marL="285750" indent="-285750" algn="just">
              <a:spcBef>
                <a:spcPts val="0"/>
              </a:spcBef>
              <a:buFontTx/>
              <a:buChar char="-"/>
            </a:pPr>
            <a:endParaRPr lang="en-US" sz="2000" dirty="0">
              <a:solidFill>
                <a:prstClr val="black"/>
              </a:solidFill>
              <a:latin typeface="Arial" panose="020B0604020202020204" pitchFamily="34" charset="0"/>
              <a:cs typeface="Arial" panose="020B0604020202020204" pitchFamily="34" charset="0"/>
            </a:endParaRPr>
          </a:p>
          <a:p>
            <a:pPr>
              <a:spcBef>
                <a:spcPts val="0"/>
              </a:spcBef>
            </a:pPr>
            <a:r>
              <a:rPr lang="es-MX" sz="2000" dirty="0">
                <a:solidFill>
                  <a:srgbClr val="CCCCFF"/>
                </a:solidFill>
                <a:highlight>
                  <a:srgbClr val="FF0000"/>
                </a:highlight>
              </a:rPr>
              <a:t>En el 2017, se presentó la </a:t>
            </a:r>
            <a:r>
              <a:rPr lang="es-MX" sz="2000" b="1" dirty="0">
                <a:solidFill>
                  <a:srgbClr val="CCCCFF"/>
                </a:solidFill>
                <a:highlight>
                  <a:srgbClr val="FF0000"/>
                </a:highlight>
              </a:rPr>
              <a:t>Ley Modelo Interamericana sobre  Violencia Política contra las Mujeres</a:t>
            </a:r>
          </a:p>
          <a:p>
            <a:pPr marL="285750" indent="-285750" algn="just">
              <a:spcBef>
                <a:spcPts val="0"/>
              </a:spcBef>
              <a:buFontTx/>
              <a:buChar char="-"/>
            </a:pP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67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F72F7CC-AE8B-44AC-F45A-970A63CD8F97}"/>
              </a:ext>
            </a:extLst>
          </p:cNvPr>
          <p:cNvSpPr>
            <a:spLocks noGrp="1"/>
          </p:cNvSpPr>
          <p:nvPr>
            <p:ph type="title"/>
          </p:nvPr>
        </p:nvSpPr>
        <p:spPr>
          <a:xfrm>
            <a:off x="2080590" y="347729"/>
            <a:ext cx="7063409" cy="1325563"/>
          </a:xfrm>
        </p:spPr>
        <p:txBody>
          <a:bodyPr>
            <a:normAutofit/>
          </a:bodyPr>
          <a:lstStyle/>
          <a:p>
            <a:r>
              <a:rPr lang="es-MX" sz="4400" b="1" dirty="0">
                <a:solidFill>
                  <a:srgbClr val="FF6600"/>
                </a:solidFill>
              </a:rPr>
              <a:t>Primeros</a:t>
            </a:r>
            <a:r>
              <a:rPr lang="es-MX" sz="4400" b="1" dirty="0">
                <a:solidFill>
                  <a:schemeClr val="accent5">
                    <a:lumMod val="50000"/>
                  </a:schemeClr>
                </a:solidFill>
              </a:rPr>
              <a:t> </a:t>
            </a:r>
            <a:r>
              <a:rPr lang="es-MX" sz="4400" b="1" dirty="0">
                <a:solidFill>
                  <a:srgbClr val="FF6600"/>
                </a:solidFill>
              </a:rPr>
              <a:t>pasos</a:t>
            </a:r>
            <a:r>
              <a:rPr lang="es-MX" sz="4400" b="1" dirty="0">
                <a:solidFill>
                  <a:schemeClr val="accent5">
                    <a:lumMod val="50000"/>
                  </a:schemeClr>
                </a:solidFill>
              </a:rPr>
              <a:t> </a:t>
            </a:r>
            <a:r>
              <a:rPr lang="es-MX" sz="4400" b="1" dirty="0">
                <a:solidFill>
                  <a:srgbClr val="FF6600"/>
                </a:solidFill>
              </a:rPr>
              <a:t>vs</a:t>
            </a:r>
            <a:r>
              <a:rPr lang="es-MX" sz="4400" b="1" dirty="0">
                <a:solidFill>
                  <a:schemeClr val="accent5">
                    <a:lumMod val="50000"/>
                  </a:schemeClr>
                </a:solidFill>
              </a:rPr>
              <a:t> </a:t>
            </a:r>
            <a:r>
              <a:rPr lang="es-MX" sz="4400" b="1" dirty="0">
                <a:solidFill>
                  <a:srgbClr val="FF6600"/>
                </a:solidFill>
              </a:rPr>
              <a:t>VPCMRG</a:t>
            </a:r>
          </a:p>
        </p:txBody>
      </p:sp>
      <p:sp>
        <p:nvSpPr>
          <p:cNvPr id="5" name="Marcador de contenido 2">
            <a:extLst>
              <a:ext uri="{FF2B5EF4-FFF2-40B4-BE49-F238E27FC236}">
                <a16:creationId xmlns:a16="http://schemas.microsoft.com/office/drawing/2014/main" id="{FE0F087F-5949-8B78-FF84-4D5AD0DE2D5C}"/>
              </a:ext>
            </a:extLst>
          </p:cNvPr>
          <p:cNvSpPr>
            <a:spLocks noGrp="1"/>
          </p:cNvSpPr>
          <p:nvPr>
            <p:ph idx="1"/>
          </p:nvPr>
        </p:nvSpPr>
        <p:spPr>
          <a:xfrm>
            <a:off x="113224" y="1630278"/>
            <a:ext cx="8746435" cy="1080754"/>
          </a:xfrm>
        </p:spPr>
        <p:txBody>
          <a:bodyPr anchor="ctr">
            <a:normAutofit/>
          </a:bodyPr>
          <a:lstStyle/>
          <a:p>
            <a:pPr marL="0" indent="0" algn="just">
              <a:buNone/>
            </a:pPr>
            <a:r>
              <a:rPr lang="es-MX" sz="1800" dirty="0">
                <a:solidFill>
                  <a:schemeClr val="accent5">
                    <a:lumMod val="50000"/>
                  </a:schemeClr>
                </a:solidFill>
              </a:rPr>
              <a:t>En el </a:t>
            </a:r>
            <a:r>
              <a:rPr lang="es-MX" sz="1800" b="1" dirty="0">
                <a:solidFill>
                  <a:schemeClr val="accent5">
                    <a:lumMod val="50000"/>
                  </a:schemeClr>
                </a:solidFill>
              </a:rPr>
              <a:t>2016</a:t>
            </a:r>
            <a:r>
              <a:rPr lang="es-MX" sz="1800" dirty="0">
                <a:solidFill>
                  <a:schemeClr val="accent5">
                    <a:lumMod val="50000"/>
                  </a:schemeClr>
                </a:solidFill>
              </a:rPr>
              <a:t>, derivado de los compromisos adoptados por México en la CEDAW y el convenio Belem Do Para, el TEPJF publicó el </a:t>
            </a:r>
            <a:r>
              <a:rPr lang="es-MX" sz="1800" b="1" dirty="0">
                <a:solidFill>
                  <a:srgbClr val="FF6600"/>
                </a:solidFill>
              </a:rPr>
              <a:t>Protocolo</a:t>
            </a:r>
            <a:r>
              <a:rPr lang="es-MX" sz="1800" dirty="0">
                <a:solidFill>
                  <a:schemeClr val="accent5">
                    <a:lumMod val="50000"/>
                  </a:schemeClr>
                </a:solidFill>
              </a:rPr>
              <a:t> para atender la </a:t>
            </a:r>
            <a:r>
              <a:rPr lang="es-MX" sz="1800" u="sng" dirty="0">
                <a:solidFill>
                  <a:schemeClr val="accent5">
                    <a:lumMod val="50000"/>
                  </a:schemeClr>
                </a:solidFill>
              </a:rPr>
              <a:t>violencia política de género</a:t>
            </a:r>
            <a:r>
              <a:rPr lang="es-MX" sz="1800" dirty="0">
                <a:solidFill>
                  <a:schemeClr val="accent5">
                    <a:lumMod val="50000"/>
                  </a:schemeClr>
                </a:solidFill>
              </a:rPr>
              <a:t>.</a:t>
            </a:r>
          </a:p>
          <a:p>
            <a:pPr marL="0" indent="0" algn="ctr">
              <a:buNone/>
            </a:pPr>
            <a:endParaRPr lang="es-MX" sz="2200" dirty="0">
              <a:solidFill>
                <a:schemeClr val="accent5">
                  <a:lumMod val="50000"/>
                </a:schemeClr>
              </a:solidFill>
            </a:endParaRPr>
          </a:p>
        </p:txBody>
      </p:sp>
      <p:pic>
        <p:nvPicPr>
          <p:cNvPr id="6" name="Picture 2" descr="Pasos para crear una empresa: todo lo que necesitas saber">
            <a:extLst>
              <a:ext uri="{FF2B5EF4-FFF2-40B4-BE49-F238E27FC236}">
                <a16:creationId xmlns:a16="http://schemas.microsoft.com/office/drawing/2014/main" id="{7A768A00-9BAE-10DF-5701-4BACACFF2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235" y="3676921"/>
            <a:ext cx="2784764" cy="1559469"/>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a:extLst>
              <a:ext uri="{FF2B5EF4-FFF2-40B4-BE49-F238E27FC236}">
                <a16:creationId xmlns:a16="http://schemas.microsoft.com/office/drawing/2014/main" id="{6ACF5EF1-3D7C-4D7B-39D6-8EE92CEEDD97}"/>
              </a:ext>
            </a:extLst>
          </p:cNvPr>
          <p:cNvSpPr txBox="1">
            <a:spLocks/>
          </p:cNvSpPr>
          <p:nvPr/>
        </p:nvSpPr>
        <p:spPr>
          <a:xfrm>
            <a:off x="87645" y="2295059"/>
            <a:ext cx="8894618" cy="102589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1800" dirty="0">
                <a:solidFill>
                  <a:schemeClr val="accent5">
                    <a:lumMod val="50000"/>
                  </a:schemeClr>
                </a:solidFill>
              </a:rPr>
              <a:t>En el </a:t>
            </a:r>
            <a:r>
              <a:rPr lang="es-MX" sz="1800" b="1" dirty="0">
                <a:solidFill>
                  <a:schemeClr val="accent5">
                    <a:lumMod val="50000"/>
                  </a:schemeClr>
                </a:solidFill>
              </a:rPr>
              <a:t>2017</a:t>
            </a:r>
            <a:r>
              <a:rPr lang="es-MX" sz="1800" dirty="0">
                <a:solidFill>
                  <a:schemeClr val="accent5">
                    <a:lumMod val="50000"/>
                  </a:schemeClr>
                </a:solidFill>
              </a:rPr>
              <a:t>, tras la ley modelo, se publicó una 2ª Edición, en la que se específico la “violencia política contra las mujeres </a:t>
            </a:r>
            <a:r>
              <a:rPr lang="es-MX" sz="1800" u="sng" dirty="0">
                <a:solidFill>
                  <a:schemeClr val="accent5">
                    <a:lumMod val="50000"/>
                  </a:schemeClr>
                </a:solidFill>
              </a:rPr>
              <a:t>en razón de género</a:t>
            </a:r>
            <a:r>
              <a:rPr lang="es-MX" sz="1800" dirty="0">
                <a:solidFill>
                  <a:schemeClr val="accent5">
                    <a:lumMod val="50000"/>
                  </a:schemeClr>
                </a:solidFill>
              </a:rPr>
              <a:t>”</a:t>
            </a:r>
          </a:p>
        </p:txBody>
      </p:sp>
      <p:sp>
        <p:nvSpPr>
          <p:cNvPr id="8" name="Marcador de contenido 2">
            <a:extLst>
              <a:ext uri="{FF2B5EF4-FFF2-40B4-BE49-F238E27FC236}">
                <a16:creationId xmlns:a16="http://schemas.microsoft.com/office/drawing/2014/main" id="{AA6E51CD-DEB3-F736-7B50-8572D9453E8B}"/>
              </a:ext>
            </a:extLst>
          </p:cNvPr>
          <p:cNvSpPr txBox="1">
            <a:spLocks/>
          </p:cNvSpPr>
          <p:nvPr/>
        </p:nvSpPr>
        <p:spPr>
          <a:xfrm>
            <a:off x="87645" y="3195551"/>
            <a:ext cx="8894618" cy="102589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1800" dirty="0">
                <a:solidFill>
                  <a:schemeClr val="accent5">
                    <a:lumMod val="50000"/>
                  </a:schemeClr>
                </a:solidFill>
              </a:rPr>
              <a:t>Desde el año </a:t>
            </a:r>
            <a:r>
              <a:rPr lang="es-MX" sz="1800" b="1" dirty="0">
                <a:solidFill>
                  <a:schemeClr val="accent5">
                    <a:lumMod val="50000"/>
                  </a:schemeClr>
                </a:solidFill>
              </a:rPr>
              <a:t>2018</a:t>
            </a:r>
            <a:r>
              <a:rPr lang="es-MX" sz="1800" dirty="0">
                <a:solidFill>
                  <a:schemeClr val="accent5">
                    <a:lumMod val="50000"/>
                  </a:schemeClr>
                </a:solidFill>
              </a:rPr>
              <a:t>, el TEPJF emitió criterios que reconocen la violencia y la discriminación como una práctica reprochable en la propaganda electoral.</a:t>
            </a:r>
          </a:p>
        </p:txBody>
      </p:sp>
      <p:sp>
        <p:nvSpPr>
          <p:cNvPr id="9" name="Marcador de contenido 2">
            <a:extLst>
              <a:ext uri="{FF2B5EF4-FFF2-40B4-BE49-F238E27FC236}">
                <a16:creationId xmlns:a16="http://schemas.microsoft.com/office/drawing/2014/main" id="{95F4D4AB-CE89-1224-DD0F-84EE7692C56B}"/>
              </a:ext>
            </a:extLst>
          </p:cNvPr>
          <p:cNvSpPr txBox="1">
            <a:spLocks/>
          </p:cNvSpPr>
          <p:nvPr/>
        </p:nvSpPr>
        <p:spPr>
          <a:xfrm>
            <a:off x="0" y="4765963"/>
            <a:ext cx="8859659" cy="207806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es-MX" sz="1600" b="1" dirty="0">
                <a:solidFill>
                  <a:schemeClr val="accent5">
                    <a:lumMod val="50000"/>
                  </a:schemeClr>
                </a:solidFill>
              </a:rPr>
              <a:t>48/2016 </a:t>
            </a:r>
            <a:r>
              <a:rPr lang="es-MX" sz="1600" dirty="0">
                <a:solidFill>
                  <a:schemeClr val="accent5">
                    <a:lumMod val="50000"/>
                  </a:schemeClr>
                </a:solidFill>
              </a:rPr>
              <a:t>VIOLENCIA POLÍTICA POR RAZONES DE GÉNERO. LAS AUTORIDADES ELECTORALES ESTÁN OBLIGADAS A EVITAR LA AFECTACIÓN DE DERECHOS POLÍTICOS ELECTORALES</a:t>
            </a:r>
          </a:p>
          <a:p>
            <a:pPr marL="0" indent="0" algn="just">
              <a:lnSpc>
                <a:spcPct val="110000"/>
              </a:lnSpc>
              <a:buFont typeface="Arial" panose="020B0604020202020204" pitchFamily="34" charset="0"/>
              <a:buNone/>
            </a:pPr>
            <a:r>
              <a:rPr lang="es-MX" sz="1600" b="1" dirty="0">
                <a:solidFill>
                  <a:schemeClr val="accent5">
                    <a:lumMod val="50000"/>
                  </a:schemeClr>
                </a:solidFill>
              </a:rPr>
              <a:t>21/2018 </a:t>
            </a:r>
            <a:r>
              <a:rPr lang="es-MX" sz="1600" dirty="0">
                <a:solidFill>
                  <a:schemeClr val="accent5">
                    <a:lumMod val="50000"/>
                  </a:schemeClr>
                </a:solidFill>
              </a:rPr>
              <a:t>VIOLENCIA POLÍTICA DE GÉNERO. ELEMENTOS QUE LA ACTUALIZAN EN EL DEBATE POLÍTICO</a:t>
            </a:r>
          </a:p>
          <a:p>
            <a:pPr marL="0" indent="0" algn="ctr">
              <a:lnSpc>
                <a:spcPct val="110000"/>
              </a:lnSpc>
              <a:buNone/>
            </a:pPr>
            <a:r>
              <a:rPr lang="es-ES" sz="1300" dirty="0">
                <a:solidFill>
                  <a:schemeClr val="accent5">
                    <a:lumMod val="50000"/>
                  </a:schemeClr>
                </a:solidFill>
              </a:rPr>
              <a:t> </a:t>
            </a:r>
            <a:endParaRPr lang="es-MX" sz="1300" dirty="0">
              <a:solidFill>
                <a:schemeClr val="accent5">
                  <a:lumMod val="50000"/>
                </a:schemeClr>
              </a:solidFill>
            </a:endParaRPr>
          </a:p>
        </p:txBody>
      </p:sp>
      <p:pic>
        <p:nvPicPr>
          <p:cNvPr id="10" name="Imagen 9">
            <a:extLst>
              <a:ext uri="{FF2B5EF4-FFF2-40B4-BE49-F238E27FC236}">
                <a16:creationId xmlns:a16="http://schemas.microsoft.com/office/drawing/2014/main" id="{3E6E6CA9-366F-329D-67C3-3F9FEFEA3A6F}"/>
              </a:ext>
            </a:extLst>
          </p:cNvPr>
          <p:cNvPicPr>
            <a:picLocks noChangeAspect="1"/>
          </p:cNvPicPr>
          <p:nvPr/>
        </p:nvPicPr>
        <p:blipFill>
          <a:blip r:embed="rId3"/>
          <a:stretch>
            <a:fillRect/>
          </a:stretch>
        </p:blipFill>
        <p:spPr>
          <a:xfrm>
            <a:off x="0" y="0"/>
            <a:ext cx="1883827" cy="1420491"/>
          </a:xfrm>
          <a:prstGeom prst="rect">
            <a:avLst/>
          </a:prstGeom>
        </p:spPr>
      </p:pic>
    </p:spTree>
    <p:extLst>
      <p:ext uri="{BB962C8B-B14F-4D97-AF65-F5344CB8AC3E}">
        <p14:creationId xmlns:p14="http://schemas.microsoft.com/office/powerpoint/2010/main" val="205344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Título"/>
          <p:cNvSpPr>
            <a:spLocks noGrp="1"/>
          </p:cNvSpPr>
          <p:nvPr>
            <p:ph type="ctrTitle"/>
          </p:nvPr>
        </p:nvSpPr>
        <p:spPr>
          <a:xfrm>
            <a:off x="1371600" y="-13251"/>
            <a:ext cx="7772400" cy="1189608"/>
          </a:xfrm>
        </p:spPr>
        <p:txBody>
          <a:bodyPr/>
          <a:lstStyle/>
          <a:p>
            <a:r>
              <a:rPr lang="es-MX" b="1" dirty="0">
                <a:solidFill>
                  <a:srgbClr val="FF6600"/>
                </a:solidFill>
              </a:rPr>
              <a:t>REFORMAS RECIENTES</a:t>
            </a:r>
          </a:p>
        </p:txBody>
      </p:sp>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3"/>
          <a:stretch>
            <a:fillRect/>
          </a:stretch>
        </p:blipFill>
        <p:spPr>
          <a:xfrm>
            <a:off x="0" y="0"/>
            <a:ext cx="1885950" cy="1421376"/>
          </a:xfrm>
          <a:prstGeom prst="rect">
            <a:avLst/>
          </a:prstGeom>
        </p:spPr>
      </p:pic>
      <p:graphicFrame>
        <p:nvGraphicFramePr>
          <p:cNvPr id="4" name="Diagrama 3">
            <a:extLst>
              <a:ext uri="{FF2B5EF4-FFF2-40B4-BE49-F238E27FC236}">
                <a16:creationId xmlns:a16="http://schemas.microsoft.com/office/drawing/2014/main" id="{60C46F55-6EA0-4F4C-B5C0-571D2FF76FB1}"/>
              </a:ext>
            </a:extLst>
          </p:cNvPr>
          <p:cNvGraphicFramePr/>
          <p:nvPr>
            <p:extLst>
              <p:ext uri="{D42A27DB-BD31-4B8C-83A1-F6EECF244321}">
                <p14:modId xmlns:p14="http://schemas.microsoft.com/office/powerpoint/2010/main" val="1344768339"/>
              </p:ext>
            </p:extLst>
          </p:nvPr>
        </p:nvGraphicFramePr>
        <p:xfrm>
          <a:off x="2018473" y="842075"/>
          <a:ext cx="5744402" cy="3151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85D2AF06-DCA5-400F-9609-8E0809B21777}"/>
              </a:ext>
            </a:extLst>
          </p:cNvPr>
          <p:cNvSpPr txBox="1"/>
          <p:nvPr/>
        </p:nvSpPr>
        <p:spPr>
          <a:xfrm>
            <a:off x="3180523" y="4030471"/>
            <a:ext cx="5963477" cy="2585323"/>
          </a:xfrm>
          <a:prstGeom prst="rect">
            <a:avLst/>
          </a:prstGeom>
          <a:noFill/>
        </p:spPr>
        <p:txBody>
          <a:bodyPr wrap="square" rtlCol="0">
            <a:spAutoFit/>
          </a:bodyPr>
          <a:lstStyle/>
          <a:p>
            <a:pPr marL="285750" indent="-285750">
              <a:buFont typeface="Arial" panose="020B0604020202020204" pitchFamily="34" charset="0"/>
              <a:buChar char="•"/>
            </a:pPr>
            <a:r>
              <a:rPr lang="es-MX" sz="1600" dirty="0">
                <a:solidFill>
                  <a:srgbClr val="AC1496"/>
                </a:solidFill>
              </a:rPr>
              <a:t>Ley General de Acceso de las Mujeres a una Vida Libre de Violencia. </a:t>
            </a:r>
          </a:p>
          <a:p>
            <a:pPr marL="285750" indent="-285750">
              <a:buFont typeface="Arial" panose="020B0604020202020204" pitchFamily="34" charset="0"/>
              <a:buChar char="•"/>
            </a:pPr>
            <a:r>
              <a:rPr lang="es-MX" sz="1600" dirty="0">
                <a:solidFill>
                  <a:srgbClr val="AC1496"/>
                </a:solidFill>
              </a:rPr>
              <a:t>Ley General de Instituciones y Procedimientos Electorales. </a:t>
            </a:r>
          </a:p>
          <a:p>
            <a:pPr marL="285750" indent="-285750">
              <a:buFont typeface="Arial" panose="020B0604020202020204" pitchFamily="34" charset="0"/>
              <a:buChar char="•"/>
            </a:pPr>
            <a:r>
              <a:rPr lang="es-MX" sz="1600" dirty="0">
                <a:solidFill>
                  <a:srgbClr val="AC1496"/>
                </a:solidFill>
              </a:rPr>
              <a:t>Ley General del Sistema de Medios de Impugnación en Materia Electoral.</a:t>
            </a:r>
          </a:p>
          <a:p>
            <a:pPr marL="285750" indent="-285750">
              <a:buFont typeface="Arial" panose="020B0604020202020204" pitchFamily="34" charset="0"/>
              <a:buChar char="•"/>
            </a:pPr>
            <a:r>
              <a:rPr lang="es-MX" sz="1600" dirty="0">
                <a:solidFill>
                  <a:srgbClr val="AC1496"/>
                </a:solidFill>
              </a:rPr>
              <a:t>Ley General de Partidos Políticos. </a:t>
            </a:r>
          </a:p>
          <a:p>
            <a:pPr marL="285750" indent="-285750">
              <a:buFont typeface="Arial" panose="020B0604020202020204" pitchFamily="34" charset="0"/>
              <a:buChar char="•"/>
            </a:pPr>
            <a:r>
              <a:rPr lang="es-MX" sz="1600" dirty="0">
                <a:solidFill>
                  <a:srgbClr val="AC1496"/>
                </a:solidFill>
              </a:rPr>
              <a:t>Ley General en Materia de Delitos Electorales. </a:t>
            </a:r>
          </a:p>
          <a:p>
            <a:pPr marL="285750" indent="-285750">
              <a:buFont typeface="Arial" panose="020B0604020202020204" pitchFamily="34" charset="0"/>
              <a:buChar char="•"/>
            </a:pPr>
            <a:r>
              <a:rPr lang="es-MX" sz="1600" dirty="0">
                <a:solidFill>
                  <a:srgbClr val="AC1496"/>
                </a:solidFill>
              </a:rPr>
              <a:t>Ley Orgánica de la Fiscalía General de la República.</a:t>
            </a:r>
          </a:p>
          <a:p>
            <a:pPr marL="285750" indent="-285750">
              <a:buFont typeface="Arial" panose="020B0604020202020204" pitchFamily="34" charset="0"/>
              <a:buChar char="•"/>
            </a:pPr>
            <a:r>
              <a:rPr lang="es-MX" sz="1600" dirty="0">
                <a:solidFill>
                  <a:srgbClr val="AC1496"/>
                </a:solidFill>
              </a:rPr>
              <a:t>Ley Orgánica del Poder Judicial de la Federación. </a:t>
            </a:r>
          </a:p>
          <a:p>
            <a:pPr marL="285750" indent="-285750">
              <a:buFont typeface="Arial" panose="020B0604020202020204" pitchFamily="34" charset="0"/>
              <a:buChar char="•"/>
            </a:pPr>
            <a:r>
              <a:rPr lang="es-MX" sz="1600" dirty="0">
                <a:solidFill>
                  <a:srgbClr val="AC1496"/>
                </a:solidFill>
              </a:rPr>
              <a:t>Ley General de Responsabilidades Administrativa</a:t>
            </a:r>
            <a:r>
              <a:rPr lang="es-MX" sz="1600" dirty="0">
                <a:solidFill>
                  <a:schemeClr val="bg1"/>
                </a:solidFill>
              </a:rPr>
              <a:t>s</a:t>
            </a:r>
            <a:r>
              <a:rPr lang="es-MX" dirty="0">
                <a:solidFill>
                  <a:schemeClr val="bg1"/>
                </a:solidFill>
              </a:rPr>
              <a:t>.</a:t>
            </a:r>
          </a:p>
        </p:txBody>
      </p:sp>
      <p:pic>
        <p:nvPicPr>
          <p:cNvPr id="2" name="Imagen 1">
            <a:extLst>
              <a:ext uri="{FF2B5EF4-FFF2-40B4-BE49-F238E27FC236}">
                <a16:creationId xmlns:a16="http://schemas.microsoft.com/office/drawing/2014/main" id="{7B1E28F5-FB20-E67F-96E4-3ACCDB97B868}"/>
              </a:ext>
            </a:extLst>
          </p:cNvPr>
          <p:cNvPicPr>
            <a:picLocks noChangeAspect="1"/>
          </p:cNvPicPr>
          <p:nvPr/>
        </p:nvPicPr>
        <p:blipFill>
          <a:blip r:embed="rId9"/>
          <a:stretch>
            <a:fillRect/>
          </a:stretch>
        </p:blipFill>
        <p:spPr>
          <a:xfrm>
            <a:off x="637348" y="4124188"/>
            <a:ext cx="2192344" cy="2184430"/>
          </a:xfrm>
          <a:prstGeom prst="rect">
            <a:avLst/>
          </a:prstGeom>
        </p:spPr>
      </p:pic>
    </p:spTree>
    <p:extLst>
      <p:ext uri="{BB962C8B-B14F-4D97-AF65-F5344CB8AC3E}">
        <p14:creationId xmlns:p14="http://schemas.microsoft.com/office/powerpoint/2010/main" val="310765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Título"/>
          <p:cNvSpPr>
            <a:spLocks noGrp="1"/>
          </p:cNvSpPr>
          <p:nvPr>
            <p:ph type="ctrTitle"/>
          </p:nvPr>
        </p:nvSpPr>
        <p:spPr>
          <a:xfrm>
            <a:off x="1371600" y="-13251"/>
            <a:ext cx="7772400" cy="1189608"/>
          </a:xfrm>
        </p:spPr>
        <p:txBody>
          <a:bodyPr/>
          <a:lstStyle/>
          <a:p>
            <a:r>
              <a:rPr lang="es-MX" b="1" dirty="0">
                <a:solidFill>
                  <a:srgbClr val="FF6600"/>
                </a:solidFill>
              </a:rPr>
              <a:t>REFORMAS VPCMRG</a:t>
            </a:r>
          </a:p>
        </p:txBody>
      </p:sp>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3"/>
          <a:stretch>
            <a:fillRect/>
          </a:stretch>
        </p:blipFill>
        <p:spPr>
          <a:xfrm>
            <a:off x="0" y="0"/>
            <a:ext cx="1885950" cy="1421376"/>
          </a:xfrm>
          <a:prstGeom prst="rect">
            <a:avLst/>
          </a:prstGeom>
        </p:spPr>
      </p:pic>
      <p:sp>
        <p:nvSpPr>
          <p:cNvPr id="9" name="Hexágono 8">
            <a:extLst>
              <a:ext uri="{FF2B5EF4-FFF2-40B4-BE49-F238E27FC236}">
                <a16:creationId xmlns:a16="http://schemas.microsoft.com/office/drawing/2014/main" id="{DCDC384D-350F-48ED-87ED-6975057E7599}"/>
              </a:ext>
            </a:extLst>
          </p:cNvPr>
          <p:cNvSpPr/>
          <p:nvPr/>
        </p:nvSpPr>
        <p:spPr>
          <a:xfrm>
            <a:off x="305456" y="3738739"/>
            <a:ext cx="1995014" cy="1709099"/>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5272E538-A688-4AF2-A373-7D6B29E2105A}"/>
              </a:ext>
            </a:extLst>
          </p:cNvPr>
          <p:cNvSpPr txBox="1"/>
          <p:nvPr/>
        </p:nvSpPr>
        <p:spPr>
          <a:xfrm>
            <a:off x="609749" y="4397033"/>
            <a:ext cx="1324402" cy="646331"/>
          </a:xfrm>
          <a:prstGeom prst="rect">
            <a:avLst/>
          </a:prstGeom>
          <a:noFill/>
        </p:spPr>
        <p:txBody>
          <a:bodyPr wrap="none" rtlCol="0">
            <a:spAutoFit/>
          </a:bodyPr>
          <a:lstStyle/>
          <a:p>
            <a:pPr algn="ctr"/>
            <a:r>
              <a:rPr lang="es-MX" b="1" dirty="0"/>
              <a:t>Definición</a:t>
            </a:r>
          </a:p>
          <a:p>
            <a:pPr algn="ctr"/>
            <a:r>
              <a:rPr lang="es-MX" b="1" dirty="0"/>
              <a:t>VPG</a:t>
            </a:r>
          </a:p>
        </p:txBody>
      </p:sp>
      <p:sp>
        <p:nvSpPr>
          <p:cNvPr id="12" name="Hexágono 11">
            <a:extLst>
              <a:ext uri="{FF2B5EF4-FFF2-40B4-BE49-F238E27FC236}">
                <a16:creationId xmlns:a16="http://schemas.microsoft.com/office/drawing/2014/main" id="{4E0339C6-6BB8-43C6-9C63-24B7D4649C01}"/>
              </a:ext>
            </a:extLst>
          </p:cNvPr>
          <p:cNvSpPr/>
          <p:nvPr/>
        </p:nvSpPr>
        <p:spPr>
          <a:xfrm>
            <a:off x="2408961" y="3765860"/>
            <a:ext cx="1995014" cy="1669781"/>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8CCEFF64-F2DD-477F-97EE-D3225F08E749}"/>
              </a:ext>
            </a:extLst>
          </p:cNvPr>
          <p:cNvSpPr txBox="1"/>
          <p:nvPr/>
        </p:nvSpPr>
        <p:spPr>
          <a:xfrm>
            <a:off x="2556953" y="4132280"/>
            <a:ext cx="1704313" cy="1200329"/>
          </a:xfrm>
          <a:prstGeom prst="rect">
            <a:avLst/>
          </a:prstGeom>
          <a:noFill/>
        </p:spPr>
        <p:txBody>
          <a:bodyPr wrap="none" rtlCol="0">
            <a:spAutoFit/>
          </a:bodyPr>
          <a:lstStyle/>
          <a:p>
            <a:pPr algn="ctr"/>
            <a:r>
              <a:rPr lang="es-MX" b="1" dirty="0"/>
              <a:t>Obligaciones </a:t>
            </a:r>
          </a:p>
          <a:p>
            <a:pPr algn="ctr"/>
            <a:r>
              <a:rPr lang="es-MX" b="1" dirty="0"/>
              <a:t>de </a:t>
            </a:r>
          </a:p>
          <a:p>
            <a:pPr algn="ctr"/>
            <a:r>
              <a:rPr lang="es-MX" b="1" dirty="0"/>
              <a:t>partidos </a:t>
            </a:r>
          </a:p>
          <a:p>
            <a:pPr algn="ctr"/>
            <a:r>
              <a:rPr lang="es-MX" b="1" dirty="0"/>
              <a:t>políticos</a:t>
            </a:r>
          </a:p>
        </p:txBody>
      </p:sp>
      <p:sp>
        <p:nvSpPr>
          <p:cNvPr id="14" name="Hexágono 13">
            <a:extLst>
              <a:ext uri="{FF2B5EF4-FFF2-40B4-BE49-F238E27FC236}">
                <a16:creationId xmlns:a16="http://schemas.microsoft.com/office/drawing/2014/main" id="{FDF2081C-3CBA-4B3F-A978-9A9415F8F440}"/>
              </a:ext>
            </a:extLst>
          </p:cNvPr>
          <p:cNvSpPr/>
          <p:nvPr/>
        </p:nvSpPr>
        <p:spPr>
          <a:xfrm>
            <a:off x="4576861" y="3737113"/>
            <a:ext cx="1995014" cy="1762274"/>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Hexágono 15">
            <a:extLst>
              <a:ext uri="{FF2B5EF4-FFF2-40B4-BE49-F238E27FC236}">
                <a16:creationId xmlns:a16="http://schemas.microsoft.com/office/drawing/2014/main" id="{A70C842B-912E-456B-90C6-C25CA88F4F6B}"/>
              </a:ext>
            </a:extLst>
          </p:cNvPr>
          <p:cNvSpPr/>
          <p:nvPr/>
        </p:nvSpPr>
        <p:spPr>
          <a:xfrm>
            <a:off x="6711853" y="3776566"/>
            <a:ext cx="1995014" cy="1709099"/>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5882561C-6A70-4712-A255-AF18F2A48658}"/>
              </a:ext>
            </a:extLst>
          </p:cNvPr>
          <p:cNvSpPr txBox="1"/>
          <p:nvPr/>
        </p:nvSpPr>
        <p:spPr>
          <a:xfrm>
            <a:off x="4847664" y="3981535"/>
            <a:ext cx="1455848" cy="1477328"/>
          </a:xfrm>
          <a:prstGeom prst="rect">
            <a:avLst/>
          </a:prstGeom>
          <a:noFill/>
        </p:spPr>
        <p:txBody>
          <a:bodyPr wrap="none" rtlCol="0">
            <a:spAutoFit/>
          </a:bodyPr>
          <a:lstStyle/>
          <a:p>
            <a:pPr algn="ctr"/>
            <a:r>
              <a:rPr lang="es-MX" b="1" dirty="0"/>
              <a:t>Difusión </a:t>
            </a:r>
          </a:p>
          <a:p>
            <a:pPr algn="ctr"/>
            <a:r>
              <a:rPr lang="es-MX" b="1" dirty="0"/>
              <a:t>Prevención</a:t>
            </a:r>
          </a:p>
          <a:p>
            <a:pPr algn="ctr"/>
            <a:r>
              <a:rPr lang="es-MX" b="1" dirty="0"/>
              <a:t>Vigilancia</a:t>
            </a:r>
          </a:p>
          <a:p>
            <a:pPr algn="ctr"/>
            <a:r>
              <a:rPr lang="es-MX" b="1" dirty="0"/>
              <a:t>(instancias</a:t>
            </a:r>
          </a:p>
          <a:p>
            <a:pPr algn="ctr"/>
            <a:r>
              <a:rPr lang="es-MX" b="1" dirty="0" err="1"/>
              <a:t>Proced</a:t>
            </a:r>
            <a:r>
              <a:rPr lang="es-MX" b="1" dirty="0"/>
              <a:t>.)</a:t>
            </a:r>
          </a:p>
        </p:txBody>
      </p:sp>
      <p:sp>
        <p:nvSpPr>
          <p:cNvPr id="18" name="CuadroTexto 17">
            <a:extLst>
              <a:ext uri="{FF2B5EF4-FFF2-40B4-BE49-F238E27FC236}">
                <a16:creationId xmlns:a16="http://schemas.microsoft.com/office/drawing/2014/main" id="{06304D59-953A-4D50-B44E-E5CEA68DA78B}"/>
              </a:ext>
            </a:extLst>
          </p:cNvPr>
          <p:cNvSpPr txBox="1"/>
          <p:nvPr/>
        </p:nvSpPr>
        <p:spPr>
          <a:xfrm>
            <a:off x="6965346" y="4022059"/>
            <a:ext cx="1471878" cy="1477328"/>
          </a:xfrm>
          <a:prstGeom prst="rect">
            <a:avLst/>
          </a:prstGeom>
          <a:noFill/>
        </p:spPr>
        <p:txBody>
          <a:bodyPr wrap="none" rtlCol="0">
            <a:spAutoFit/>
          </a:bodyPr>
          <a:lstStyle/>
          <a:p>
            <a:pPr algn="ctr"/>
            <a:r>
              <a:rPr lang="es-MX" b="1" dirty="0"/>
              <a:t>Medidas </a:t>
            </a:r>
          </a:p>
          <a:p>
            <a:pPr algn="ctr"/>
            <a:r>
              <a:rPr lang="es-MX" b="1" dirty="0"/>
              <a:t>cautelares</a:t>
            </a:r>
          </a:p>
          <a:p>
            <a:pPr algn="ctr"/>
            <a:r>
              <a:rPr lang="es-MX" b="1" dirty="0"/>
              <a:t>Sanciones</a:t>
            </a:r>
          </a:p>
          <a:p>
            <a:pPr algn="ctr"/>
            <a:r>
              <a:rPr lang="es-MX" b="1" dirty="0"/>
              <a:t>Reparación</a:t>
            </a:r>
          </a:p>
          <a:p>
            <a:pPr algn="ctr"/>
            <a:endParaRPr lang="es-MX" b="1" dirty="0"/>
          </a:p>
        </p:txBody>
      </p:sp>
      <p:sp>
        <p:nvSpPr>
          <p:cNvPr id="19" name="Hexágono 18">
            <a:extLst>
              <a:ext uri="{FF2B5EF4-FFF2-40B4-BE49-F238E27FC236}">
                <a16:creationId xmlns:a16="http://schemas.microsoft.com/office/drawing/2014/main" id="{2AFAA713-6F8A-4F7D-B1B1-79448B68BF8F}"/>
              </a:ext>
            </a:extLst>
          </p:cNvPr>
          <p:cNvSpPr/>
          <p:nvPr/>
        </p:nvSpPr>
        <p:spPr>
          <a:xfrm>
            <a:off x="1422841" y="5275239"/>
            <a:ext cx="1849209" cy="1529919"/>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Hexágono 19">
            <a:extLst>
              <a:ext uri="{FF2B5EF4-FFF2-40B4-BE49-F238E27FC236}">
                <a16:creationId xmlns:a16="http://schemas.microsoft.com/office/drawing/2014/main" id="{7F4E334C-C4D5-42E7-9117-862984C4F094}"/>
              </a:ext>
            </a:extLst>
          </p:cNvPr>
          <p:cNvSpPr/>
          <p:nvPr/>
        </p:nvSpPr>
        <p:spPr>
          <a:xfrm>
            <a:off x="3535646" y="5294897"/>
            <a:ext cx="1849209" cy="1542962"/>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Hexágono 20">
            <a:extLst>
              <a:ext uri="{FF2B5EF4-FFF2-40B4-BE49-F238E27FC236}">
                <a16:creationId xmlns:a16="http://schemas.microsoft.com/office/drawing/2014/main" id="{B5F8B456-3631-44D2-B67A-7AC1C6327B92}"/>
              </a:ext>
            </a:extLst>
          </p:cNvPr>
          <p:cNvSpPr/>
          <p:nvPr/>
        </p:nvSpPr>
        <p:spPr>
          <a:xfrm>
            <a:off x="5714663" y="5271094"/>
            <a:ext cx="1849209" cy="1553245"/>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CuadroTexto 21">
            <a:extLst>
              <a:ext uri="{FF2B5EF4-FFF2-40B4-BE49-F238E27FC236}">
                <a16:creationId xmlns:a16="http://schemas.microsoft.com/office/drawing/2014/main" id="{37C00235-88A7-4D94-9F69-D6C60017E516}"/>
              </a:ext>
            </a:extLst>
          </p:cNvPr>
          <p:cNvSpPr txBox="1"/>
          <p:nvPr/>
        </p:nvSpPr>
        <p:spPr>
          <a:xfrm>
            <a:off x="1426130" y="5462483"/>
            <a:ext cx="1915909" cy="923330"/>
          </a:xfrm>
          <a:prstGeom prst="rect">
            <a:avLst/>
          </a:prstGeom>
          <a:noFill/>
        </p:spPr>
        <p:txBody>
          <a:bodyPr wrap="none" rtlCol="0">
            <a:spAutoFit/>
          </a:bodyPr>
          <a:lstStyle/>
          <a:p>
            <a:pPr algn="ctr"/>
            <a:r>
              <a:rPr lang="es-MX" b="1" dirty="0"/>
              <a:t>Delitos</a:t>
            </a:r>
          </a:p>
          <a:p>
            <a:pPr algn="ctr"/>
            <a:r>
              <a:rPr lang="es-MX" b="1" dirty="0"/>
              <a:t>Infracciones </a:t>
            </a:r>
          </a:p>
          <a:p>
            <a:pPr algn="ctr"/>
            <a:r>
              <a:rPr lang="es-MX" b="1" dirty="0"/>
              <a:t>administrativas</a:t>
            </a:r>
          </a:p>
        </p:txBody>
      </p:sp>
      <p:sp>
        <p:nvSpPr>
          <p:cNvPr id="23" name="CuadroTexto 22">
            <a:extLst>
              <a:ext uri="{FF2B5EF4-FFF2-40B4-BE49-F238E27FC236}">
                <a16:creationId xmlns:a16="http://schemas.microsoft.com/office/drawing/2014/main" id="{921FA924-FF06-455B-8DEB-D7501F2927D3}"/>
              </a:ext>
            </a:extLst>
          </p:cNvPr>
          <p:cNvSpPr txBox="1"/>
          <p:nvPr/>
        </p:nvSpPr>
        <p:spPr>
          <a:xfrm>
            <a:off x="3744925" y="5601496"/>
            <a:ext cx="1476686" cy="923330"/>
          </a:xfrm>
          <a:prstGeom prst="rect">
            <a:avLst/>
          </a:prstGeom>
          <a:noFill/>
        </p:spPr>
        <p:txBody>
          <a:bodyPr wrap="none" rtlCol="0">
            <a:spAutoFit/>
          </a:bodyPr>
          <a:lstStyle/>
          <a:p>
            <a:pPr algn="ctr"/>
            <a:r>
              <a:rPr lang="es-MX" b="1" dirty="0"/>
              <a:t>Base </a:t>
            </a:r>
          </a:p>
          <a:p>
            <a:pPr algn="ctr"/>
            <a:r>
              <a:rPr lang="es-MX" b="1" dirty="0"/>
              <a:t>estadística </a:t>
            </a:r>
          </a:p>
          <a:p>
            <a:pPr algn="ctr"/>
            <a:r>
              <a:rPr lang="es-MX" b="1" dirty="0"/>
              <a:t>nacional</a:t>
            </a:r>
          </a:p>
        </p:txBody>
      </p:sp>
      <p:sp>
        <p:nvSpPr>
          <p:cNvPr id="24" name="CuadroTexto 23">
            <a:extLst>
              <a:ext uri="{FF2B5EF4-FFF2-40B4-BE49-F238E27FC236}">
                <a16:creationId xmlns:a16="http://schemas.microsoft.com/office/drawing/2014/main" id="{DA610D6E-FDA1-458A-846C-D9BFFD4DB4BC}"/>
              </a:ext>
            </a:extLst>
          </p:cNvPr>
          <p:cNvSpPr txBox="1"/>
          <p:nvPr/>
        </p:nvSpPr>
        <p:spPr>
          <a:xfrm>
            <a:off x="5809945" y="5493252"/>
            <a:ext cx="1721945" cy="923330"/>
          </a:xfrm>
          <a:prstGeom prst="rect">
            <a:avLst/>
          </a:prstGeom>
          <a:noFill/>
        </p:spPr>
        <p:txBody>
          <a:bodyPr wrap="none" rtlCol="0">
            <a:spAutoFit/>
          </a:bodyPr>
          <a:lstStyle/>
          <a:p>
            <a:pPr algn="ctr"/>
            <a:r>
              <a:rPr lang="es-MX" b="1" dirty="0"/>
              <a:t>Registro </a:t>
            </a:r>
          </a:p>
          <a:p>
            <a:pPr algn="ctr"/>
            <a:r>
              <a:rPr lang="es-MX" b="1" dirty="0"/>
              <a:t>de </a:t>
            </a:r>
          </a:p>
          <a:p>
            <a:pPr algn="ctr"/>
            <a:r>
              <a:rPr lang="es-MX" b="1" dirty="0" err="1"/>
              <a:t>violentadores</a:t>
            </a:r>
            <a:endParaRPr lang="es-MX" b="1" dirty="0"/>
          </a:p>
        </p:txBody>
      </p:sp>
      <p:sp>
        <p:nvSpPr>
          <p:cNvPr id="25" name="CuadroTexto 24">
            <a:extLst>
              <a:ext uri="{FF2B5EF4-FFF2-40B4-BE49-F238E27FC236}">
                <a16:creationId xmlns:a16="http://schemas.microsoft.com/office/drawing/2014/main" id="{D2FD9692-F443-4E5B-9814-1326BE423591}"/>
              </a:ext>
            </a:extLst>
          </p:cNvPr>
          <p:cNvSpPr txBox="1"/>
          <p:nvPr/>
        </p:nvSpPr>
        <p:spPr>
          <a:xfrm>
            <a:off x="670076" y="1026691"/>
            <a:ext cx="8097118" cy="1200329"/>
          </a:xfrm>
          <a:prstGeom prst="rect">
            <a:avLst/>
          </a:prstGeom>
          <a:noFill/>
        </p:spPr>
        <p:txBody>
          <a:bodyPr wrap="square">
            <a:spAutoFit/>
          </a:bodyPr>
          <a:lstStyle/>
          <a:p>
            <a:pPr algn="ctr"/>
            <a:r>
              <a:rPr lang="es-ES" sz="1800" b="1" dirty="0">
                <a:solidFill>
                  <a:srgbClr val="AC1496"/>
                </a:solidFill>
              </a:rPr>
              <a:t>EL DISEÑO INSTITUCIONAL MEXICANO,  </a:t>
            </a:r>
            <a:br>
              <a:rPr lang="es-ES" sz="1800" b="1" dirty="0">
                <a:solidFill>
                  <a:srgbClr val="AC1496"/>
                </a:solidFill>
              </a:rPr>
            </a:br>
            <a:r>
              <a:rPr lang="es-ES" sz="1800" b="1" dirty="0">
                <a:solidFill>
                  <a:srgbClr val="AC1496"/>
                </a:solidFill>
              </a:rPr>
              <a:t>UNO DE LOS MÁS FUERTES DE AMÉRICA LATINA</a:t>
            </a:r>
          </a:p>
          <a:p>
            <a:pPr marL="285750" indent="-285750" algn="ctr">
              <a:buFontTx/>
              <a:buChar char="-"/>
            </a:pPr>
            <a:r>
              <a:rPr lang="es-ES" sz="1800" b="1" dirty="0">
                <a:solidFill>
                  <a:srgbClr val="FF6600"/>
                </a:solidFill>
              </a:rPr>
              <a:t>Armonización legislativa</a:t>
            </a:r>
          </a:p>
          <a:p>
            <a:pPr marL="285750" indent="-285750" algn="ctr">
              <a:buFontTx/>
              <a:buChar char="-"/>
            </a:pPr>
            <a:endParaRPr lang="es-ES" sz="1800" b="1" dirty="0">
              <a:solidFill>
                <a:srgbClr val="AC1496"/>
              </a:solidFill>
            </a:endParaRPr>
          </a:p>
        </p:txBody>
      </p:sp>
      <p:sp>
        <p:nvSpPr>
          <p:cNvPr id="26" name="CuadroTexto 25">
            <a:extLst>
              <a:ext uri="{FF2B5EF4-FFF2-40B4-BE49-F238E27FC236}">
                <a16:creationId xmlns:a16="http://schemas.microsoft.com/office/drawing/2014/main" id="{FC8A6EB1-D7FB-4941-9162-859399B085C6}"/>
              </a:ext>
            </a:extLst>
          </p:cNvPr>
          <p:cNvSpPr txBox="1"/>
          <p:nvPr/>
        </p:nvSpPr>
        <p:spPr>
          <a:xfrm>
            <a:off x="437133" y="2052900"/>
            <a:ext cx="8000091" cy="923330"/>
          </a:xfrm>
          <a:prstGeom prst="rect">
            <a:avLst/>
          </a:prstGeom>
          <a:noFill/>
        </p:spPr>
        <p:txBody>
          <a:bodyPr wrap="square">
            <a:spAutoFit/>
          </a:bodyPr>
          <a:lstStyle/>
          <a:p>
            <a:pPr marL="285750" indent="-285750">
              <a:buFont typeface="Arial" panose="020B0604020202020204" pitchFamily="34" charset="0"/>
              <a:buChar char="•"/>
            </a:pPr>
            <a:r>
              <a:rPr lang="es-MX" dirty="0"/>
              <a:t>Más allá de la norma general (Jalisco, Oaxaca, Michoacán, Baja California Sur)</a:t>
            </a:r>
          </a:p>
          <a:p>
            <a:pPr marL="285750" indent="-285750">
              <a:buFont typeface="Arial" panose="020B0604020202020204" pitchFamily="34" charset="0"/>
              <a:buChar char="•"/>
            </a:pPr>
            <a:r>
              <a:rPr lang="es-MX" dirty="0"/>
              <a:t>En los términos de la norma general (Excepciones PES)</a:t>
            </a:r>
          </a:p>
          <a:p>
            <a:pPr marL="285750" indent="-285750">
              <a:buFont typeface="Arial" panose="020B0604020202020204" pitchFamily="34" charset="0"/>
              <a:buChar char="•"/>
            </a:pPr>
            <a:r>
              <a:rPr lang="es-MX" dirty="0"/>
              <a:t>Lineamientos OPL, Reglamentos de </a:t>
            </a:r>
            <a:r>
              <a:rPr lang="es-MX" dirty="0" err="1"/>
              <a:t>QyD</a:t>
            </a:r>
            <a:r>
              <a:rPr lang="es-MX" dirty="0"/>
              <a:t>, Guías de Acción, Convenios</a:t>
            </a:r>
          </a:p>
        </p:txBody>
      </p:sp>
    </p:spTree>
    <p:extLst>
      <p:ext uri="{BB962C8B-B14F-4D97-AF65-F5344CB8AC3E}">
        <p14:creationId xmlns:p14="http://schemas.microsoft.com/office/powerpoint/2010/main" val="8593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Título"/>
          <p:cNvSpPr>
            <a:spLocks noGrp="1"/>
          </p:cNvSpPr>
          <p:nvPr>
            <p:ph type="ctrTitle"/>
          </p:nvPr>
        </p:nvSpPr>
        <p:spPr>
          <a:xfrm>
            <a:off x="492401" y="21775"/>
            <a:ext cx="7772400" cy="1189608"/>
          </a:xfrm>
        </p:spPr>
        <p:txBody>
          <a:bodyPr/>
          <a:lstStyle/>
          <a:p>
            <a:r>
              <a:rPr lang="es-MX" b="1" dirty="0">
                <a:solidFill>
                  <a:srgbClr val="FF6600"/>
                </a:solidFill>
              </a:rPr>
              <a:t>VPCMRG</a:t>
            </a:r>
          </a:p>
        </p:txBody>
      </p:sp>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3"/>
          <a:stretch>
            <a:fillRect/>
          </a:stretch>
        </p:blipFill>
        <p:spPr>
          <a:xfrm>
            <a:off x="0" y="0"/>
            <a:ext cx="1885950" cy="1421376"/>
          </a:xfrm>
          <a:prstGeom prst="rect">
            <a:avLst/>
          </a:prstGeom>
        </p:spPr>
      </p:pic>
      <p:pic>
        <p:nvPicPr>
          <p:cNvPr id="2" name="Imagen 1">
            <a:extLst>
              <a:ext uri="{FF2B5EF4-FFF2-40B4-BE49-F238E27FC236}">
                <a16:creationId xmlns:a16="http://schemas.microsoft.com/office/drawing/2014/main" id="{17FDC59A-B574-4512-AE5F-9956E298B41F}"/>
              </a:ext>
            </a:extLst>
          </p:cNvPr>
          <p:cNvPicPr>
            <a:picLocks noChangeAspect="1"/>
          </p:cNvPicPr>
          <p:nvPr/>
        </p:nvPicPr>
        <p:blipFill>
          <a:blip r:embed="rId4"/>
          <a:stretch>
            <a:fillRect/>
          </a:stretch>
        </p:blipFill>
        <p:spPr>
          <a:xfrm>
            <a:off x="6033052" y="293197"/>
            <a:ext cx="2724150" cy="1447800"/>
          </a:xfrm>
          <a:prstGeom prst="rect">
            <a:avLst/>
          </a:prstGeom>
        </p:spPr>
      </p:pic>
      <p:sp>
        <p:nvSpPr>
          <p:cNvPr id="3" name="Rectángulo redondeado 5">
            <a:extLst>
              <a:ext uri="{FF2B5EF4-FFF2-40B4-BE49-F238E27FC236}">
                <a16:creationId xmlns:a16="http://schemas.microsoft.com/office/drawing/2014/main" id="{6CD09205-C84D-7A6C-9B64-08B35CCE62EB}"/>
              </a:ext>
            </a:extLst>
          </p:cNvPr>
          <p:cNvSpPr/>
          <p:nvPr/>
        </p:nvSpPr>
        <p:spPr>
          <a:xfrm>
            <a:off x="492401" y="3829339"/>
            <a:ext cx="7732450" cy="2780410"/>
          </a:xfrm>
          <a:prstGeom prst="roundRect">
            <a:avLst/>
          </a:prstGeom>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000" dirty="0"/>
              <a:t>“Comprende todas aquellas </a:t>
            </a:r>
            <a:r>
              <a:rPr lang="es-MX" sz="2000" dirty="0">
                <a:solidFill>
                  <a:srgbClr val="FF6600"/>
                </a:solidFill>
              </a:rPr>
              <a:t>acciones u omisiones </a:t>
            </a:r>
            <a:r>
              <a:rPr lang="es-MX" sz="2000" dirty="0"/>
              <a:t>de personas, servidoras o servidores públicos que se dirigen a una mujer por ser mujer (en razón de género), tienen un impacto diferenciado en ellas o les afecta desproporcionadamente, con el objeto o resultado de </a:t>
            </a:r>
            <a:r>
              <a:rPr lang="es-MX" sz="2000" b="1" dirty="0"/>
              <a:t>menoscabar o anular sus derechos político-electorales, incluyendo el ejercicio del cargo”. </a:t>
            </a:r>
          </a:p>
          <a:p>
            <a:pPr algn="ctr"/>
            <a:r>
              <a:rPr lang="es-MX" sz="2000" i="1" dirty="0"/>
              <a:t>Protocolo para la atención de la violencia política contra las mujeres en razón de género</a:t>
            </a:r>
          </a:p>
        </p:txBody>
      </p:sp>
      <p:sp>
        <p:nvSpPr>
          <p:cNvPr id="4" name="Rectángulo redondeado 3">
            <a:extLst>
              <a:ext uri="{FF2B5EF4-FFF2-40B4-BE49-F238E27FC236}">
                <a16:creationId xmlns:a16="http://schemas.microsoft.com/office/drawing/2014/main" id="{A862EF53-F4D5-FFCF-7208-2A6C6E99F785}"/>
              </a:ext>
            </a:extLst>
          </p:cNvPr>
          <p:cNvSpPr/>
          <p:nvPr/>
        </p:nvSpPr>
        <p:spPr>
          <a:xfrm>
            <a:off x="492401" y="1905131"/>
            <a:ext cx="6288157" cy="1553767"/>
          </a:xfrm>
          <a:prstGeom prst="roundRect">
            <a:avLst/>
          </a:prstGeom>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000" dirty="0"/>
              <a:t>“Todo acto de violencia basado en la pertenencia al sexo femenino que tenga o pueda tener como resultado un daño o sufrimiento físico, sexual o psicológico para la mujer, </a:t>
            </a:r>
            <a:r>
              <a:rPr lang="es-MX" sz="2000" b="1" dirty="0"/>
              <a:t>por el simple hecho de ser mujer</a:t>
            </a:r>
            <a:r>
              <a:rPr lang="es-MX" sz="2000" dirty="0"/>
              <a:t>”.</a:t>
            </a:r>
          </a:p>
          <a:p>
            <a:pPr algn="ctr"/>
            <a:r>
              <a:rPr lang="es-MX" sz="2000" i="1" dirty="0"/>
              <a:t>ONU, Resolución de la Asamblea General 48/104.</a:t>
            </a:r>
          </a:p>
        </p:txBody>
      </p:sp>
    </p:spTree>
    <p:extLst>
      <p:ext uri="{BB962C8B-B14F-4D97-AF65-F5344CB8AC3E}">
        <p14:creationId xmlns:p14="http://schemas.microsoft.com/office/powerpoint/2010/main" val="420371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2969</TotalTime>
  <Words>2408</Words>
  <Application>Microsoft Office PowerPoint</Application>
  <PresentationFormat>Presentación en pantalla (4:3)</PresentationFormat>
  <Paragraphs>236</Paragraphs>
  <Slides>18</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Aharoni</vt:lpstr>
      <vt:lpstr>Arial</vt:lpstr>
      <vt:lpstr>Calibri</vt:lpstr>
      <vt:lpstr>Calibri Light</vt:lpstr>
      <vt:lpstr>Century Gothic</vt:lpstr>
      <vt:lpstr>Wingdings</vt:lpstr>
      <vt:lpstr>Tema de Office</vt:lpstr>
      <vt:lpstr>VIOLENCIA POLÍTICA CONTRA LAS MUJERES EN RAZÓN DE GÉNERO</vt:lpstr>
      <vt:lpstr>ANTECEDENTES</vt:lpstr>
      <vt:lpstr>CUOTAS</vt:lpstr>
      <vt:lpstr>INSTRUMENTOS INTERNACIONALES</vt:lpstr>
      <vt:lpstr>Presentación de PowerPoint</vt:lpstr>
      <vt:lpstr>Primeros pasos vs VPCMRG</vt:lpstr>
      <vt:lpstr>REFORMAS RECIENTES</vt:lpstr>
      <vt:lpstr>REFORMAS VPCMRG</vt:lpstr>
      <vt:lpstr>VPCMRG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dc:creator>
  <cp:lastModifiedBy>IEC</cp:lastModifiedBy>
  <cp:revision>258</cp:revision>
  <cp:lastPrinted>2015-12-07T16:00:55Z</cp:lastPrinted>
  <dcterms:created xsi:type="dcterms:W3CDTF">2015-11-18T19:24:02Z</dcterms:created>
  <dcterms:modified xsi:type="dcterms:W3CDTF">2024-04-13T00:39:13Z</dcterms:modified>
</cp:coreProperties>
</file>