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8" r:id="rId1"/>
  </p:sldMasterIdLst>
  <p:notesMasterIdLst>
    <p:notesMasterId r:id="rId20"/>
  </p:notesMasterIdLst>
  <p:sldIdLst>
    <p:sldId id="256" r:id="rId2"/>
    <p:sldId id="393" r:id="rId3"/>
    <p:sldId id="392" r:id="rId4"/>
    <p:sldId id="395" r:id="rId5"/>
    <p:sldId id="389" r:id="rId6"/>
    <p:sldId id="401" r:id="rId7"/>
    <p:sldId id="400" r:id="rId8"/>
    <p:sldId id="397" r:id="rId9"/>
    <p:sldId id="396" r:id="rId10"/>
    <p:sldId id="398" r:id="rId11"/>
    <p:sldId id="405" r:id="rId12"/>
    <p:sldId id="409" r:id="rId13"/>
    <p:sldId id="410" r:id="rId14"/>
    <p:sldId id="411" r:id="rId15"/>
    <p:sldId id="412" r:id="rId16"/>
    <p:sldId id="413" r:id="rId17"/>
    <p:sldId id="414" r:id="rId18"/>
    <p:sldId id="338" r:id="rId19"/>
  </p:sldIdLst>
  <p:sldSz cx="9144000" cy="5143500" type="screen16x9"/>
  <p:notesSz cx="6881813" cy="9296400"/>
  <p:embeddedFontLst>
    <p:embeddedFont>
      <p:font typeface="Candara" panose="020E050203030302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Wingdings 3" panose="05040102010807070707" pitchFamily="18" charset="2"/>
      <p:regular r:id="rId29"/>
    </p:embeddedFont>
    <p:embeddedFont>
      <p:font typeface="Anton" panose="020B0604020202020204" charset="0"/>
      <p:regular r:id="rId30"/>
    </p:embeddedFont>
    <p:embeddedFont>
      <p:font typeface="Arial Unicode MS" panose="020B0604020202020204" pitchFamily="34" charset="-128"/>
      <p:regular r:id="rId31"/>
    </p:embeddedFont>
    <p:embeddedFont>
      <p:font typeface="Calibri Light" panose="020F0302020204030204" pitchFamily="34" charset="0"/>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136A7F"/>
    <a:srgbClr val="F7F2E2"/>
    <a:srgbClr val="E2D9C3"/>
    <a:srgbClr val="003E5A"/>
    <a:srgbClr val="3C3F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1335DE-5E50-4F18-AF73-2689B11FDA81}">
  <a:tblStyle styleId="{281335DE-5E50-4F18-AF73-2689B11FDA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32BFF-7B9F-4238-8738-7C51D018B49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MX"/>
        </a:p>
      </dgm:t>
    </dgm:pt>
    <dgm:pt modelId="{E632F93B-A666-43C7-8CF4-2E787AAD60EB}">
      <dgm:prSet custT="1"/>
      <dgm:spPr/>
      <dgm:t>
        <a:bodyPr/>
        <a:lstStyle/>
        <a:p>
          <a:r>
            <a:rPr lang="es-MX" sz="1400" dirty="0" smtClean="0"/>
            <a:t>Narración clara y detallada del hecho (como fue, fecha, hora, lugar). De no tener el domicilio exacto, dar referencias cercanas al lugar. Si hay algún dato que pueda servir de prueba como fotos, audios o videos, deberán estar relacionados directamente con los hechos.</a:t>
          </a:r>
          <a:endParaRPr lang="es-MX" sz="1400" dirty="0"/>
        </a:p>
      </dgm:t>
    </dgm:pt>
    <dgm:pt modelId="{EA5DE347-9B96-419A-90E5-62CCDF1F206B}" type="parTrans" cxnId="{74B17490-60C3-4B91-96C7-FC165A580CBC}">
      <dgm:prSet/>
      <dgm:spPr/>
      <dgm:t>
        <a:bodyPr/>
        <a:lstStyle/>
        <a:p>
          <a:endParaRPr lang="es-MX"/>
        </a:p>
      </dgm:t>
    </dgm:pt>
    <dgm:pt modelId="{E6C95A05-E512-4CB1-89EA-C58836DE5F20}" type="sibTrans" cxnId="{74B17490-60C3-4B91-96C7-FC165A580CBC}">
      <dgm:prSet/>
      <dgm:spPr/>
      <dgm:t>
        <a:bodyPr/>
        <a:lstStyle/>
        <a:p>
          <a:endParaRPr lang="es-MX"/>
        </a:p>
      </dgm:t>
    </dgm:pt>
    <dgm:pt modelId="{C2A8D68A-84E8-4AAC-92D8-4BC701D54675}">
      <dgm:prSet custT="1"/>
      <dgm:spPr/>
      <dgm:t>
        <a:bodyPr/>
        <a:lstStyle/>
        <a:p>
          <a:r>
            <a:rPr lang="es-MX" sz="1400" dirty="0" smtClean="0"/>
            <a:t>Hora y fecha de como se tuvo conocimiento del  hecho.</a:t>
          </a:r>
        </a:p>
        <a:p>
          <a:r>
            <a:rPr lang="es-MX" sz="1400" dirty="0" smtClean="0"/>
            <a:t> Indicar quién o quiénes cometieron el delito, y en caso de tenerlos, nombres de testigos, y si se cuenta con  los datos para ubicarlos, deberá proporcionarlos.</a:t>
          </a:r>
          <a:endParaRPr lang="es-MX" sz="1400" dirty="0"/>
        </a:p>
      </dgm:t>
    </dgm:pt>
    <dgm:pt modelId="{8B9A06E6-5C44-4836-86B2-8463A5D20613}" type="parTrans" cxnId="{F9D615E9-356E-411D-A1E3-AC898D84D635}">
      <dgm:prSet/>
      <dgm:spPr/>
      <dgm:t>
        <a:bodyPr/>
        <a:lstStyle/>
        <a:p>
          <a:endParaRPr lang="es-MX"/>
        </a:p>
      </dgm:t>
    </dgm:pt>
    <dgm:pt modelId="{CA2A6591-B452-4B29-BAF9-DC69AAA25DBC}" type="sibTrans" cxnId="{F9D615E9-356E-411D-A1E3-AC898D84D635}">
      <dgm:prSet/>
      <dgm:spPr/>
      <dgm:t>
        <a:bodyPr/>
        <a:lstStyle/>
        <a:p>
          <a:endParaRPr lang="es-MX"/>
        </a:p>
      </dgm:t>
    </dgm:pt>
    <dgm:pt modelId="{916F0E58-CF7D-4F9B-99E4-4112D43E8D22}">
      <dgm:prSet custT="1"/>
      <dgm:spPr/>
      <dgm:t>
        <a:bodyPr/>
        <a:lstStyle/>
        <a:p>
          <a:r>
            <a:rPr lang="es-MX" sz="1400" dirty="0" smtClean="0"/>
            <a:t>Datos de la persona que está denunciando: nombre completo, entidad, teléfono, dirección, edad, ocupación, escolaridad.</a:t>
          </a:r>
        </a:p>
        <a:p>
          <a:r>
            <a:rPr lang="es-MX" sz="1400" b="1" u="sng" dirty="0" smtClean="0">
              <a:effectLst>
                <a:outerShdw blurRad="38100" dist="38100" dir="2700000" algn="tl">
                  <a:srgbClr val="000000">
                    <a:alpha val="43137"/>
                  </a:srgbClr>
                </a:outerShdw>
              </a:effectLst>
            </a:rPr>
            <a:t> La denuncia puede ser anónima.</a:t>
          </a:r>
          <a:endParaRPr lang="es-MX" sz="1400" b="1" u="sng" dirty="0">
            <a:effectLst>
              <a:outerShdw blurRad="38100" dist="38100" dir="2700000" algn="tl">
                <a:srgbClr val="000000">
                  <a:alpha val="43137"/>
                </a:srgbClr>
              </a:outerShdw>
            </a:effectLst>
          </a:endParaRPr>
        </a:p>
      </dgm:t>
    </dgm:pt>
    <dgm:pt modelId="{F1A65CA7-335A-4EF2-AE54-5FD5CF5BA67F}" type="parTrans" cxnId="{768A21DC-67DB-4F19-A044-830F3F04B75C}">
      <dgm:prSet/>
      <dgm:spPr/>
      <dgm:t>
        <a:bodyPr/>
        <a:lstStyle/>
        <a:p>
          <a:endParaRPr lang="es-MX"/>
        </a:p>
      </dgm:t>
    </dgm:pt>
    <dgm:pt modelId="{47215450-37F0-4925-B99E-096EE2CF03BB}" type="sibTrans" cxnId="{768A21DC-67DB-4F19-A044-830F3F04B75C}">
      <dgm:prSet/>
      <dgm:spPr/>
      <dgm:t>
        <a:bodyPr/>
        <a:lstStyle/>
        <a:p>
          <a:endParaRPr lang="es-MX"/>
        </a:p>
      </dgm:t>
    </dgm:pt>
    <dgm:pt modelId="{306C9998-5B74-4DD3-AF47-1561DBC51834}" type="pres">
      <dgm:prSet presAssocID="{D2732BFF-7B9F-4238-8738-7C51D018B490}" presName="Name0" presStyleCnt="0">
        <dgm:presLayoutVars>
          <dgm:dir/>
          <dgm:resizeHandles val="exact"/>
        </dgm:presLayoutVars>
      </dgm:prSet>
      <dgm:spPr/>
      <dgm:t>
        <a:bodyPr/>
        <a:lstStyle/>
        <a:p>
          <a:endParaRPr lang="es-MX"/>
        </a:p>
      </dgm:t>
    </dgm:pt>
    <dgm:pt modelId="{216CF7AC-18FB-4025-93B3-C7EDE833BABA}" type="pres">
      <dgm:prSet presAssocID="{916F0E58-CF7D-4F9B-99E4-4112D43E8D22}" presName="composite" presStyleCnt="0"/>
      <dgm:spPr/>
    </dgm:pt>
    <dgm:pt modelId="{509D4E41-8E34-42D0-A53E-F4AF279C6626}" type="pres">
      <dgm:prSet presAssocID="{916F0E58-CF7D-4F9B-99E4-4112D43E8D22}" presName="rect1" presStyleLbl="trAlignAcc1" presStyleIdx="0" presStyleCnt="3" custScaleX="172595">
        <dgm:presLayoutVars>
          <dgm:bulletEnabled val="1"/>
        </dgm:presLayoutVars>
      </dgm:prSet>
      <dgm:spPr/>
      <dgm:t>
        <a:bodyPr/>
        <a:lstStyle/>
        <a:p>
          <a:endParaRPr lang="es-MX"/>
        </a:p>
      </dgm:t>
    </dgm:pt>
    <dgm:pt modelId="{C54EA399-5C3F-47AA-B0E9-465F66DDCC33}" type="pres">
      <dgm:prSet presAssocID="{916F0E58-CF7D-4F9B-99E4-4112D43E8D22}" presName="rect2" presStyleLbl="fgImgPlace1" presStyleIdx="0" presStyleCnt="3" custScaleX="151455" custLinFactX="-86940" custLinFactNeighborX="-100000" custLinFactNeighborY="1272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BAB8D219-05D7-4C4A-A85B-31C3A1426000}" type="pres">
      <dgm:prSet presAssocID="{47215450-37F0-4925-B99E-096EE2CF03BB}" presName="sibTrans" presStyleCnt="0"/>
      <dgm:spPr/>
    </dgm:pt>
    <dgm:pt modelId="{DB630749-28D6-460A-B1EE-8D143E4E6B6E}" type="pres">
      <dgm:prSet presAssocID="{C2A8D68A-84E8-4AAC-92D8-4BC701D54675}" presName="composite" presStyleCnt="0"/>
      <dgm:spPr/>
    </dgm:pt>
    <dgm:pt modelId="{562DD6F0-8510-44E3-8151-93C2B186E2CB}" type="pres">
      <dgm:prSet presAssocID="{C2A8D68A-84E8-4AAC-92D8-4BC701D54675}" presName="rect1" presStyleLbl="trAlignAcc1" presStyleIdx="1" presStyleCnt="3" custScaleX="174224">
        <dgm:presLayoutVars>
          <dgm:bulletEnabled val="1"/>
        </dgm:presLayoutVars>
      </dgm:prSet>
      <dgm:spPr/>
      <dgm:t>
        <a:bodyPr/>
        <a:lstStyle/>
        <a:p>
          <a:endParaRPr lang="es-MX"/>
        </a:p>
      </dgm:t>
    </dgm:pt>
    <dgm:pt modelId="{C534BBD8-1FBF-4F8E-9396-FBDD93AC0E2B}" type="pres">
      <dgm:prSet presAssocID="{C2A8D68A-84E8-4AAC-92D8-4BC701D54675}" presName="rect2" presStyleLbl="fgImgPlace1" presStyleIdx="1" presStyleCnt="3" custScaleX="137574" custScaleY="108518" custLinFactX="-84053" custLinFactNeighborX="-100000" custLinFactNeighborY="1076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6081855-5BE2-4C3B-A026-C18F0029FA1C}" type="pres">
      <dgm:prSet presAssocID="{CA2A6591-B452-4B29-BAF9-DC69AAA25DBC}" presName="sibTrans" presStyleCnt="0"/>
      <dgm:spPr/>
    </dgm:pt>
    <dgm:pt modelId="{B0B87A81-D415-44F8-B3C4-F9A9443700E6}" type="pres">
      <dgm:prSet presAssocID="{E632F93B-A666-43C7-8CF4-2E787AAD60EB}" presName="composite" presStyleCnt="0"/>
      <dgm:spPr/>
    </dgm:pt>
    <dgm:pt modelId="{796E4A1B-CEDC-4327-A62D-1E0C89A3DC9B}" type="pres">
      <dgm:prSet presAssocID="{E632F93B-A666-43C7-8CF4-2E787AAD60EB}" presName="rect1" presStyleLbl="trAlignAcc1" presStyleIdx="2" presStyleCnt="3" custScaleX="176788">
        <dgm:presLayoutVars>
          <dgm:bulletEnabled val="1"/>
        </dgm:presLayoutVars>
      </dgm:prSet>
      <dgm:spPr/>
      <dgm:t>
        <a:bodyPr/>
        <a:lstStyle/>
        <a:p>
          <a:endParaRPr lang="es-MX"/>
        </a:p>
      </dgm:t>
    </dgm:pt>
    <dgm:pt modelId="{A6C4DEF7-E708-4859-8238-3B2C04A1DF6A}" type="pres">
      <dgm:prSet presAssocID="{E632F93B-A666-43C7-8CF4-2E787AAD60EB}" presName="rect2" presStyleLbl="fgImgPlace1" presStyleIdx="2" presStyleCnt="3" custScaleX="147300" custLinFactX="-95500" custLinFactNeighborX="-100000" custLinFactNeighborY="11095"/>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Lst>
  <dgm:cxnLst>
    <dgm:cxn modelId="{F9D615E9-356E-411D-A1E3-AC898D84D635}" srcId="{D2732BFF-7B9F-4238-8738-7C51D018B490}" destId="{C2A8D68A-84E8-4AAC-92D8-4BC701D54675}" srcOrd="1" destOrd="0" parTransId="{8B9A06E6-5C44-4836-86B2-8463A5D20613}" sibTransId="{CA2A6591-B452-4B29-BAF9-DC69AAA25DBC}"/>
    <dgm:cxn modelId="{7440ED00-9B90-4FA9-8B14-A45BE44C992B}" type="presOf" srcId="{916F0E58-CF7D-4F9B-99E4-4112D43E8D22}" destId="{509D4E41-8E34-42D0-A53E-F4AF279C6626}" srcOrd="0" destOrd="0" presId="urn:microsoft.com/office/officeart/2008/layout/PictureStrips"/>
    <dgm:cxn modelId="{8C154FDC-F472-4F0C-860D-B6D9BD5D334C}" type="presOf" srcId="{C2A8D68A-84E8-4AAC-92D8-4BC701D54675}" destId="{562DD6F0-8510-44E3-8151-93C2B186E2CB}" srcOrd="0" destOrd="0" presId="urn:microsoft.com/office/officeart/2008/layout/PictureStrips"/>
    <dgm:cxn modelId="{768A21DC-67DB-4F19-A044-830F3F04B75C}" srcId="{D2732BFF-7B9F-4238-8738-7C51D018B490}" destId="{916F0E58-CF7D-4F9B-99E4-4112D43E8D22}" srcOrd="0" destOrd="0" parTransId="{F1A65CA7-335A-4EF2-AE54-5FD5CF5BA67F}" sibTransId="{47215450-37F0-4925-B99E-096EE2CF03BB}"/>
    <dgm:cxn modelId="{C351C1BD-C01D-402A-86BE-DDB048E6E97D}" type="presOf" srcId="{D2732BFF-7B9F-4238-8738-7C51D018B490}" destId="{306C9998-5B74-4DD3-AF47-1561DBC51834}" srcOrd="0" destOrd="0" presId="urn:microsoft.com/office/officeart/2008/layout/PictureStrips"/>
    <dgm:cxn modelId="{A32C4E9B-6808-4081-B026-5FFC41D9D18A}" type="presOf" srcId="{E632F93B-A666-43C7-8CF4-2E787AAD60EB}" destId="{796E4A1B-CEDC-4327-A62D-1E0C89A3DC9B}" srcOrd="0" destOrd="0" presId="urn:microsoft.com/office/officeart/2008/layout/PictureStrips"/>
    <dgm:cxn modelId="{74B17490-60C3-4B91-96C7-FC165A580CBC}" srcId="{D2732BFF-7B9F-4238-8738-7C51D018B490}" destId="{E632F93B-A666-43C7-8CF4-2E787AAD60EB}" srcOrd="2" destOrd="0" parTransId="{EA5DE347-9B96-419A-90E5-62CCDF1F206B}" sibTransId="{E6C95A05-E512-4CB1-89EA-C58836DE5F20}"/>
    <dgm:cxn modelId="{E58A374F-7FB3-4C26-A93A-627417AF31FF}" type="presParOf" srcId="{306C9998-5B74-4DD3-AF47-1561DBC51834}" destId="{216CF7AC-18FB-4025-93B3-C7EDE833BABA}" srcOrd="0" destOrd="0" presId="urn:microsoft.com/office/officeart/2008/layout/PictureStrips"/>
    <dgm:cxn modelId="{E00327AB-5DC7-4C99-AB7C-867532C1D85A}" type="presParOf" srcId="{216CF7AC-18FB-4025-93B3-C7EDE833BABA}" destId="{509D4E41-8E34-42D0-A53E-F4AF279C6626}" srcOrd="0" destOrd="0" presId="urn:microsoft.com/office/officeart/2008/layout/PictureStrips"/>
    <dgm:cxn modelId="{6ED53816-DEB9-48B5-B958-A3F1B97F145A}" type="presParOf" srcId="{216CF7AC-18FB-4025-93B3-C7EDE833BABA}" destId="{C54EA399-5C3F-47AA-B0E9-465F66DDCC33}" srcOrd="1" destOrd="0" presId="urn:microsoft.com/office/officeart/2008/layout/PictureStrips"/>
    <dgm:cxn modelId="{7B9D1BCC-50BB-43E4-BA50-7251517A289D}" type="presParOf" srcId="{306C9998-5B74-4DD3-AF47-1561DBC51834}" destId="{BAB8D219-05D7-4C4A-A85B-31C3A1426000}" srcOrd="1" destOrd="0" presId="urn:microsoft.com/office/officeart/2008/layout/PictureStrips"/>
    <dgm:cxn modelId="{CC655E87-5049-4CBC-B5C9-AFDF2E347CA7}" type="presParOf" srcId="{306C9998-5B74-4DD3-AF47-1561DBC51834}" destId="{DB630749-28D6-460A-B1EE-8D143E4E6B6E}" srcOrd="2" destOrd="0" presId="urn:microsoft.com/office/officeart/2008/layout/PictureStrips"/>
    <dgm:cxn modelId="{6665B4BA-C290-4FC5-AB33-1B508B0F6392}" type="presParOf" srcId="{DB630749-28D6-460A-B1EE-8D143E4E6B6E}" destId="{562DD6F0-8510-44E3-8151-93C2B186E2CB}" srcOrd="0" destOrd="0" presId="urn:microsoft.com/office/officeart/2008/layout/PictureStrips"/>
    <dgm:cxn modelId="{D08137AF-B2D2-4838-A586-5E1121DBD210}" type="presParOf" srcId="{DB630749-28D6-460A-B1EE-8D143E4E6B6E}" destId="{C534BBD8-1FBF-4F8E-9396-FBDD93AC0E2B}" srcOrd="1" destOrd="0" presId="urn:microsoft.com/office/officeart/2008/layout/PictureStrips"/>
    <dgm:cxn modelId="{A95F312F-60EB-41E7-8ABA-2BD68DEF3DB9}" type="presParOf" srcId="{306C9998-5B74-4DD3-AF47-1561DBC51834}" destId="{D6081855-5BE2-4C3B-A026-C18F0029FA1C}" srcOrd="3" destOrd="0" presId="urn:microsoft.com/office/officeart/2008/layout/PictureStrips"/>
    <dgm:cxn modelId="{24D305B9-126D-438A-BD4A-96AC594DBE60}" type="presParOf" srcId="{306C9998-5B74-4DD3-AF47-1561DBC51834}" destId="{B0B87A81-D415-44F8-B3C4-F9A9443700E6}" srcOrd="4" destOrd="0" presId="urn:microsoft.com/office/officeart/2008/layout/PictureStrips"/>
    <dgm:cxn modelId="{3337D9DA-DE2B-42E2-91D5-7357823D8BFB}" type="presParOf" srcId="{B0B87A81-D415-44F8-B3C4-F9A9443700E6}" destId="{796E4A1B-CEDC-4327-A62D-1E0C89A3DC9B}" srcOrd="0" destOrd="0" presId="urn:microsoft.com/office/officeart/2008/layout/PictureStrips"/>
    <dgm:cxn modelId="{A35C2221-6F58-447D-997F-ECEE5FF75AB0}" type="presParOf" srcId="{B0B87A81-D415-44F8-B3C4-F9A9443700E6}" destId="{A6C4DEF7-E708-4859-8238-3B2C04A1DF6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4E41-8E34-42D0-A53E-F4AF279C6626}">
      <dsp:nvSpPr>
        <dsp:cNvPr id="0" name=""/>
        <dsp:cNvSpPr/>
      </dsp:nvSpPr>
      <dsp:spPr>
        <a:xfrm>
          <a:off x="505664" y="243124"/>
          <a:ext cx="5781087" cy="104672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98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t>Datos de la persona que está denunciando: nombre completo, entidad, teléfono, dirección, edad, ocupación, escolaridad.</a:t>
          </a:r>
        </a:p>
        <a:p>
          <a:pPr lvl="0" algn="l" defTabSz="622300">
            <a:lnSpc>
              <a:spcPct val="90000"/>
            </a:lnSpc>
            <a:spcBef>
              <a:spcPct val="0"/>
            </a:spcBef>
            <a:spcAft>
              <a:spcPct val="35000"/>
            </a:spcAft>
          </a:pPr>
          <a:r>
            <a:rPr lang="es-MX" sz="1400" b="1" u="sng" kern="1200" dirty="0" smtClean="0">
              <a:effectLst>
                <a:outerShdw blurRad="38100" dist="38100" dir="2700000" algn="tl">
                  <a:srgbClr val="000000">
                    <a:alpha val="43137"/>
                  </a:srgbClr>
                </a:outerShdw>
              </a:effectLst>
            </a:rPr>
            <a:t> La denuncia puede ser anónima.</a:t>
          </a:r>
          <a:endParaRPr lang="es-MX" sz="1400" b="1" u="sng" kern="1200" dirty="0">
            <a:effectLst>
              <a:outerShdw blurRad="38100" dist="38100" dir="2700000" algn="tl">
                <a:srgbClr val="000000">
                  <a:alpha val="43137"/>
                </a:srgbClr>
              </a:outerShdw>
            </a:effectLst>
          </a:endParaRPr>
        </a:p>
      </dsp:txBody>
      <dsp:txXfrm>
        <a:off x="505664" y="243124"/>
        <a:ext cx="5781087" cy="1046721"/>
      </dsp:txXfrm>
    </dsp:sp>
    <dsp:sp modelId="{C54EA399-5C3F-47AA-B0E9-465F66DDCC33}">
      <dsp:nvSpPr>
        <dsp:cNvPr id="0" name=""/>
        <dsp:cNvSpPr/>
      </dsp:nvSpPr>
      <dsp:spPr>
        <a:xfrm>
          <a:off x="23663" y="231797"/>
          <a:ext cx="1109718" cy="10990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DD6F0-8510-44E3-8151-93C2B186E2CB}">
      <dsp:nvSpPr>
        <dsp:cNvPr id="0" name=""/>
        <dsp:cNvSpPr/>
      </dsp:nvSpPr>
      <dsp:spPr>
        <a:xfrm>
          <a:off x="478382" y="1607640"/>
          <a:ext cx="5835650" cy="104672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98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t>Hora y fecha de como se tuvo conocimiento del  hecho.</a:t>
          </a:r>
        </a:p>
        <a:p>
          <a:pPr lvl="0" algn="l" defTabSz="622300">
            <a:lnSpc>
              <a:spcPct val="90000"/>
            </a:lnSpc>
            <a:spcBef>
              <a:spcPct val="0"/>
            </a:spcBef>
            <a:spcAft>
              <a:spcPct val="35000"/>
            </a:spcAft>
          </a:pPr>
          <a:r>
            <a:rPr lang="es-MX" sz="1400" kern="1200" dirty="0" smtClean="0"/>
            <a:t> Indicar quién o quiénes cometieron el delito, y en caso de tenerlos, nombres de testigos, y si se cuenta con  los datos para ubicarlos, deberá proporcionarlos.</a:t>
          </a:r>
          <a:endParaRPr lang="es-MX" sz="1400" kern="1200" dirty="0"/>
        </a:p>
      </dsp:txBody>
      <dsp:txXfrm>
        <a:off x="478382" y="1607640"/>
        <a:ext cx="5835650" cy="1046721"/>
      </dsp:txXfrm>
    </dsp:sp>
    <dsp:sp modelId="{C534BBD8-1FBF-4F8E-9396-FBDD93AC0E2B}">
      <dsp:nvSpPr>
        <dsp:cNvPr id="0" name=""/>
        <dsp:cNvSpPr/>
      </dsp:nvSpPr>
      <dsp:spPr>
        <a:xfrm>
          <a:off x="95670" y="1527940"/>
          <a:ext cx="1008012" cy="119267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E4A1B-CEDC-4327-A62D-1E0C89A3DC9B}">
      <dsp:nvSpPr>
        <dsp:cNvPr id="0" name=""/>
        <dsp:cNvSpPr/>
      </dsp:nvSpPr>
      <dsp:spPr>
        <a:xfrm>
          <a:off x="435442" y="2925346"/>
          <a:ext cx="5921531" cy="104672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98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t>Narración clara y detallada del hecho (como fue, fecha, hora, lugar). De no tener el domicilio exacto, dar referencias cercanas al lugar. Si hay algún dato que pueda servir de prueba como fotos, audios o videos, deberán estar relacionados directamente con los hechos.</a:t>
          </a:r>
          <a:endParaRPr lang="es-MX" sz="1400" kern="1200" dirty="0"/>
        </a:p>
      </dsp:txBody>
      <dsp:txXfrm>
        <a:off x="435442" y="2925346"/>
        <a:ext cx="5921531" cy="1046721"/>
      </dsp:txXfrm>
    </dsp:sp>
    <dsp:sp modelId="{A6C4DEF7-E708-4859-8238-3B2C04A1DF6A}">
      <dsp:nvSpPr>
        <dsp:cNvPr id="0" name=""/>
        <dsp:cNvSpPr/>
      </dsp:nvSpPr>
      <dsp:spPr>
        <a:xfrm>
          <a:off x="0" y="2896093"/>
          <a:ext cx="1079274" cy="109905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9723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a51556a8f_0_34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a51556a8f_0_346: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pPr marL="0" indent="0">
              <a:buNone/>
            </a:pPr>
            <a:endParaRPr/>
          </a:p>
        </p:txBody>
      </p:sp>
    </p:spTree>
    <p:extLst>
      <p:ext uri="{BB962C8B-B14F-4D97-AF65-F5344CB8AC3E}">
        <p14:creationId xmlns:p14="http://schemas.microsoft.com/office/powerpoint/2010/main" val="301674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a51556a8f_0_34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a51556a8f_0_346: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pPr marL="0" indent="0">
              <a:buNone/>
            </a:pPr>
            <a:endParaRPr/>
          </a:p>
        </p:txBody>
      </p:sp>
    </p:spTree>
    <p:extLst>
      <p:ext uri="{BB962C8B-B14F-4D97-AF65-F5344CB8AC3E}">
        <p14:creationId xmlns:p14="http://schemas.microsoft.com/office/powerpoint/2010/main" val="3624556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B12BDB-9773-47AE-A48C-9019868EC00B}" type="datetimeFigureOut">
              <a:rPr lang="es-MX" smtClean="0"/>
              <a:t>09/04/2024</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21523833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B12BDB-9773-47AE-A48C-9019868EC00B}" type="datetimeFigureOut">
              <a:rPr lang="es-MX" smtClean="0"/>
              <a:t>09/04/2024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40038538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B12BDB-9773-47AE-A48C-9019868EC00B}" type="datetimeFigureOut">
              <a:rPr lang="es-MX" smtClean="0"/>
              <a:t>09/04/2024</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04FA4B57-7E33-4EB0-9F0E-57F7D6A38166}" type="slidenum">
              <a:rPr lang="es-MX" smtClean="0"/>
              <a:t>‹Nº›</a:t>
            </a:fld>
            <a:endParaRPr lang="es-MX"/>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11745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1B12BDB-9773-47AE-A48C-9019868EC00B}" type="datetimeFigureOut">
              <a:rPr lang="es-MX" smtClean="0"/>
              <a:t>09/04/2024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7220661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1B12BDB-9773-47AE-A48C-9019868EC00B}" type="datetimeFigureOut">
              <a:rPr lang="es-MX" smtClean="0"/>
              <a:t>09/04/2024</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04FA4B57-7E33-4EB0-9F0E-57F7D6A38166}" type="slidenum">
              <a:rPr lang="es-MX" smtClean="0"/>
              <a:t>‹Nº›</a:t>
            </a:fld>
            <a:endParaRPr lang="es-MX"/>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826221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1B12BDB-9773-47AE-A48C-9019868EC00B}" type="datetimeFigureOut">
              <a:rPr lang="es-MX" smtClean="0"/>
              <a:t>09/04/2024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9948062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B12BDB-9773-47AE-A48C-9019868EC00B}" type="datetimeFigureOut">
              <a:rPr lang="es-MX" smtClean="0"/>
              <a:t>09/04/2024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074724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B12BDB-9773-47AE-A48C-9019868EC00B}" type="datetimeFigureOut">
              <a:rPr lang="es-MX" smtClean="0"/>
              <a:t>09/04/2024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32040194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ctrTitle"/>
          </p:nvPr>
        </p:nvSpPr>
        <p:spPr>
          <a:xfrm>
            <a:off x="1187550" y="415250"/>
            <a:ext cx="67689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500">
                <a:latin typeface="Anton"/>
                <a:ea typeface="Anton"/>
                <a:cs typeface="Anton"/>
                <a:sym typeface="Anton"/>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rPr lang="es-ES" smtClean="0"/>
              <a:t>Haga clic para modificar el estilo de título del patrón</a:t>
            </a:r>
            <a:endParaRPr/>
          </a:p>
        </p:txBody>
      </p:sp>
    </p:spTree>
    <p:extLst>
      <p:ext uri="{BB962C8B-B14F-4D97-AF65-F5344CB8AC3E}">
        <p14:creationId xmlns:p14="http://schemas.microsoft.com/office/powerpoint/2010/main" val="15811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B12BDB-9773-47AE-A48C-9019868EC00B}" type="datetimeFigureOut">
              <a:rPr lang="es-MX" smtClean="0"/>
              <a:t>09/04/2024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41490984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B12BDB-9773-47AE-A48C-9019868EC00B}" type="datetimeFigureOut">
              <a:rPr lang="es-MX" smtClean="0"/>
              <a:t>09/04/2024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0878122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1B12BDB-9773-47AE-A48C-9019868EC00B}" type="datetimeFigureOut">
              <a:rPr lang="es-MX" smtClean="0"/>
              <a:t>09/04/2024</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8323455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1B12BDB-9773-47AE-A48C-9019868EC00B}" type="datetimeFigureOut">
              <a:rPr lang="es-MX" smtClean="0"/>
              <a:t>09/04/2024</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2919124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1B12BDB-9773-47AE-A48C-9019868EC00B}" type="datetimeFigureOut">
              <a:rPr lang="es-MX" smtClean="0"/>
              <a:t>09/04/2024</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8776129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12BDB-9773-47AE-A48C-9019868EC00B}" type="datetimeFigureOut">
              <a:rPr lang="es-MX" smtClean="0"/>
              <a:t>09/04/2024</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25801514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B12BDB-9773-47AE-A48C-9019868EC00B}" type="datetimeFigureOut">
              <a:rPr lang="es-MX" smtClean="0"/>
              <a:t>09/04/2024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29655039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B12BDB-9773-47AE-A48C-9019868EC00B}" type="datetimeFigureOut">
              <a:rPr lang="es-MX" smtClean="0"/>
              <a:t>09/04/2024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544716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91B12BDB-9773-47AE-A48C-9019868EC00B}" type="datetimeFigureOut">
              <a:rPr lang="es-MX" smtClean="0"/>
              <a:t>09/04/2024</a:t>
            </a:fld>
            <a:endParaRPr lang="es-MX"/>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04FA4B57-7E33-4EB0-9F0E-57F7D6A38166}" type="slidenum">
              <a:rPr lang="es-MX" smtClean="0"/>
              <a:t>‹Nº›</a:t>
            </a:fld>
            <a:endParaRPr lang="es-MX"/>
          </a:p>
        </p:txBody>
      </p:sp>
    </p:spTree>
    <p:extLst>
      <p:ext uri="{BB962C8B-B14F-4D97-AF65-F5344CB8AC3E}">
        <p14:creationId xmlns:p14="http://schemas.microsoft.com/office/powerpoint/2010/main" val="251976206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ctrTitle"/>
          </p:nvPr>
        </p:nvSpPr>
        <p:spPr>
          <a:xfrm>
            <a:off x="713224" y="335248"/>
            <a:ext cx="4722872" cy="3331800"/>
          </a:xfrm>
          <a:prstGeom prst="rect">
            <a:avLst/>
          </a:prstGeom>
        </p:spPr>
        <p:txBody>
          <a:bodyPr spcFirstLastPara="1" wrap="square" lIns="91425" tIns="91425" rIns="91425" bIns="91425" anchor="b" anchorCtr="0">
            <a:noAutofit/>
          </a:bodyPr>
          <a:lstStyle/>
          <a:p>
            <a:pPr marL="0" lvl="0" indent="0" algn="l" rtl="0">
              <a:lnSpc>
                <a:spcPct val="80000"/>
              </a:lnSpc>
              <a:spcBef>
                <a:spcPts val="0"/>
              </a:spcBef>
              <a:spcAft>
                <a:spcPts val="0"/>
              </a:spcAft>
              <a:buNone/>
            </a:pPr>
            <a:r>
              <a:rPr lang="es-MX" sz="4000" dirty="0" smtClean="0">
                <a:solidFill>
                  <a:srgbClr val="136A7F"/>
                </a:solidFill>
                <a:latin typeface="Candara" panose="020E0502030303020204" pitchFamily="34" charset="0"/>
                <a:sym typeface="Anton"/>
              </a:rPr>
              <a:t>VIOLENCIA</a:t>
            </a:r>
            <a:br>
              <a:rPr lang="es-MX" sz="4000" dirty="0" smtClean="0">
                <a:solidFill>
                  <a:srgbClr val="136A7F"/>
                </a:solidFill>
                <a:latin typeface="Candara" panose="020E0502030303020204" pitchFamily="34" charset="0"/>
                <a:sym typeface="Anton"/>
              </a:rPr>
            </a:br>
            <a:r>
              <a:rPr lang="es-MX" sz="4000" dirty="0" smtClean="0">
                <a:solidFill>
                  <a:srgbClr val="136A7F"/>
                </a:solidFill>
                <a:latin typeface="Candara" panose="020E0502030303020204" pitchFamily="34" charset="0"/>
                <a:sym typeface="Anton"/>
              </a:rPr>
              <a:t>POLITICA EN</a:t>
            </a:r>
            <a:br>
              <a:rPr lang="es-MX" sz="4000" dirty="0" smtClean="0">
                <a:solidFill>
                  <a:srgbClr val="136A7F"/>
                </a:solidFill>
                <a:latin typeface="Candara" panose="020E0502030303020204" pitchFamily="34" charset="0"/>
                <a:sym typeface="Anton"/>
              </a:rPr>
            </a:br>
            <a:r>
              <a:rPr lang="es-MX" sz="4000" dirty="0" smtClean="0">
                <a:solidFill>
                  <a:srgbClr val="136A7F"/>
                </a:solidFill>
                <a:latin typeface="Candara" panose="020E0502030303020204" pitchFamily="34" charset="0"/>
                <a:sym typeface="Anton"/>
              </a:rPr>
              <a:t>RAZON</a:t>
            </a:r>
            <a:br>
              <a:rPr lang="es-MX" sz="4000" dirty="0" smtClean="0">
                <a:solidFill>
                  <a:srgbClr val="136A7F"/>
                </a:solidFill>
                <a:latin typeface="Candara" panose="020E0502030303020204" pitchFamily="34" charset="0"/>
                <a:sym typeface="Anton"/>
              </a:rPr>
            </a:br>
            <a:r>
              <a:rPr lang="es-MX" sz="4000" dirty="0" smtClean="0">
                <a:solidFill>
                  <a:srgbClr val="136A7F"/>
                </a:solidFill>
                <a:latin typeface="Candara" panose="020E0502030303020204" pitchFamily="34" charset="0"/>
                <a:sym typeface="Anton"/>
              </a:rPr>
              <a:t>DE GENERO</a:t>
            </a:r>
            <a:endParaRPr sz="4000" dirty="0">
              <a:solidFill>
                <a:srgbClr val="136A7F"/>
              </a:solidFill>
              <a:latin typeface="Candara" panose="020E0502030303020204" pitchFamily="34" charset="0"/>
              <a:sym typeface="Anton"/>
            </a:endParaRPr>
          </a:p>
        </p:txBody>
      </p:sp>
      <p:grpSp>
        <p:nvGrpSpPr>
          <p:cNvPr id="144" name="Google Shape;144;p29"/>
          <p:cNvGrpSpPr/>
          <p:nvPr/>
        </p:nvGrpSpPr>
        <p:grpSpPr>
          <a:xfrm>
            <a:off x="4932040" y="483518"/>
            <a:ext cx="4032448" cy="3874415"/>
            <a:chOff x="4799050" y="604456"/>
            <a:chExt cx="3859836" cy="3859872"/>
          </a:xfrm>
          <a:solidFill>
            <a:schemeClr val="accent2">
              <a:lumMod val="75000"/>
            </a:schemeClr>
          </a:solidFill>
        </p:grpSpPr>
        <p:sp>
          <p:nvSpPr>
            <p:cNvPr id="145" name="Google Shape;145;p29"/>
            <p:cNvSpPr/>
            <p:nvPr/>
          </p:nvSpPr>
          <p:spPr>
            <a:xfrm>
              <a:off x="4799050" y="604456"/>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9"/>
            <p:cNvSpPr/>
            <p:nvPr/>
          </p:nvSpPr>
          <p:spPr>
            <a:xfrm>
              <a:off x="6639789" y="2741640"/>
              <a:ext cx="793" cy="1189"/>
            </a:xfrm>
            <a:custGeom>
              <a:avLst/>
              <a:gdLst/>
              <a:ahLst/>
              <a:cxnLst/>
              <a:rect l="l" t="t" r="r" b="b"/>
              <a:pathLst>
                <a:path w="34" h="51" extrusionOk="0">
                  <a:moveTo>
                    <a:pt x="0" y="0"/>
                  </a:moveTo>
                  <a:lnTo>
                    <a:pt x="0" y="51"/>
                  </a:lnTo>
                  <a:cubicBezTo>
                    <a:pt x="20" y="20"/>
                    <a:pt x="34" y="0"/>
                    <a:pt x="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a:off x="6799029" y="2741640"/>
              <a:ext cx="886" cy="1189"/>
            </a:xfrm>
            <a:custGeom>
              <a:avLst/>
              <a:gdLst/>
              <a:ahLst/>
              <a:cxnLst/>
              <a:rect l="l" t="t" r="r" b="b"/>
              <a:pathLst>
                <a:path w="38" h="51" extrusionOk="0">
                  <a:moveTo>
                    <a:pt x="1" y="0"/>
                  </a:moveTo>
                  <a:cubicBezTo>
                    <a:pt x="1" y="0"/>
                    <a:pt x="14" y="17"/>
                    <a:pt x="37" y="51"/>
                  </a:cubicBezTo>
                  <a:lnTo>
                    <a:pt x="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6719806" y="2741640"/>
              <a:ext cx="1189" cy="2192"/>
            </a:xfrm>
            <a:custGeom>
              <a:avLst/>
              <a:gdLst/>
              <a:ahLst/>
              <a:cxnLst/>
              <a:rect l="l" t="t" r="r" b="b"/>
              <a:pathLst>
                <a:path w="51" h="94" extrusionOk="0">
                  <a:moveTo>
                    <a:pt x="1" y="0"/>
                  </a:moveTo>
                  <a:lnTo>
                    <a:pt x="1" y="94"/>
                  </a:lnTo>
                  <a:lnTo>
                    <a:pt x="50" y="94"/>
                  </a:lnTo>
                  <a:lnTo>
                    <a:pt x="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6719806" y="3396087"/>
              <a:ext cx="80110" cy="2611"/>
            </a:xfrm>
            <a:custGeom>
              <a:avLst/>
              <a:gdLst/>
              <a:ahLst/>
              <a:cxnLst/>
              <a:rect l="l" t="t" r="r" b="b"/>
              <a:pathLst>
                <a:path w="3436" h="112" extrusionOk="0">
                  <a:moveTo>
                    <a:pt x="3435" y="1"/>
                  </a:moveTo>
                  <a:cubicBezTo>
                    <a:pt x="3426" y="21"/>
                    <a:pt x="3412" y="38"/>
                    <a:pt x="3399" y="58"/>
                  </a:cubicBezTo>
                  <a:lnTo>
                    <a:pt x="1" y="58"/>
                  </a:lnTo>
                  <a:lnTo>
                    <a:pt x="1" y="111"/>
                  </a:lnTo>
                  <a:lnTo>
                    <a:pt x="3435" y="111"/>
                  </a:lnTo>
                  <a:lnTo>
                    <a:pt x="34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6795532" y="3390188"/>
              <a:ext cx="4383" cy="7251"/>
            </a:xfrm>
            <a:custGeom>
              <a:avLst/>
              <a:gdLst/>
              <a:ahLst/>
              <a:cxnLst/>
              <a:rect l="l" t="t" r="r" b="b"/>
              <a:pathLst>
                <a:path w="188" h="311" extrusionOk="0">
                  <a:moveTo>
                    <a:pt x="187" y="0"/>
                  </a:moveTo>
                  <a:cubicBezTo>
                    <a:pt x="127" y="104"/>
                    <a:pt x="64" y="208"/>
                    <a:pt x="1" y="311"/>
                  </a:cubicBezTo>
                  <a:lnTo>
                    <a:pt x="151" y="311"/>
                  </a:lnTo>
                  <a:cubicBezTo>
                    <a:pt x="164" y="291"/>
                    <a:pt x="178" y="274"/>
                    <a:pt x="187" y="254"/>
                  </a:cubicBezTo>
                  <a:lnTo>
                    <a:pt x="1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6719806" y="1436592"/>
              <a:ext cx="18372" cy="2145"/>
            </a:xfrm>
            <a:custGeom>
              <a:avLst/>
              <a:gdLst/>
              <a:ahLst/>
              <a:cxnLst/>
              <a:rect l="l" t="t" r="r" b="b"/>
              <a:pathLst>
                <a:path w="788" h="92" extrusionOk="0">
                  <a:moveTo>
                    <a:pt x="1" y="1"/>
                  </a:moveTo>
                  <a:lnTo>
                    <a:pt x="787" y="91"/>
                  </a:lnTo>
                  <a:cubicBezTo>
                    <a:pt x="534" y="34"/>
                    <a:pt x="273"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6719176" y="1436592"/>
              <a:ext cx="653" cy="168311"/>
            </a:xfrm>
            <a:custGeom>
              <a:avLst/>
              <a:gdLst/>
              <a:ahLst/>
              <a:cxnLst/>
              <a:rect l="l" t="t" r="r" b="b"/>
              <a:pathLst>
                <a:path w="28" h="7219" extrusionOk="0">
                  <a:moveTo>
                    <a:pt x="0" y="1"/>
                  </a:moveTo>
                  <a:lnTo>
                    <a:pt x="0" y="7219"/>
                  </a:lnTo>
                  <a:lnTo>
                    <a:pt x="28" y="7219"/>
                  </a:lnTo>
                  <a:lnTo>
                    <a:pt x="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63 Imagen" descr="editable logo.png"/>
          <p:cNvPicPr>
            <a:picLocks noChangeAspect="1"/>
          </p:cNvPicPr>
          <p:nvPr/>
        </p:nvPicPr>
        <p:blipFill>
          <a:blip r:embed="rId3"/>
          <a:stretch>
            <a:fillRect/>
          </a:stretch>
        </p:blipFill>
        <p:spPr>
          <a:xfrm>
            <a:off x="8021479" y="3897341"/>
            <a:ext cx="1015017" cy="1122681"/>
          </a:xfrm>
          <a:prstGeom prst="rect">
            <a:avLst/>
          </a:prstGeom>
        </p:spPr>
      </p:pic>
      <p:pic>
        <p:nvPicPr>
          <p:cNvPr id="5122" name="Picture 2" descr="Violencia política contra las mujeres en razón de género y procesos  electorales | Zona Do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526724"/>
            <a:ext cx="2875954" cy="204824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713224" y="4245763"/>
            <a:ext cx="1731414" cy="7742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41909" y="555527"/>
            <a:ext cx="6686550" cy="3312368"/>
          </a:xfrm>
        </p:spPr>
        <p:txBody>
          <a:bodyPr>
            <a:normAutofit/>
          </a:bodyPr>
          <a:lstStyle/>
          <a:p>
            <a:pPr algn="just"/>
            <a:r>
              <a:rPr lang="es-MX" sz="1400" dirty="0"/>
              <a:t>Le impida, por cualquier medio, asistir a las sesiones ordinarias o extraordinarias o a cualquier actividad que implique la toma de decisiones y el ejercicio de su cargo</a:t>
            </a:r>
            <a:r>
              <a:rPr lang="es-MX" sz="1400" dirty="0" smtClean="0"/>
              <a:t>.</a:t>
            </a:r>
          </a:p>
          <a:p>
            <a:pPr marL="0" indent="0" algn="just">
              <a:buNone/>
            </a:pPr>
            <a:endParaRPr lang="es-MX" sz="1400" dirty="0"/>
          </a:p>
          <a:p>
            <a:pPr algn="just"/>
            <a:r>
              <a:rPr lang="es-MX" sz="1400" dirty="0"/>
              <a:t> XII. Impida su derecho a voz y voto, en el ejercicio del cargo</a:t>
            </a:r>
            <a:r>
              <a:rPr lang="es-MX" sz="1400" dirty="0" smtClean="0"/>
              <a:t>.</a:t>
            </a:r>
          </a:p>
          <a:p>
            <a:pPr marL="0" indent="0" algn="just">
              <a:buNone/>
            </a:pPr>
            <a:endParaRPr lang="es-MX" sz="1400" dirty="0"/>
          </a:p>
          <a:p>
            <a:pPr algn="just"/>
            <a:r>
              <a:rPr lang="es-MX" sz="1400" dirty="0"/>
              <a:t> XIII. La discrimine por encontrarse embarazada, impida o restrinja su reincorporación al cargo tras hacer uso de la licencia de maternidad o de cualquier otra a la que tenga derecho</a:t>
            </a:r>
            <a:r>
              <a:rPr lang="es-MX" sz="1400" dirty="0" smtClean="0"/>
              <a:t>.</a:t>
            </a:r>
            <a:endParaRPr lang="es-MX" sz="1400" dirty="0"/>
          </a:p>
        </p:txBody>
      </p:sp>
      <p:pic>
        <p:nvPicPr>
          <p:cNvPr id="4" name="Imagen 3"/>
          <p:cNvPicPr>
            <a:picLocks noChangeAspect="1"/>
          </p:cNvPicPr>
          <p:nvPr/>
        </p:nvPicPr>
        <p:blipFill>
          <a:blip r:embed="rId2"/>
          <a:stretch>
            <a:fillRect/>
          </a:stretch>
        </p:blipFill>
        <p:spPr>
          <a:xfrm>
            <a:off x="467544" y="4245763"/>
            <a:ext cx="1731414" cy="774259"/>
          </a:xfrm>
          <a:prstGeom prst="rect">
            <a:avLst/>
          </a:prstGeom>
        </p:spPr>
      </p:pic>
      <p:pic>
        <p:nvPicPr>
          <p:cNvPr id="5" name="63 Imagen" descr="editable logo.png"/>
          <p:cNvPicPr>
            <a:picLocks noChangeAspect="1"/>
          </p:cNvPicPr>
          <p:nvPr/>
        </p:nvPicPr>
        <p:blipFill>
          <a:blip r:embed="rId3"/>
          <a:stretch>
            <a:fillRect/>
          </a:stretch>
        </p:blipFill>
        <p:spPr>
          <a:xfrm>
            <a:off x="8021479" y="3897341"/>
            <a:ext cx="1015017" cy="1122681"/>
          </a:xfrm>
          <a:prstGeom prst="rect">
            <a:avLst/>
          </a:prstGeom>
        </p:spPr>
      </p:pic>
    </p:spTree>
    <p:extLst>
      <p:ext uri="{BB962C8B-B14F-4D97-AF65-F5344CB8AC3E}">
        <p14:creationId xmlns:p14="http://schemas.microsoft.com/office/powerpoint/2010/main" val="224820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5656" y="771550"/>
            <a:ext cx="7118598" cy="4093915"/>
          </a:xfrm>
        </p:spPr>
        <p:txBody>
          <a:bodyPr>
            <a:normAutofit/>
          </a:bodyPr>
          <a:lstStyle/>
          <a:p>
            <a:pPr algn="just"/>
            <a:r>
              <a:rPr lang="es-MX" sz="1400" dirty="0"/>
              <a:t>Cuando se es víctima de violencia política en razón de género, enmarcada en delitos electorales, </a:t>
            </a:r>
            <a:r>
              <a:rPr lang="es-MX" sz="1400" b="1" u="sng" dirty="0">
                <a:solidFill>
                  <a:schemeClr val="tx1"/>
                </a:solidFill>
              </a:rPr>
              <a:t>se perseguirá de oficio, </a:t>
            </a:r>
            <a:r>
              <a:rPr lang="es-MX" sz="1400" dirty="0"/>
              <a:t>esto significa que el o la agente del Ministerio Público (</a:t>
            </a:r>
            <a:r>
              <a:rPr lang="es-MX" sz="1400" dirty="0" smtClean="0"/>
              <a:t>AMP) </a:t>
            </a:r>
            <a:r>
              <a:rPr lang="es-MX" sz="1400" dirty="0"/>
              <a:t>deberá iniciar la investigación de los hechos una vez que tenga conocimiento de ellos, tomando en cuenta, como ya se comentó, que los delitos electorales en los que se configure la violencia política contra las mujeres en razón de género, se deben considerar </a:t>
            </a:r>
            <a:r>
              <a:rPr lang="es-MX" sz="1400" b="1" dirty="0"/>
              <a:t>dos elementos específicos: la violencia es </a:t>
            </a:r>
            <a:r>
              <a:rPr lang="es-MX" sz="1400" b="1" dirty="0" smtClean="0"/>
              <a:t>por </a:t>
            </a:r>
            <a:r>
              <a:rPr lang="es-MX" sz="1400" b="1" dirty="0"/>
              <a:t>el hecho de ser mujer y cuando se tiene un impacto </a:t>
            </a:r>
            <a:r>
              <a:rPr lang="es-MX" sz="1400" b="1" dirty="0" smtClean="0"/>
              <a:t>diferenciado.</a:t>
            </a:r>
          </a:p>
          <a:p>
            <a:endParaRPr lang="es-MX" sz="1400" dirty="0"/>
          </a:p>
          <a:p>
            <a:pPr algn="just"/>
            <a:r>
              <a:rPr lang="es-MX" sz="1400" dirty="0"/>
              <a:t>El o la Agente del Ministerio Público que reciba </a:t>
            </a:r>
            <a:r>
              <a:rPr lang="es-MX" sz="1400" dirty="0" smtClean="0"/>
              <a:t>la denuncia podrá ordenar </a:t>
            </a:r>
            <a:r>
              <a:rPr lang="es-MX" sz="1400" dirty="0"/>
              <a:t>desde el inicio del proceso que se </a:t>
            </a:r>
            <a:r>
              <a:rPr lang="es-MX" sz="1400" dirty="0" smtClean="0"/>
              <a:t>otorguen </a:t>
            </a:r>
            <a:r>
              <a:rPr lang="es-MX" sz="1400" dirty="0"/>
              <a:t>medidas de protección, si </a:t>
            </a:r>
            <a:r>
              <a:rPr lang="es-MX" sz="1400" dirty="0" smtClean="0"/>
              <a:t>considera que se corre </a:t>
            </a:r>
            <a:r>
              <a:rPr lang="es-MX" sz="1400" dirty="0"/>
              <a:t>algún riesgo</a:t>
            </a:r>
            <a:r>
              <a:rPr lang="es-MX" sz="1400" dirty="0" smtClean="0"/>
              <a:t>.</a:t>
            </a:r>
          </a:p>
          <a:p>
            <a:pPr algn="just"/>
            <a:endParaRPr lang="es-MX" sz="1400" dirty="0"/>
          </a:p>
          <a:p>
            <a:pPr algn="just"/>
            <a:endParaRPr lang="es-MX" sz="1500" dirty="0"/>
          </a:p>
        </p:txBody>
      </p:sp>
      <p:pic>
        <p:nvPicPr>
          <p:cNvPr id="4" name="Imagen 3"/>
          <p:cNvPicPr>
            <a:picLocks noChangeAspect="1"/>
          </p:cNvPicPr>
          <p:nvPr/>
        </p:nvPicPr>
        <p:blipFill>
          <a:blip r:embed="rId2"/>
          <a:stretch>
            <a:fillRect/>
          </a:stretch>
        </p:blipFill>
        <p:spPr>
          <a:xfrm>
            <a:off x="827584" y="4242687"/>
            <a:ext cx="1731414" cy="774259"/>
          </a:xfrm>
          <a:prstGeom prst="rect">
            <a:avLst/>
          </a:prstGeom>
        </p:spPr>
      </p:pic>
      <p:pic>
        <p:nvPicPr>
          <p:cNvPr id="5" name="63 Imagen" descr="editable logo.png"/>
          <p:cNvPicPr>
            <a:picLocks noChangeAspect="1"/>
          </p:cNvPicPr>
          <p:nvPr/>
        </p:nvPicPr>
        <p:blipFill>
          <a:blip r:embed="rId3"/>
          <a:stretch>
            <a:fillRect/>
          </a:stretch>
        </p:blipFill>
        <p:spPr>
          <a:xfrm>
            <a:off x="8021479" y="4011910"/>
            <a:ext cx="1015017" cy="1008112"/>
          </a:xfrm>
          <a:prstGeom prst="rect">
            <a:avLst/>
          </a:prstGeom>
        </p:spPr>
      </p:pic>
    </p:spTree>
    <p:extLst>
      <p:ext uri="{BB962C8B-B14F-4D97-AF65-F5344CB8AC3E}">
        <p14:creationId xmlns:p14="http://schemas.microsoft.com/office/powerpoint/2010/main" val="170119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35696" y="1059582"/>
            <a:ext cx="6792763" cy="3373835"/>
          </a:xfrm>
        </p:spPr>
        <p:txBody>
          <a:bodyPr>
            <a:normAutofit/>
          </a:bodyPr>
          <a:lstStyle/>
          <a:p>
            <a:r>
              <a:rPr lang="es-MX" sz="1800" b="1" dirty="0"/>
              <a:t>Quién puede presentar una denuncia?</a:t>
            </a:r>
          </a:p>
          <a:p>
            <a:pPr lvl="2"/>
            <a:r>
              <a:rPr lang="es-MX" sz="1600" dirty="0"/>
              <a:t>La víctima, sus familiares o quien la conozca.</a:t>
            </a:r>
          </a:p>
          <a:p>
            <a:pPr lvl="2"/>
            <a:r>
              <a:rPr lang="es-MX" sz="1600" dirty="0"/>
              <a:t>Representantes de organizaciones sociales.</a:t>
            </a:r>
          </a:p>
          <a:p>
            <a:pPr lvl="2"/>
            <a:r>
              <a:rPr lang="es-MX" sz="1600" dirty="0"/>
              <a:t>Representantes de partidos políticos.</a:t>
            </a:r>
          </a:p>
          <a:p>
            <a:pPr lvl="2"/>
            <a:r>
              <a:rPr lang="es-MX" sz="1600" dirty="0"/>
              <a:t>Cualquier persona que haga de conocimiento al Agente del Ministerio Público o Fiscal, de un hecho posiblemente constitutivo de un delito, conocido a través de medios de comunicación o de cualquier otro medio.</a:t>
            </a:r>
          </a:p>
          <a:p>
            <a:pPr lvl="2"/>
            <a:r>
              <a:rPr lang="es-MX" sz="1600" dirty="0"/>
              <a:t>Puede hacerla cualquier persona.</a:t>
            </a:r>
          </a:p>
          <a:p>
            <a:endParaRPr lang="es-MX" sz="1600" dirty="0"/>
          </a:p>
        </p:txBody>
      </p:sp>
      <p:pic>
        <p:nvPicPr>
          <p:cNvPr id="4" name="Imagen 3"/>
          <p:cNvPicPr>
            <a:picLocks noChangeAspect="1"/>
          </p:cNvPicPr>
          <p:nvPr/>
        </p:nvPicPr>
        <p:blipFill>
          <a:blip r:embed="rId2"/>
          <a:stretch>
            <a:fillRect/>
          </a:stretch>
        </p:blipFill>
        <p:spPr>
          <a:xfrm>
            <a:off x="827584" y="4245763"/>
            <a:ext cx="1731414" cy="774259"/>
          </a:xfrm>
          <a:prstGeom prst="rect">
            <a:avLst/>
          </a:prstGeom>
        </p:spPr>
      </p:pic>
      <p:pic>
        <p:nvPicPr>
          <p:cNvPr id="5" name="63 Imagen" descr="editable logo.png"/>
          <p:cNvPicPr>
            <a:picLocks noChangeAspect="1"/>
          </p:cNvPicPr>
          <p:nvPr/>
        </p:nvPicPr>
        <p:blipFill>
          <a:blip r:embed="rId3"/>
          <a:stretch>
            <a:fillRect/>
          </a:stretch>
        </p:blipFill>
        <p:spPr>
          <a:xfrm>
            <a:off x="8021479" y="3897341"/>
            <a:ext cx="1015017" cy="1122681"/>
          </a:xfrm>
          <a:prstGeom prst="rect">
            <a:avLst/>
          </a:prstGeom>
        </p:spPr>
      </p:pic>
    </p:spTree>
    <p:extLst>
      <p:ext uri="{BB962C8B-B14F-4D97-AF65-F5344CB8AC3E}">
        <p14:creationId xmlns:p14="http://schemas.microsoft.com/office/powerpoint/2010/main" val="120815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44;p29"/>
          <p:cNvGrpSpPr/>
          <p:nvPr/>
        </p:nvGrpSpPr>
        <p:grpSpPr>
          <a:xfrm>
            <a:off x="4788024" y="555526"/>
            <a:ext cx="3859836" cy="3859872"/>
            <a:chOff x="4799050" y="604456"/>
            <a:chExt cx="3859836" cy="3859872"/>
          </a:xfrm>
          <a:solidFill>
            <a:srgbClr val="E2D9C3"/>
          </a:solidFill>
        </p:grpSpPr>
        <p:sp>
          <p:nvSpPr>
            <p:cNvPr id="6" name="Google Shape;145;p29"/>
            <p:cNvSpPr/>
            <p:nvPr/>
          </p:nvSpPr>
          <p:spPr>
            <a:xfrm>
              <a:off x="4799050" y="604456"/>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8;p29"/>
            <p:cNvSpPr/>
            <p:nvPr/>
          </p:nvSpPr>
          <p:spPr>
            <a:xfrm>
              <a:off x="6639789" y="2741640"/>
              <a:ext cx="793" cy="1189"/>
            </a:xfrm>
            <a:custGeom>
              <a:avLst/>
              <a:gdLst/>
              <a:ahLst/>
              <a:cxnLst/>
              <a:rect l="l" t="t" r="r" b="b"/>
              <a:pathLst>
                <a:path w="34" h="51" extrusionOk="0">
                  <a:moveTo>
                    <a:pt x="0" y="0"/>
                  </a:moveTo>
                  <a:lnTo>
                    <a:pt x="0" y="51"/>
                  </a:lnTo>
                  <a:cubicBezTo>
                    <a:pt x="20" y="20"/>
                    <a:pt x="34" y="0"/>
                    <a:pt x="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0;p29"/>
            <p:cNvSpPr/>
            <p:nvPr/>
          </p:nvSpPr>
          <p:spPr>
            <a:xfrm>
              <a:off x="6799029" y="2741640"/>
              <a:ext cx="886" cy="1189"/>
            </a:xfrm>
            <a:custGeom>
              <a:avLst/>
              <a:gdLst/>
              <a:ahLst/>
              <a:cxnLst/>
              <a:rect l="l" t="t" r="r" b="b"/>
              <a:pathLst>
                <a:path w="38" h="51" extrusionOk="0">
                  <a:moveTo>
                    <a:pt x="1" y="0"/>
                  </a:moveTo>
                  <a:cubicBezTo>
                    <a:pt x="1" y="0"/>
                    <a:pt x="14" y="17"/>
                    <a:pt x="37" y="51"/>
                  </a:cubicBezTo>
                  <a:lnTo>
                    <a:pt x="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1;p29"/>
            <p:cNvSpPr/>
            <p:nvPr/>
          </p:nvSpPr>
          <p:spPr>
            <a:xfrm>
              <a:off x="6719806" y="2741640"/>
              <a:ext cx="1189" cy="2192"/>
            </a:xfrm>
            <a:custGeom>
              <a:avLst/>
              <a:gdLst/>
              <a:ahLst/>
              <a:cxnLst/>
              <a:rect l="l" t="t" r="r" b="b"/>
              <a:pathLst>
                <a:path w="51" h="94" extrusionOk="0">
                  <a:moveTo>
                    <a:pt x="1" y="0"/>
                  </a:moveTo>
                  <a:lnTo>
                    <a:pt x="1" y="94"/>
                  </a:lnTo>
                  <a:lnTo>
                    <a:pt x="50" y="94"/>
                  </a:lnTo>
                  <a:lnTo>
                    <a:pt x="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2;p29"/>
            <p:cNvSpPr/>
            <p:nvPr/>
          </p:nvSpPr>
          <p:spPr>
            <a:xfrm>
              <a:off x="6719806" y="3396087"/>
              <a:ext cx="80110" cy="2611"/>
            </a:xfrm>
            <a:custGeom>
              <a:avLst/>
              <a:gdLst/>
              <a:ahLst/>
              <a:cxnLst/>
              <a:rect l="l" t="t" r="r" b="b"/>
              <a:pathLst>
                <a:path w="3436" h="112" extrusionOk="0">
                  <a:moveTo>
                    <a:pt x="3435" y="1"/>
                  </a:moveTo>
                  <a:cubicBezTo>
                    <a:pt x="3426" y="21"/>
                    <a:pt x="3412" y="38"/>
                    <a:pt x="3399" y="58"/>
                  </a:cubicBezTo>
                  <a:lnTo>
                    <a:pt x="1" y="58"/>
                  </a:lnTo>
                  <a:lnTo>
                    <a:pt x="1" y="111"/>
                  </a:lnTo>
                  <a:lnTo>
                    <a:pt x="3435" y="111"/>
                  </a:lnTo>
                  <a:lnTo>
                    <a:pt x="34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4;p29"/>
            <p:cNvSpPr/>
            <p:nvPr/>
          </p:nvSpPr>
          <p:spPr>
            <a:xfrm>
              <a:off x="6795532" y="3390188"/>
              <a:ext cx="4383" cy="7251"/>
            </a:xfrm>
            <a:custGeom>
              <a:avLst/>
              <a:gdLst/>
              <a:ahLst/>
              <a:cxnLst/>
              <a:rect l="l" t="t" r="r" b="b"/>
              <a:pathLst>
                <a:path w="188" h="311" extrusionOk="0">
                  <a:moveTo>
                    <a:pt x="187" y="0"/>
                  </a:moveTo>
                  <a:cubicBezTo>
                    <a:pt x="127" y="104"/>
                    <a:pt x="64" y="208"/>
                    <a:pt x="1" y="311"/>
                  </a:cubicBezTo>
                  <a:lnTo>
                    <a:pt x="151" y="311"/>
                  </a:lnTo>
                  <a:cubicBezTo>
                    <a:pt x="164" y="291"/>
                    <a:pt x="178" y="274"/>
                    <a:pt x="187" y="254"/>
                  </a:cubicBezTo>
                  <a:lnTo>
                    <a:pt x="1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7;p29"/>
            <p:cNvSpPr/>
            <p:nvPr/>
          </p:nvSpPr>
          <p:spPr>
            <a:xfrm>
              <a:off x="6719806" y="1436592"/>
              <a:ext cx="18372" cy="2145"/>
            </a:xfrm>
            <a:custGeom>
              <a:avLst/>
              <a:gdLst/>
              <a:ahLst/>
              <a:cxnLst/>
              <a:rect l="l" t="t" r="r" b="b"/>
              <a:pathLst>
                <a:path w="788" h="92" extrusionOk="0">
                  <a:moveTo>
                    <a:pt x="1" y="1"/>
                  </a:moveTo>
                  <a:lnTo>
                    <a:pt x="787" y="91"/>
                  </a:lnTo>
                  <a:cubicBezTo>
                    <a:pt x="534" y="34"/>
                    <a:pt x="273"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8;p29"/>
            <p:cNvSpPr/>
            <p:nvPr/>
          </p:nvSpPr>
          <p:spPr>
            <a:xfrm>
              <a:off x="6719176" y="1436592"/>
              <a:ext cx="653" cy="168311"/>
            </a:xfrm>
            <a:custGeom>
              <a:avLst/>
              <a:gdLst/>
              <a:ahLst/>
              <a:cxnLst/>
              <a:rect l="l" t="t" r="r" b="b"/>
              <a:pathLst>
                <a:path w="28" h="7219" extrusionOk="0">
                  <a:moveTo>
                    <a:pt x="0" y="1"/>
                  </a:moveTo>
                  <a:lnTo>
                    <a:pt x="0" y="7219"/>
                  </a:lnTo>
                  <a:lnTo>
                    <a:pt x="28" y="7219"/>
                  </a:lnTo>
                  <a:lnTo>
                    <a:pt x="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2 Marcador de contenido"/>
          <p:cNvSpPr txBox="1">
            <a:spLocks/>
          </p:cNvSpPr>
          <p:nvPr/>
        </p:nvSpPr>
        <p:spPr>
          <a:xfrm>
            <a:off x="467544" y="843559"/>
            <a:ext cx="8496944" cy="4104456"/>
          </a:xfrm>
          <a:prstGeom prst="rect">
            <a:avLst/>
          </a:prstGeom>
        </p:spPr>
        <p:txBody>
          <a:bodyPr/>
          <a:lstStyle>
            <a:lvl1pPr marL="0" indent="0" algn="ctr" defTabSz="457200" rtl="0" eaLnBrk="1" latinLnBrk="0" hangingPunct="1">
              <a:spcBef>
                <a:spcPct val="20000"/>
              </a:spcBef>
              <a:buFont typeface="Arial"/>
              <a:buNone/>
              <a:defRPr sz="2800" b="0" i="0" kern="1200">
                <a:solidFill>
                  <a:schemeClr val="tx1">
                    <a:tint val="75000"/>
                  </a:schemeClr>
                </a:solidFill>
                <a:latin typeface="Calibri Light"/>
                <a:ea typeface="+mn-ea"/>
                <a:cs typeface="Calibri Light"/>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Calibri Light"/>
                <a:ea typeface="+mn-ea"/>
                <a:cs typeface="Calibri Light"/>
              </a:defRPr>
            </a:lvl2pPr>
            <a:lvl3pPr marL="914400" indent="0" algn="ctr" defTabSz="457200" rtl="0" eaLnBrk="1" latinLnBrk="0" hangingPunct="1">
              <a:spcBef>
                <a:spcPct val="20000"/>
              </a:spcBef>
              <a:buFont typeface="Arial"/>
              <a:buNone/>
              <a:defRPr sz="2000" b="0" i="0" kern="1200">
                <a:solidFill>
                  <a:schemeClr val="tx1">
                    <a:tint val="75000"/>
                  </a:schemeClr>
                </a:solidFill>
                <a:latin typeface="Calibri Light"/>
                <a:ea typeface="+mn-ea"/>
                <a:cs typeface="Calibri Light"/>
              </a:defRPr>
            </a:lvl3pPr>
            <a:lvl4pPr marL="1371600" indent="0" algn="ctr" defTabSz="457200" rtl="0" eaLnBrk="1" latinLnBrk="0" hangingPunct="1">
              <a:spcBef>
                <a:spcPct val="20000"/>
              </a:spcBef>
              <a:buFont typeface="Arial"/>
              <a:buNone/>
              <a:defRPr sz="1800" b="0" i="0" kern="1200">
                <a:solidFill>
                  <a:schemeClr val="tx1">
                    <a:tint val="75000"/>
                  </a:schemeClr>
                </a:solidFill>
                <a:latin typeface="Calibri Light"/>
                <a:ea typeface="+mn-ea"/>
                <a:cs typeface="Calibri Light"/>
              </a:defRPr>
            </a:lvl4pPr>
            <a:lvl5pPr marL="1828800" indent="0" algn="ctr" defTabSz="457200" rtl="0" eaLnBrk="1" latinLnBrk="0" hangingPunct="1">
              <a:spcBef>
                <a:spcPct val="20000"/>
              </a:spcBef>
              <a:buFont typeface="Arial"/>
              <a:buNone/>
              <a:defRPr sz="1800" b="0" i="0" kern="1200">
                <a:solidFill>
                  <a:schemeClr val="tx1">
                    <a:tint val="75000"/>
                  </a:schemeClr>
                </a:solidFill>
                <a:latin typeface="Calibri Light"/>
                <a:ea typeface="+mn-ea"/>
                <a:cs typeface="Calibri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MX" sz="1800" dirty="0" smtClean="0">
                <a:solidFill>
                  <a:schemeClr val="tx1"/>
                </a:solidFill>
                <a:latin typeface="+mj-lt"/>
                <a:cs typeface="Arial" pitchFamily="34" charset="0"/>
              </a:rPr>
              <a:t>En la FEADEC estamos atentos para recibir sus denuncias, se puede hacer por los siguientes medios:</a:t>
            </a:r>
          </a:p>
          <a:p>
            <a:endParaRPr lang="es-MX" sz="1800" dirty="0">
              <a:solidFill>
                <a:schemeClr val="tx1"/>
              </a:solidFill>
              <a:latin typeface="+mj-lt"/>
              <a:cs typeface="Arial" pitchFamily="34" charset="0"/>
            </a:endParaRPr>
          </a:p>
          <a:p>
            <a:endParaRPr lang="es-MX" sz="1800" dirty="0" smtClean="0">
              <a:solidFill>
                <a:schemeClr val="tx1"/>
              </a:solidFill>
              <a:latin typeface="+mj-lt"/>
              <a:cs typeface="Arial" pitchFamily="34" charset="0"/>
            </a:endParaRPr>
          </a:p>
          <a:p>
            <a:pPr algn="just"/>
            <a:endParaRPr lang="es-MX" sz="1800" dirty="0" smtClean="0">
              <a:solidFill>
                <a:schemeClr val="tx1"/>
              </a:solidFill>
              <a:latin typeface="+mj-lt"/>
              <a:cs typeface="Arial" pitchFamily="34" charset="0"/>
            </a:endParaRPr>
          </a:p>
        </p:txBody>
      </p:sp>
      <p:sp>
        <p:nvSpPr>
          <p:cNvPr id="2" name="Rectángulo 1"/>
          <p:cNvSpPr/>
          <p:nvPr/>
        </p:nvSpPr>
        <p:spPr>
          <a:xfrm>
            <a:off x="683568" y="1555973"/>
            <a:ext cx="1584176" cy="123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p:cNvSpPr/>
          <p:nvPr/>
        </p:nvSpPr>
        <p:spPr>
          <a:xfrm>
            <a:off x="3128027" y="3019784"/>
            <a:ext cx="2511895" cy="1191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6476445" y="1555973"/>
            <a:ext cx="1553153" cy="1183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3604035" y="1555973"/>
            <a:ext cx="1542859" cy="1183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p:cNvPicPr>
            <a:picLocks noChangeAspect="1"/>
          </p:cNvPicPr>
          <p:nvPr/>
        </p:nvPicPr>
        <p:blipFill>
          <a:blip r:embed="rId2"/>
          <a:stretch>
            <a:fillRect/>
          </a:stretch>
        </p:blipFill>
        <p:spPr>
          <a:xfrm>
            <a:off x="755576" y="1635646"/>
            <a:ext cx="1395792" cy="1108984"/>
          </a:xfrm>
          <a:prstGeom prst="rect">
            <a:avLst/>
          </a:prstGeom>
        </p:spPr>
      </p:pic>
      <p:pic>
        <p:nvPicPr>
          <p:cNvPr id="18" name="Imagen 17"/>
          <p:cNvPicPr>
            <a:picLocks noChangeAspect="1"/>
          </p:cNvPicPr>
          <p:nvPr/>
        </p:nvPicPr>
        <p:blipFill>
          <a:blip r:embed="rId3"/>
          <a:stretch>
            <a:fillRect/>
          </a:stretch>
        </p:blipFill>
        <p:spPr>
          <a:xfrm>
            <a:off x="3718188" y="1671801"/>
            <a:ext cx="1314552" cy="991944"/>
          </a:xfrm>
          <a:prstGeom prst="rect">
            <a:avLst/>
          </a:prstGeom>
        </p:spPr>
      </p:pic>
      <p:pic>
        <p:nvPicPr>
          <p:cNvPr id="19" name="Imagen 18"/>
          <p:cNvPicPr>
            <a:picLocks noChangeAspect="1"/>
          </p:cNvPicPr>
          <p:nvPr/>
        </p:nvPicPr>
        <p:blipFill>
          <a:blip r:embed="rId4"/>
          <a:stretch>
            <a:fillRect/>
          </a:stretch>
        </p:blipFill>
        <p:spPr>
          <a:xfrm>
            <a:off x="6588224" y="1643381"/>
            <a:ext cx="1378369" cy="970827"/>
          </a:xfrm>
          <a:prstGeom prst="rect">
            <a:avLst/>
          </a:prstGeom>
        </p:spPr>
      </p:pic>
      <p:pic>
        <p:nvPicPr>
          <p:cNvPr id="21" name="Imagen 20"/>
          <p:cNvPicPr>
            <a:picLocks noChangeAspect="1"/>
          </p:cNvPicPr>
          <p:nvPr/>
        </p:nvPicPr>
        <p:blipFill>
          <a:blip r:embed="rId5"/>
          <a:stretch>
            <a:fillRect/>
          </a:stretch>
        </p:blipFill>
        <p:spPr>
          <a:xfrm>
            <a:off x="3275856" y="3144018"/>
            <a:ext cx="2160240" cy="943598"/>
          </a:xfrm>
          <a:prstGeom prst="rect">
            <a:avLst/>
          </a:prstGeom>
        </p:spPr>
      </p:pic>
      <p:pic>
        <p:nvPicPr>
          <p:cNvPr id="22" name="Imagen 21"/>
          <p:cNvPicPr>
            <a:picLocks noChangeAspect="1"/>
          </p:cNvPicPr>
          <p:nvPr/>
        </p:nvPicPr>
        <p:blipFill>
          <a:blip r:embed="rId6"/>
          <a:stretch>
            <a:fillRect/>
          </a:stretch>
        </p:blipFill>
        <p:spPr>
          <a:xfrm>
            <a:off x="7233074" y="4316301"/>
            <a:ext cx="1731414" cy="774259"/>
          </a:xfrm>
          <a:prstGeom prst="rect">
            <a:avLst/>
          </a:prstGeom>
        </p:spPr>
      </p:pic>
    </p:spTree>
    <p:extLst>
      <p:ext uri="{BB962C8B-B14F-4D97-AF65-F5344CB8AC3E}">
        <p14:creationId xmlns:p14="http://schemas.microsoft.com/office/powerpoint/2010/main" val="31888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1122575810"/>
              </p:ext>
            </p:extLst>
          </p:nvPr>
        </p:nvGraphicFramePr>
        <p:xfrm>
          <a:off x="1524000" y="539750"/>
          <a:ext cx="67924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1979712" y="195486"/>
            <a:ext cx="5760640" cy="307777"/>
          </a:xfrm>
          <a:prstGeom prst="rect">
            <a:avLst/>
          </a:prstGeom>
          <a:noFill/>
        </p:spPr>
        <p:txBody>
          <a:bodyPr wrap="square" rtlCol="0">
            <a:spAutoFit/>
          </a:bodyPr>
          <a:lstStyle/>
          <a:p>
            <a:pPr algn="ctr"/>
            <a:r>
              <a:rPr lang="es-MX" dirty="0"/>
              <a:t>¿</a:t>
            </a:r>
            <a:r>
              <a:rPr lang="es-MX" dirty="0" smtClean="0"/>
              <a:t>QUE DEBE CONTENER UNA DENUNCIA?</a:t>
            </a:r>
            <a:endParaRPr lang="es-MX" dirty="0"/>
          </a:p>
        </p:txBody>
      </p:sp>
    </p:spTree>
    <p:extLst>
      <p:ext uri="{BB962C8B-B14F-4D97-AF65-F5344CB8AC3E}">
        <p14:creationId xmlns:p14="http://schemas.microsoft.com/office/powerpoint/2010/main" val="252082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4694" y="468082"/>
            <a:ext cx="6683765" cy="447484"/>
          </a:xfrm>
        </p:spPr>
        <p:txBody>
          <a:bodyPr>
            <a:normAutofit/>
          </a:bodyPr>
          <a:lstStyle/>
          <a:p>
            <a:pPr algn="ctr"/>
            <a:r>
              <a:rPr lang="es-MX" sz="1800" dirty="0" smtClean="0"/>
              <a:t>FORMATO DE DENUNCIA</a:t>
            </a:r>
            <a:endParaRPr lang="es-MX" sz="1800" dirty="0"/>
          </a:p>
        </p:txBody>
      </p:sp>
      <p:sp>
        <p:nvSpPr>
          <p:cNvPr id="3" name="Marcador de contenido 2"/>
          <p:cNvSpPr>
            <a:spLocks noGrp="1"/>
          </p:cNvSpPr>
          <p:nvPr>
            <p:ph idx="1"/>
          </p:nvPr>
        </p:nvSpPr>
        <p:spPr>
          <a:xfrm>
            <a:off x="1259632" y="771550"/>
            <a:ext cx="7368827" cy="3888432"/>
          </a:xfrm>
        </p:spPr>
        <p:txBody>
          <a:bodyPr>
            <a:normAutofit fontScale="85000" lnSpcReduction="10000"/>
          </a:bodyPr>
          <a:lstStyle/>
          <a:p>
            <a:pPr marL="0" indent="0" algn="ctr">
              <a:buNone/>
            </a:pPr>
            <a:r>
              <a:rPr lang="es-ES_tradnl" sz="1500" b="1" dirty="0">
                <a:latin typeface="Calibri Light" panose="020F0302020204030204" pitchFamily="34" charset="0"/>
                <a:cs typeface="Calibri Light" panose="020F0302020204030204" pitchFamily="34" charset="0"/>
              </a:rPr>
              <a:t>D E N U N C I </a:t>
            </a:r>
            <a:r>
              <a:rPr lang="es-ES_tradnl" sz="1500" b="1" dirty="0" smtClean="0">
                <a:latin typeface="Calibri Light" panose="020F0302020204030204" pitchFamily="34" charset="0"/>
                <a:cs typeface="Calibri Light" panose="020F0302020204030204" pitchFamily="34" charset="0"/>
              </a:rPr>
              <a:t>A</a:t>
            </a:r>
          </a:p>
          <a:p>
            <a:pPr marL="0" indent="0" algn="just">
              <a:buNone/>
            </a:pPr>
            <a:endParaRPr lang="es-MX" sz="1500" dirty="0">
              <a:latin typeface="Calibri Light" panose="020F0302020204030204" pitchFamily="34" charset="0"/>
              <a:cs typeface="Calibri Light" panose="020F0302020204030204" pitchFamily="34" charset="0"/>
            </a:endParaRPr>
          </a:p>
          <a:p>
            <a:pPr marL="0" indent="0" algn="just">
              <a:buNone/>
            </a:pPr>
            <a:r>
              <a:rPr lang="es-ES_tradnl" sz="1500" b="1" dirty="0" smtClean="0">
                <a:latin typeface="Calibri Light" panose="020F0302020204030204" pitchFamily="34" charset="0"/>
                <a:cs typeface="Calibri Light" panose="020F0302020204030204" pitchFamily="34" charset="0"/>
              </a:rPr>
              <a:t>AGENTE </a:t>
            </a:r>
            <a:r>
              <a:rPr lang="es-ES_tradnl" sz="1500" b="1" dirty="0">
                <a:latin typeface="Calibri Light" panose="020F0302020204030204" pitchFamily="34" charset="0"/>
                <a:cs typeface="Calibri Light" panose="020F0302020204030204" pitchFamily="34" charset="0"/>
              </a:rPr>
              <a:t>DEL MINISTERIO PUBLICO ADSCRITO A LA FISCALIA ESPECIALIZADA PARA LA ATENCION DE DELITOS ELECTORALES DEL ESTADO DE COAHUILA.                                                                            </a:t>
            </a:r>
            <a:endParaRPr lang="es-ES_tradnl" sz="1500" b="1" dirty="0" smtClean="0">
              <a:latin typeface="Calibri Light" panose="020F0302020204030204" pitchFamily="34" charset="0"/>
              <a:cs typeface="Calibri Light" panose="020F0302020204030204" pitchFamily="34" charset="0"/>
            </a:endParaRPr>
          </a:p>
          <a:p>
            <a:pPr marL="0" indent="0" algn="just">
              <a:buNone/>
            </a:pPr>
            <a:r>
              <a:rPr lang="es-ES_tradnl" sz="1500" b="1" dirty="0" smtClean="0">
                <a:latin typeface="Calibri Light" panose="020F0302020204030204" pitchFamily="34" charset="0"/>
                <a:cs typeface="Calibri Light" panose="020F0302020204030204" pitchFamily="34" charset="0"/>
              </a:rPr>
              <a:t> </a:t>
            </a:r>
            <a:r>
              <a:rPr lang="es-ES_tradnl" sz="1500" b="1" dirty="0">
                <a:latin typeface="Calibri Light" panose="020F0302020204030204" pitchFamily="34" charset="0"/>
                <a:cs typeface="Calibri Light" panose="020F0302020204030204" pitchFamily="34" charset="0"/>
              </a:rPr>
              <a:t>P R E S E N T E .- </a:t>
            </a:r>
            <a:endParaRPr lang="es-MX" sz="1500" dirty="0">
              <a:latin typeface="Calibri Light" panose="020F0302020204030204" pitchFamily="34" charset="0"/>
              <a:cs typeface="Calibri Light" panose="020F0302020204030204" pitchFamily="34" charset="0"/>
            </a:endParaRPr>
          </a:p>
          <a:p>
            <a:pPr marL="0" indent="0" algn="just">
              <a:buNone/>
            </a:pPr>
            <a:r>
              <a:rPr lang="es-ES_tradnl" sz="1500" b="1" dirty="0" smtClean="0">
                <a:latin typeface="Calibri Light" panose="020F0302020204030204" pitchFamily="34" charset="0"/>
                <a:cs typeface="Calibri Light" panose="020F0302020204030204" pitchFamily="34" charset="0"/>
              </a:rPr>
              <a:t>______________</a:t>
            </a:r>
            <a:r>
              <a:rPr lang="es-ES_tradnl" sz="1500" dirty="0" smtClean="0">
                <a:latin typeface="Calibri Light" panose="020F0302020204030204" pitchFamily="34" charset="0"/>
                <a:cs typeface="Calibri Light" panose="020F0302020204030204" pitchFamily="34" charset="0"/>
              </a:rPr>
              <a:t> </a:t>
            </a:r>
            <a:r>
              <a:rPr lang="es-ES_tradnl" sz="1500" b="1" dirty="0">
                <a:latin typeface="Calibri Light" panose="020F0302020204030204" pitchFamily="34" charset="0"/>
                <a:cs typeface="Calibri Light" panose="020F0302020204030204" pitchFamily="34" charset="0"/>
              </a:rPr>
              <a:t>(</a:t>
            </a:r>
            <a:r>
              <a:rPr lang="es-MX" sz="1500" b="1" i="1" dirty="0">
                <a:latin typeface="Calibri Light" panose="020F0302020204030204" pitchFamily="34" charset="0"/>
                <a:cs typeface="Calibri Light" panose="020F0302020204030204" pitchFamily="34" charset="0"/>
              </a:rPr>
              <a:t>Nombre completo</a:t>
            </a:r>
            <a:r>
              <a:rPr lang="es-MX" sz="1500" b="1" dirty="0">
                <a:latin typeface="Calibri Light" panose="020F0302020204030204" pitchFamily="34" charset="0"/>
                <a:cs typeface="Calibri Light" panose="020F0302020204030204" pitchFamily="34" charset="0"/>
              </a:rPr>
              <a:t>), quien me identifico con mi (credencial de elector, licencia de conducir o alguna identificación oficial con fotografía), </a:t>
            </a:r>
            <a:r>
              <a:rPr lang="es-ES_tradnl" sz="1500" dirty="0">
                <a:latin typeface="Calibri Light" panose="020F0302020204030204" pitchFamily="34" charset="0"/>
                <a:cs typeface="Calibri Light" panose="020F0302020204030204" pitchFamily="34" charset="0"/>
              </a:rPr>
              <a:t>señalando como domicilio para oír y recibir todo tipo de notificaciones el ubicado en las calles de </a:t>
            </a:r>
            <a:r>
              <a:rPr lang="es-MX" sz="1500" b="1" dirty="0">
                <a:latin typeface="Calibri Light" panose="020F0302020204030204" pitchFamily="34" charset="0"/>
                <a:cs typeface="Calibri Light" panose="020F0302020204030204" pitchFamily="34" charset="0"/>
              </a:rPr>
              <a:t>_______________________(puede ser el personal, el del partido político en su caso, el de su asesor jurídico)</a:t>
            </a:r>
            <a:r>
              <a:rPr lang="es-ES_tradnl" sz="1500" dirty="0">
                <a:latin typeface="Calibri Light" panose="020F0302020204030204" pitchFamily="34" charset="0"/>
                <a:cs typeface="Calibri Light" panose="020F0302020204030204" pitchFamily="34" charset="0"/>
              </a:rPr>
              <a:t>; así mismo es mi deseo proporcionar mi correo electrónico __________________ y número telefónico ___________________ en donde se me pueda localizar y </a:t>
            </a:r>
            <a:r>
              <a:rPr lang="es-MX" sz="1500" dirty="0">
                <a:latin typeface="Calibri Light" panose="020F0302020204030204" pitchFamily="34" charset="0"/>
                <a:cs typeface="Calibri Light" panose="020F0302020204030204" pitchFamily="34" charset="0"/>
              </a:rPr>
              <a:t>autorizando como Asesor Jurídico a _________________________ </a:t>
            </a:r>
            <a:r>
              <a:rPr lang="es-MX" sz="1500" b="1" i="1" dirty="0">
                <a:latin typeface="Calibri Light" panose="020F0302020204030204" pitchFamily="34" charset="0"/>
                <a:cs typeface="Calibri Light" panose="020F0302020204030204" pitchFamily="34" charset="0"/>
              </a:rPr>
              <a:t>(Nombre de Asesor Jurídico en caso de contar con el,  su número de </a:t>
            </a:r>
            <a:r>
              <a:rPr lang="es-MX" sz="1500" b="1" i="1" dirty="0" err="1">
                <a:latin typeface="Calibri Light" panose="020F0302020204030204" pitchFamily="34" charset="0"/>
                <a:cs typeface="Calibri Light" panose="020F0302020204030204" pitchFamily="34" charset="0"/>
              </a:rPr>
              <a:t>telefono</a:t>
            </a:r>
            <a:r>
              <a:rPr lang="es-MX" sz="1500" b="1" i="1" dirty="0">
                <a:latin typeface="Calibri Light" panose="020F0302020204030204" pitchFamily="34" charset="0"/>
                <a:cs typeface="Calibri Light" panose="020F0302020204030204" pitchFamily="34" charset="0"/>
              </a:rPr>
              <a:t> y correo electrónico), </a:t>
            </a:r>
            <a:r>
              <a:rPr lang="es-MX" sz="1500" dirty="0">
                <a:latin typeface="Calibri Light" panose="020F0302020204030204" pitchFamily="34" charset="0"/>
                <a:cs typeface="Calibri Light" panose="020F0302020204030204" pitchFamily="34" charset="0"/>
              </a:rPr>
              <a:t>por medio del presente escrito acudo a</a:t>
            </a:r>
            <a:r>
              <a:rPr lang="es-MX" sz="1500" b="1" dirty="0">
                <a:latin typeface="Calibri Light" panose="020F0302020204030204" pitchFamily="34" charset="0"/>
                <a:cs typeface="Calibri Light" panose="020F0302020204030204" pitchFamily="34" charset="0"/>
              </a:rPr>
              <a:t> </a:t>
            </a:r>
            <a:r>
              <a:rPr lang="es-MX" sz="1500" dirty="0">
                <a:latin typeface="Calibri Light" panose="020F0302020204030204" pitchFamily="34" charset="0"/>
                <a:cs typeface="Calibri Light" panose="020F0302020204030204" pitchFamily="34" charset="0"/>
              </a:rPr>
              <a:t>denunciar a </a:t>
            </a:r>
            <a:r>
              <a:rPr lang="es-MX" sz="1500" b="1" dirty="0">
                <a:latin typeface="Calibri Light" panose="020F0302020204030204" pitchFamily="34" charset="0"/>
                <a:cs typeface="Calibri Light" panose="020F0302020204030204" pitchFamily="34" charset="0"/>
              </a:rPr>
              <a:t>___________________________________</a:t>
            </a:r>
            <a:r>
              <a:rPr lang="es-MX" sz="1500" dirty="0">
                <a:latin typeface="Calibri Light" panose="020F0302020204030204" pitchFamily="34" charset="0"/>
                <a:cs typeface="Calibri Light" panose="020F0302020204030204" pitchFamily="34" charset="0"/>
              </a:rPr>
              <a:t> </a:t>
            </a:r>
            <a:r>
              <a:rPr lang="es-MX" sz="1500" b="1" i="1" dirty="0">
                <a:latin typeface="Calibri Light" panose="020F0302020204030204" pitchFamily="34" charset="0"/>
                <a:cs typeface="Calibri Light" panose="020F0302020204030204" pitchFamily="34" charset="0"/>
              </a:rPr>
              <a:t>(señalar nombre completo de la persona denunciada si es que cuenta con él  y, en caso de ejercer una función pública, precisar el cargo y dependencia a la que pertenece, si pertenece a algún  partido político o si se desconoce su identidad se podrá establecer si se trata de algún perfil de alguna red social o si no se tiene ningún dato seria en contra de Quien o quienes Resulten Responsables)</a:t>
            </a:r>
            <a:r>
              <a:rPr lang="es-MX" sz="1500" b="1" dirty="0">
                <a:latin typeface="Calibri Light" panose="020F0302020204030204" pitchFamily="34" charset="0"/>
                <a:cs typeface="Calibri Light" panose="020F0302020204030204" pitchFamily="34" charset="0"/>
              </a:rPr>
              <a:t>, </a:t>
            </a:r>
            <a:r>
              <a:rPr lang="es-MX" sz="1500" dirty="0">
                <a:latin typeface="Calibri Light" panose="020F0302020204030204" pitchFamily="34" charset="0"/>
                <a:cs typeface="Calibri Light" panose="020F0302020204030204" pitchFamily="34" charset="0"/>
              </a:rPr>
              <a:t>por lo posible  comisión del Delito</a:t>
            </a:r>
            <a:r>
              <a:rPr lang="es-MX" sz="1500" b="1" dirty="0">
                <a:latin typeface="Calibri Light" panose="020F0302020204030204" pitchFamily="34" charset="0"/>
                <a:cs typeface="Calibri Light" panose="020F0302020204030204" pitchFamily="34" charset="0"/>
              </a:rPr>
              <a:t> de Violencia Política por razones de Género</a:t>
            </a:r>
            <a:r>
              <a:rPr lang="es-MX" sz="1500" dirty="0">
                <a:latin typeface="Calibri Light" panose="020F0302020204030204" pitchFamily="34" charset="0"/>
                <a:cs typeface="Calibri Light" panose="020F0302020204030204" pitchFamily="34" charset="0"/>
              </a:rPr>
              <a:t> contenido en la Ley General en Materia de Delitos Electorales  y  los  demás que resulten cometidos en mi perjuicio,  y con base en los siguientes:</a:t>
            </a:r>
          </a:p>
          <a:p>
            <a:endParaRPr lang="es-MX" dirty="0"/>
          </a:p>
        </p:txBody>
      </p:sp>
    </p:spTree>
    <p:extLst>
      <p:ext uri="{BB962C8B-B14F-4D97-AF65-F5344CB8AC3E}">
        <p14:creationId xmlns:p14="http://schemas.microsoft.com/office/powerpoint/2010/main" val="99383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19672" y="339502"/>
            <a:ext cx="7008787" cy="4093915"/>
          </a:xfrm>
        </p:spPr>
        <p:txBody>
          <a:bodyPr>
            <a:normAutofit fontScale="92500"/>
          </a:bodyPr>
          <a:lstStyle/>
          <a:p>
            <a:pPr marL="0" indent="0" algn="ctr">
              <a:buNone/>
            </a:pPr>
            <a:r>
              <a:rPr lang="es-MX" b="1" dirty="0"/>
              <a:t>H E C H O </a:t>
            </a:r>
            <a:r>
              <a:rPr lang="es-MX" b="1" dirty="0" smtClean="0"/>
              <a:t>S</a:t>
            </a:r>
          </a:p>
          <a:p>
            <a:pPr marL="0" indent="0" algn="ctr">
              <a:buNone/>
            </a:pPr>
            <a:endParaRPr lang="es-MX" dirty="0"/>
          </a:p>
          <a:p>
            <a:pPr marL="0" indent="0" algn="just">
              <a:buNone/>
            </a:pPr>
            <a:r>
              <a:rPr lang="es-MX" sz="1600" dirty="0" smtClean="0">
                <a:latin typeface="Calibri Light" panose="020F0302020204030204" pitchFamily="34" charset="0"/>
                <a:cs typeface="Calibri Light" panose="020F0302020204030204" pitchFamily="34" charset="0"/>
              </a:rPr>
              <a:t>El </a:t>
            </a:r>
            <a:r>
              <a:rPr lang="es-MX" sz="1600" dirty="0">
                <a:latin typeface="Calibri Light" panose="020F0302020204030204" pitchFamily="34" charset="0"/>
                <a:cs typeface="Calibri Light" panose="020F0302020204030204" pitchFamily="34" charset="0"/>
              </a:rPr>
              <a:t>día</a:t>
            </a:r>
            <a:r>
              <a:rPr lang="es-MX" sz="1600" b="1" dirty="0">
                <a:latin typeface="Calibri Light" panose="020F0302020204030204" pitchFamily="34" charset="0"/>
                <a:cs typeface="Calibri Light" panose="020F0302020204030204" pitchFamily="34" charset="0"/>
              </a:rPr>
              <a:t>_________________ </a:t>
            </a:r>
            <a:r>
              <a:rPr lang="es-MX" sz="1600" b="1" i="1" dirty="0">
                <a:latin typeface="Calibri Light" panose="020F0302020204030204" pitchFamily="34" charset="0"/>
                <a:cs typeface="Calibri Light" panose="020F0302020204030204" pitchFamily="34" charset="0"/>
              </a:rPr>
              <a:t>(fecha en que ocurrieron los hechos que se denuncian)</a:t>
            </a:r>
            <a:r>
              <a:rPr lang="es-MX" sz="1600" dirty="0">
                <a:latin typeface="Calibri Light" panose="020F0302020204030204" pitchFamily="34" charset="0"/>
                <a:cs typeface="Calibri Light" panose="020F0302020204030204" pitchFamily="34" charset="0"/>
              </a:rPr>
              <a:t>, estando presentes </a:t>
            </a:r>
            <a:r>
              <a:rPr lang="es-MX" sz="1600" b="1" dirty="0">
                <a:latin typeface="Calibri Light" panose="020F0302020204030204" pitchFamily="34" charset="0"/>
                <a:cs typeface="Calibri Light" panose="020F0302020204030204" pitchFamily="34" charset="0"/>
              </a:rPr>
              <a:t>(o estando revisando redes sociales, prensa, </a:t>
            </a:r>
            <a:r>
              <a:rPr lang="es-MX" sz="1600" b="1" dirty="0" err="1">
                <a:latin typeface="Calibri Light" panose="020F0302020204030204" pitchFamily="34" charset="0"/>
                <a:cs typeface="Calibri Light" panose="020F0302020204030204" pitchFamily="34" charset="0"/>
              </a:rPr>
              <a:t>etc</a:t>
            </a:r>
            <a:r>
              <a:rPr lang="es-MX" sz="1600" b="1" dirty="0">
                <a:latin typeface="Calibri Light" panose="020F0302020204030204" pitchFamily="34" charset="0"/>
                <a:cs typeface="Calibri Light" panose="020F0302020204030204" pitchFamily="34" charset="0"/>
              </a:rPr>
              <a:t>)</a:t>
            </a:r>
            <a:r>
              <a:rPr lang="es-MX" sz="1600" dirty="0">
                <a:latin typeface="Calibri Light" panose="020F0302020204030204" pitchFamily="34" charset="0"/>
                <a:cs typeface="Calibri Light" panose="020F0302020204030204" pitchFamily="34" charset="0"/>
              </a:rPr>
              <a:t> en </a:t>
            </a:r>
            <a:r>
              <a:rPr lang="es-MX" sz="1600" b="1" dirty="0">
                <a:latin typeface="Calibri Light" panose="020F0302020204030204" pitchFamily="34" charset="0"/>
                <a:cs typeface="Calibri Light" panose="020F0302020204030204" pitchFamily="34" charset="0"/>
              </a:rPr>
              <a:t>_____________________ </a:t>
            </a:r>
            <a:r>
              <a:rPr lang="es-MX" sz="1600" b="1" i="1" dirty="0">
                <a:latin typeface="Calibri Light" panose="020F0302020204030204" pitchFamily="34" charset="0"/>
                <a:cs typeface="Calibri Light" panose="020F0302020204030204" pitchFamily="34" charset="0"/>
              </a:rPr>
              <a:t>(lugar en donde sucedieron los hechos)</a:t>
            </a:r>
            <a:r>
              <a:rPr lang="es-MX" sz="1600" b="1" dirty="0">
                <a:latin typeface="Calibri Light" panose="020F0302020204030204" pitchFamily="34" charset="0"/>
                <a:cs typeface="Calibri Light" panose="020F0302020204030204" pitchFamily="34" charset="0"/>
              </a:rPr>
              <a:t>,</a:t>
            </a:r>
            <a:r>
              <a:rPr lang="es-MX" sz="1600" dirty="0">
                <a:latin typeface="Calibri Light" panose="020F0302020204030204" pitchFamily="34" charset="0"/>
                <a:cs typeface="Calibri Light" panose="020F0302020204030204" pitchFamily="34" charset="0"/>
              </a:rPr>
              <a:t> la persona denunciada llevó a cabo las siguientes acciones constitutivas de violencia política por razones de género, ya que </a:t>
            </a:r>
            <a:r>
              <a:rPr lang="es-MX" sz="1600" b="1" dirty="0">
                <a:latin typeface="Calibri Light" panose="020F0302020204030204" pitchFamily="34" charset="0"/>
                <a:cs typeface="Calibri Light" panose="020F0302020204030204" pitchFamily="34" charset="0"/>
              </a:rPr>
              <a:t>_____________________________________</a:t>
            </a:r>
            <a:r>
              <a:rPr lang="es-MX" sz="1600" dirty="0">
                <a:latin typeface="Calibri Light" panose="020F0302020204030204" pitchFamily="34" charset="0"/>
                <a:cs typeface="Calibri Light" panose="020F0302020204030204" pitchFamily="34" charset="0"/>
              </a:rPr>
              <a:t> </a:t>
            </a:r>
            <a:r>
              <a:rPr lang="es-MX" sz="1600" b="1" i="1" dirty="0">
                <a:latin typeface="Calibri Light" panose="020F0302020204030204" pitchFamily="34" charset="0"/>
                <a:cs typeface="Calibri Light" panose="020F0302020204030204" pitchFamily="34" charset="0"/>
              </a:rPr>
              <a:t>(narración de los actos u omisiones que generó la posible violación a los derechos políticos-electorales por razón de género.</a:t>
            </a:r>
            <a:r>
              <a:rPr lang="es-MX" sz="1600" b="1" dirty="0">
                <a:latin typeface="Calibri Light" panose="020F0302020204030204" pitchFamily="34" charset="0"/>
                <a:cs typeface="Calibri Light" panose="020F0302020204030204" pitchFamily="34" charset="0"/>
              </a:rPr>
              <a:t> </a:t>
            </a:r>
            <a:r>
              <a:rPr lang="es-MX" sz="1600" b="1" i="1" dirty="0">
                <a:latin typeface="Calibri Light" panose="020F0302020204030204" pitchFamily="34" charset="0"/>
                <a:cs typeface="Calibri Light" panose="020F0302020204030204" pitchFamily="34" charset="0"/>
              </a:rPr>
              <a:t>Es necesario señalar si se realizó en un solo acto, en diversas ocasiones y si se continúa perpetrando, así como señalar si dichos hechos se realizaron de manera personal, indirecta o  a través de una Red Social, Nota Periodística, etc. Describiendo la Violencia que se recibió-  física, psicológica, económica)</a:t>
            </a:r>
            <a:r>
              <a:rPr lang="es-MX" sz="1600" i="1" dirty="0">
                <a:latin typeface="Calibri Light" panose="020F0302020204030204" pitchFamily="34" charset="0"/>
                <a:cs typeface="Calibri Light" panose="020F0302020204030204" pitchFamily="34" charset="0"/>
              </a:rPr>
              <a:t> Así mismo quiero agregar que de esta situación se pudieron percatar (</a:t>
            </a:r>
            <a:r>
              <a:rPr lang="es-MX" sz="1600" b="1" i="1" dirty="0">
                <a:latin typeface="Calibri Light" panose="020F0302020204030204" pitchFamily="34" charset="0"/>
                <a:cs typeface="Calibri Light" panose="020F0302020204030204" pitchFamily="34" charset="0"/>
              </a:rPr>
              <a:t>personas que presenciaron los hechos que se denuncian, señalando todos los datos que se cuenten de ellos como nombre y forma de localizarlos.)</a:t>
            </a:r>
            <a:r>
              <a:rPr lang="es-MX" sz="1600" i="1" dirty="0">
                <a:latin typeface="Calibri Light" panose="020F0302020204030204" pitchFamily="34" charset="0"/>
                <a:cs typeface="Calibri Light" panose="020F0302020204030204" pitchFamily="34" charset="0"/>
              </a:rPr>
              <a:t> Además tengo audios, videos, capturas de pantalla, impresiones de páginas de internet, copias de prensa escrita, links de notas o perfiles, fotografías, documentos públicos o privados) donde se puede corroborar esta situación, mismos que anexo a mi denuncia.</a:t>
            </a:r>
            <a:endParaRPr lang="es-MX" sz="1600" dirty="0">
              <a:latin typeface="Calibri Light" panose="020F0302020204030204" pitchFamily="34" charset="0"/>
              <a:cs typeface="Calibri Light" panose="020F0302020204030204" pitchFamily="34" charset="0"/>
            </a:endParaRPr>
          </a:p>
          <a:p>
            <a:pPr marL="0" indent="0">
              <a:buNone/>
            </a:pPr>
            <a:endParaRPr lang="es-MX" dirty="0"/>
          </a:p>
        </p:txBody>
      </p:sp>
    </p:spTree>
    <p:extLst>
      <p:ext uri="{BB962C8B-B14F-4D97-AF65-F5344CB8AC3E}">
        <p14:creationId xmlns:p14="http://schemas.microsoft.com/office/powerpoint/2010/main" val="30864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5656" y="483518"/>
            <a:ext cx="7152803" cy="4320480"/>
          </a:xfrm>
        </p:spPr>
        <p:txBody>
          <a:bodyPr>
            <a:noAutofit/>
          </a:bodyPr>
          <a:lstStyle/>
          <a:p>
            <a:pPr marL="0" lvl="0" indent="0">
              <a:buNone/>
            </a:pPr>
            <a:r>
              <a:rPr lang="es-MX" sz="1400" dirty="0">
                <a:latin typeface="Calibri Light" panose="020F0302020204030204" pitchFamily="34" charset="0"/>
                <a:cs typeface="Calibri Light" panose="020F0302020204030204" pitchFamily="34" charset="0"/>
              </a:rPr>
              <a:t>Estas conductas me han causado una afectación, toda vez que </a:t>
            </a:r>
            <a:r>
              <a:rPr lang="es-MX" sz="1400" b="1" dirty="0">
                <a:latin typeface="Calibri Light" panose="020F0302020204030204" pitchFamily="34" charset="0"/>
                <a:cs typeface="Calibri Light" panose="020F0302020204030204" pitchFamily="34" charset="0"/>
              </a:rPr>
              <a:t>________________________________________ </a:t>
            </a:r>
            <a:r>
              <a:rPr lang="es-MX" sz="1400" b="1" i="1" dirty="0">
                <a:latin typeface="Calibri Light" panose="020F0302020204030204" pitchFamily="34" charset="0"/>
                <a:cs typeface="Calibri Light" panose="020F0302020204030204" pitchFamily="34" charset="0"/>
              </a:rPr>
              <a:t>(describir  la forma en que le afecto esta ( por ejemplo si afecto su  imagen, describir que ya no desea salir de su casa por pena, o si fue psicológico mencionar el temor que esto le ha causado, si la violencia fue física que consecuencias tuvo) y la afectación en su cargo o candidatura ( es decir si con eso considera que su popularidad disminuyo o su imagen pública se vio afectada , si no ha podido ejercer el cargo por este motivo, si no está percibiendo ingresos y por cuanto tiempo, si no puede ejercer por este motivo algún derecho, etc.) Para probar esta afectación cuento con (x ej. Encuestas de popularidad, recetas médicas).</a:t>
            </a:r>
            <a:endParaRPr lang="es-MX" sz="1400" dirty="0">
              <a:latin typeface="Calibri Light" panose="020F0302020204030204" pitchFamily="34" charset="0"/>
              <a:cs typeface="Calibri Light" panose="020F0302020204030204" pitchFamily="34" charset="0"/>
            </a:endParaRPr>
          </a:p>
          <a:p>
            <a:pPr marL="0" indent="0">
              <a:buNone/>
            </a:pPr>
            <a:r>
              <a:rPr lang="es-MX" sz="1400" dirty="0">
                <a:latin typeface="Calibri Light" panose="020F0302020204030204" pitchFamily="34" charset="0"/>
                <a:cs typeface="Calibri Light" panose="020F0302020204030204" pitchFamily="34" charset="0"/>
              </a:rPr>
              <a:t> </a:t>
            </a:r>
          </a:p>
          <a:p>
            <a:pPr marL="0" indent="0">
              <a:buNone/>
            </a:pPr>
            <a:r>
              <a:rPr lang="es-MX" sz="1400" dirty="0">
                <a:latin typeface="Calibri Light" panose="020F0302020204030204" pitchFamily="34" charset="0"/>
                <a:cs typeface="Calibri Light" panose="020F0302020204030204" pitchFamily="34" charset="0"/>
              </a:rPr>
              <a:t>De acuerdo a las consideraciones que han sido narradas en la presente denuncia, solicito se dé  inicio a la carpeta de investigación correspondiente y se decreten de inmediato las  medidas de protección que correspondan de acuerdo a la Ley General de Acceso a las Mujeres a una vida Libre de Violencia y al Código Nacional de Procedimientos Penales.</a:t>
            </a:r>
            <a:endParaRPr lang="es-MX" sz="1400" dirty="0">
              <a:latin typeface="Calibri Light" panose="020F0302020204030204" pitchFamily="34" charset="0"/>
              <a:cs typeface="Calibri Light" panose="020F0302020204030204" pitchFamily="34" charset="0"/>
            </a:endParaRPr>
          </a:p>
          <a:p>
            <a:pPr marL="0" indent="0" algn="ctr">
              <a:buNone/>
            </a:pPr>
            <a:r>
              <a:rPr lang="es-MX" sz="1400" b="1" dirty="0" smtClean="0">
                <a:latin typeface="Calibri Light" panose="020F0302020204030204" pitchFamily="34" charset="0"/>
                <a:cs typeface="Calibri Light" panose="020F0302020204030204" pitchFamily="34" charset="0"/>
              </a:rPr>
              <a:t>PROTESTO </a:t>
            </a:r>
            <a:r>
              <a:rPr lang="es-MX" sz="1400" b="1" dirty="0">
                <a:latin typeface="Calibri Light" panose="020F0302020204030204" pitchFamily="34" charset="0"/>
                <a:cs typeface="Calibri Light" panose="020F0302020204030204" pitchFamily="34" charset="0"/>
              </a:rPr>
              <a:t>LO NECESARIO</a:t>
            </a:r>
            <a:endParaRPr lang="es-MX" sz="1400" dirty="0">
              <a:latin typeface="Calibri Light" panose="020F0302020204030204" pitchFamily="34" charset="0"/>
              <a:cs typeface="Calibri Light" panose="020F0302020204030204" pitchFamily="34" charset="0"/>
            </a:endParaRPr>
          </a:p>
          <a:p>
            <a:pPr marL="0" indent="0" algn="ctr">
              <a:buNone/>
            </a:pPr>
            <a:r>
              <a:rPr lang="es-MX" sz="1400" dirty="0">
                <a:latin typeface="Calibri Light" panose="020F0302020204030204" pitchFamily="34" charset="0"/>
                <a:cs typeface="Calibri Light" panose="020F0302020204030204" pitchFamily="34" charset="0"/>
              </a:rPr>
              <a:t>Nombre y firma de quien presenta la denuncia</a:t>
            </a:r>
          </a:p>
          <a:p>
            <a:pPr marL="0" indent="0" algn="ctr">
              <a:buNone/>
            </a:pPr>
            <a:r>
              <a:rPr lang="es-MX" sz="1400" i="1" dirty="0">
                <a:latin typeface="Calibri Light" panose="020F0302020204030204" pitchFamily="34" charset="0"/>
                <a:cs typeface="Calibri Light" panose="020F0302020204030204" pitchFamily="34" charset="0"/>
              </a:rPr>
              <a:t>(En caso de no poder firmar huella digital)</a:t>
            </a:r>
            <a:endParaRPr lang="es-MX" sz="1400" dirty="0">
              <a:latin typeface="Calibri Light" panose="020F0302020204030204" pitchFamily="34" charset="0"/>
              <a:cs typeface="Calibri Light" panose="020F0302020204030204" pitchFamily="34" charset="0"/>
            </a:endParaRPr>
          </a:p>
          <a:p>
            <a:pPr marL="0" indent="0" algn="ctr">
              <a:buNone/>
            </a:pPr>
            <a:endParaRPr lang="es-MX"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8367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2" name="Google Shape;144;p29"/>
          <p:cNvGrpSpPr/>
          <p:nvPr/>
        </p:nvGrpSpPr>
        <p:grpSpPr>
          <a:xfrm>
            <a:off x="4799050" y="498062"/>
            <a:ext cx="3859836" cy="3859872"/>
            <a:chOff x="4799050" y="604456"/>
            <a:chExt cx="3859836" cy="3859872"/>
          </a:xfrm>
          <a:solidFill>
            <a:srgbClr val="F7F2E2"/>
          </a:solidFill>
        </p:grpSpPr>
        <p:sp>
          <p:nvSpPr>
            <p:cNvPr id="145" name="Google Shape;145;p29"/>
            <p:cNvSpPr/>
            <p:nvPr/>
          </p:nvSpPr>
          <p:spPr>
            <a:xfrm>
              <a:off x="4799050" y="604456"/>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9"/>
            <p:cNvSpPr/>
            <p:nvPr/>
          </p:nvSpPr>
          <p:spPr>
            <a:xfrm>
              <a:off x="6639789" y="2741640"/>
              <a:ext cx="793" cy="1189"/>
            </a:xfrm>
            <a:custGeom>
              <a:avLst/>
              <a:gdLst/>
              <a:ahLst/>
              <a:cxnLst/>
              <a:rect l="l" t="t" r="r" b="b"/>
              <a:pathLst>
                <a:path w="34" h="51" extrusionOk="0">
                  <a:moveTo>
                    <a:pt x="0" y="0"/>
                  </a:moveTo>
                  <a:lnTo>
                    <a:pt x="0" y="51"/>
                  </a:lnTo>
                  <a:cubicBezTo>
                    <a:pt x="20" y="20"/>
                    <a:pt x="34" y="0"/>
                    <a:pt x="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a:off x="6799029" y="2741640"/>
              <a:ext cx="886" cy="1189"/>
            </a:xfrm>
            <a:custGeom>
              <a:avLst/>
              <a:gdLst/>
              <a:ahLst/>
              <a:cxnLst/>
              <a:rect l="l" t="t" r="r" b="b"/>
              <a:pathLst>
                <a:path w="38" h="51" extrusionOk="0">
                  <a:moveTo>
                    <a:pt x="1" y="0"/>
                  </a:moveTo>
                  <a:cubicBezTo>
                    <a:pt x="1" y="0"/>
                    <a:pt x="14" y="17"/>
                    <a:pt x="37" y="51"/>
                  </a:cubicBezTo>
                  <a:lnTo>
                    <a:pt x="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6719806" y="2741640"/>
              <a:ext cx="1189" cy="2192"/>
            </a:xfrm>
            <a:custGeom>
              <a:avLst/>
              <a:gdLst/>
              <a:ahLst/>
              <a:cxnLst/>
              <a:rect l="l" t="t" r="r" b="b"/>
              <a:pathLst>
                <a:path w="51" h="94" extrusionOk="0">
                  <a:moveTo>
                    <a:pt x="1" y="0"/>
                  </a:moveTo>
                  <a:lnTo>
                    <a:pt x="1" y="94"/>
                  </a:lnTo>
                  <a:lnTo>
                    <a:pt x="50" y="94"/>
                  </a:lnTo>
                  <a:lnTo>
                    <a:pt x="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6719806" y="3396087"/>
              <a:ext cx="80110" cy="2611"/>
            </a:xfrm>
            <a:custGeom>
              <a:avLst/>
              <a:gdLst/>
              <a:ahLst/>
              <a:cxnLst/>
              <a:rect l="l" t="t" r="r" b="b"/>
              <a:pathLst>
                <a:path w="3436" h="112" extrusionOk="0">
                  <a:moveTo>
                    <a:pt x="3435" y="1"/>
                  </a:moveTo>
                  <a:cubicBezTo>
                    <a:pt x="3426" y="21"/>
                    <a:pt x="3412" y="38"/>
                    <a:pt x="3399" y="58"/>
                  </a:cubicBezTo>
                  <a:lnTo>
                    <a:pt x="1" y="58"/>
                  </a:lnTo>
                  <a:lnTo>
                    <a:pt x="1" y="111"/>
                  </a:lnTo>
                  <a:lnTo>
                    <a:pt x="3435" y="111"/>
                  </a:lnTo>
                  <a:lnTo>
                    <a:pt x="34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6795532" y="3390188"/>
              <a:ext cx="4383" cy="7251"/>
            </a:xfrm>
            <a:custGeom>
              <a:avLst/>
              <a:gdLst/>
              <a:ahLst/>
              <a:cxnLst/>
              <a:rect l="l" t="t" r="r" b="b"/>
              <a:pathLst>
                <a:path w="188" h="311" extrusionOk="0">
                  <a:moveTo>
                    <a:pt x="187" y="0"/>
                  </a:moveTo>
                  <a:cubicBezTo>
                    <a:pt x="127" y="104"/>
                    <a:pt x="64" y="208"/>
                    <a:pt x="1" y="311"/>
                  </a:cubicBezTo>
                  <a:lnTo>
                    <a:pt x="151" y="311"/>
                  </a:lnTo>
                  <a:cubicBezTo>
                    <a:pt x="164" y="291"/>
                    <a:pt x="178" y="274"/>
                    <a:pt x="187" y="254"/>
                  </a:cubicBezTo>
                  <a:lnTo>
                    <a:pt x="1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6719806" y="1436592"/>
              <a:ext cx="18372" cy="2145"/>
            </a:xfrm>
            <a:custGeom>
              <a:avLst/>
              <a:gdLst/>
              <a:ahLst/>
              <a:cxnLst/>
              <a:rect l="l" t="t" r="r" b="b"/>
              <a:pathLst>
                <a:path w="788" h="92" extrusionOk="0">
                  <a:moveTo>
                    <a:pt x="1" y="1"/>
                  </a:moveTo>
                  <a:lnTo>
                    <a:pt x="787" y="91"/>
                  </a:lnTo>
                  <a:cubicBezTo>
                    <a:pt x="534" y="34"/>
                    <a:pt x="273"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6719176" y="1436592"/>
              <a:ext cx="653" cy="168311"/>
            </a:xfrm>
            <a:custGeom>
              <a:avLst/>
              <a:gdLst/>
              <a:ahLst/>
              <a:cxnLst/>
              <a:rect l="l" t="t" r="r" b="b"/>
              <a:pathLst>
                <a:path w="28" h="7219" extrusionOk="0">
                  <a:moveTo>
                    <a:pt x="0" y="1"/>
                  </a:moveTo>
                  <a:lnTo>
                    <a:pt x="0" y="7219"/>
                  </a:lnTo>
                  <a:lnTo>
                    <a:pt x="28" y="7219"/>
                  </a:lnTo>
                  <a:lnTo>
                    <a:pt x="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63 Imagen" descr="editable logo.png"/>
          <p:cNvPicPr>
            <a:picLocks noChangeAspect="1"/>
          </p:cNvPicPr>
          <p:nvPr/>
        </p:nvPicPr>
        <p:blipFill>
          <a:blip r:embed="rId3"/>
          <a:stretch>
            <a:fillRect/>
          </a:stretch>
        </p:blipFill>
        <p:spPr>
          <a:xfrm>
            <a:off x="8028384" y="3661526"/>
            <a:ext cx="1015017" cy="1122681"/>
          </a:xfrm>
          <a:prstGeom prst="rect">
            <a:avLst/>
          </a:prstGeom>
        </p:spPr>
      </p:pic>
      <p:sp>
        <p:nvSpPr>
          <p:cNvPr id="17" name="Google Shape;1078;p81"/>
          <p:cNvSpPr txBox="1">
            <a:spLocks noGrp="1"/>
          </p:cNvSpPr>
          <p:nvPr>
            <p:ph type="ctrTitle"/>
          </p:nvPr>
        </p:nvSpPr>
        <p:spPr>
          <a:xfrm>
            <a:off x="0" y="539500"/>
            <a:ext cx="9144000" cy="124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solidFill>
                  <a:srgbClr val="3C3F4E"/>
                </a:solidFill>
                <a:latin typeface="+mj-lt"/>
              </a:rPr>
              <a:t>¡MUCHAS GRACIAS!</a:t>
            </a:r>
            <a:endParaRPr sz="4800" dirty="0">
              <a:solidFill>
                <a:srgbClr val="3C3F4E"/>
              </a:solidFill>
              <a:latin typeface="+mj-lt"/>
            </a:endParaRPr>
          </a:p>
        </p:txBody>
      </p:sp>
      <p:sp>
        <p:nvSpPr>
          <p:cNvPr id="18" name="Google Shape;1079;p81"/>
          <p:cNvSpPr txBox="1">
            <a:spLocks noGrp="1"/>
          </p:cNvSpPr>
          <p:nvPr>
            <p:ph type="subTitle" idx="1"/>
          </p:nvPr>
        </p:nvSpPr>
        <p:spPr>
          <a:xfrm>
            <a:off x="1697100" y="1779662"/>
            <a:ext cx="5749800" cy="13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b="1" dirty="0" smtClean="0">
                <a:solidFill>
                  <a:schemeClr val="tx1"/>
                </a:solidFill>
                <a:latin typeface="Candara" panose="020E0502030303020204" pitchFamily="34" charset="0"/>
              </a:rPr>
              <a:t>Fiscalía Especializada para la Atención de </a:t>
            </a:r>
          </a:p>
          <a:p>
            <a:pPr marL="0" lvl="0" indent="0" algn="ctr">
              <a:buSzPts val="1100"/>
            </a:pPr>
            <a:r>
              <a:rPr lang="es-MX" b="1" dirty="0" smtClean="0">
                <a:solidFill>
                  <a:schemeClr val="tx1"/>
                </a:solidFill>
                <a:latin typeface="Candara" panose="020E0502030303020204" pitchFamily="34" charset="0"/>
              </a:rPr>
              <a:t>Delitos Electorales de Coahuila </a:t>
            </a:r>
          </a:p>
          <a:p>
            <a:pPr marL="0" lvl="0" indent="0" algn="ctr">
              <a:buSzPts val="1100"/>
            </a:pPr>
            <a:endParaRPr lang="es-MX" b="1" dirty="0" smtClean="0">
              <a:solidFill>
                <a:schemeClr val="tx1"/>
              </a:solidFill>
            </a:endParaRPr>
          </a:p>
          <a:p>
            <a:pPr marL="0" lvl="0" indent="0" algn="ctr">
              <a:buSzPts val="1100"/>
            </a:pPr>
            <a:r>
              <a:rPr lang="es-MX" b="1" dirty="0" smtClean="0">
                <a:solidFill>
                  <a:schemeClr val="tx1"/>
                </a:solidFill>
                <a:latin typeface="Candara" panose="020E0502030303020204" pitchFamily="34" charset="0"/>
              </a:rPr>
              <a:t>Carretera a Torreón KM 2.5 con Calle </a:t>
            </a:r>
            <a:r>
              <a:rPr lang="es-MX" b="1" dirty="0" err="1" smtClean="0">
                <a:solidFill>
                  <a:schemeClr val="tx1"/>
                </a:solidFill>
                <a:latin typeface="Candara" panose="020E0502030303020204" pitchFamily="34" charset="0"/>
              </a:rPr>
              <a:t>Tasajillo</a:t>
            </a:r>
            <a:r>
              <a:rPr lang="es-MX" b="1" dirty="0" smtClean="0">
                <a:solidFill>
                  <a:schemeClr val="tx1"/>
                </a:solidFill>
                <a:latin typeface="Candara" panose="020E0502030303020204" pitchFamily="34" charset="0"/>
              </a:rPr>
              <a:t>, Colonia Satélite Norte C.P. 25113 Saltillo, Coahuila </a:t>
            </a:r>
            <a:endParaRPr b="1" dirty="0">
              <a:solidFill>
                <a:schemeClr val="tx1"/>
              </a:solidFill>
              <a:latin typeface="Candara" panose="020E0502030303020204" pitchFamily="34" charset="0"/>
            </a:endParaRPr>
          </a:p>
        </p:txBody>
      </p:sp>
      <p:sp>
        <p:nvSpPr>
          <p:cNvPr id="3" name="2 Rectángulo"/>
          <p:cNvSpPr/>
          <p:nvPr/>
        </p:nvSpPr>
        <p:spPr>
          <a:xfrm>
            <a:off x="2555776" y="3373215"/>
            <a:ext cx="4572000" cy="1169551"/>
          </a:xfrm>
          <a:prstGeom prst="rect">
            <a:avLst/>
          </a:prstGeom>
        </p:spPr>
        <p:txBody>
          <a:bodyPr>
            <a:spAutoFit/>
          </a:bodyPr>
          <a:lstStyle/>
          <a:p>
            <a:pPr algn="ctr"/>
            <a:r>
              <a:rPr lang="es-MX" altLang="es-ES" b="1" dirty="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d</a:t>
            </a:r>
            <a:r>
              <a:rPr lang="es-MX" altLang="es-ES" b="1" dirty="0" smtClean="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elitoselectorales.fge@coahuila.gob.mx</a:t>
            </a:r>
            <a:endParaRPr lang="es-MX" altLang="es-ES" b="1" dirty="0" smtClean="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endParaRPr>
          </a:p>
          <a:p>
            <a:pPr algn="ctr"/>
            <a:r>
              <a:rPr lang="es-MX" altLang="es-ES" b="1" dirty="0" smtClean="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TELÉFONO- </a:t>
            </a:r>
            <a:r>
              <a:rPr lang="es-MX" altLang="es-ES" b="1" dirty="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(844) 434 00 23</a:t>
            </a:r>
          </a:p>
          <a:p>
            <a:pPr algn="ctr"/>
            <a:r>
              <a:rPr lang="es-MX" altLang="es-ES" b="1" dirty="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Extensión   6870</a:t>
            </a:r>
          </a:p>
          <a:p>
            <a:pPr algn="ctr"/>
            <a:r>
              <a:rPr lang="es-MX" altLang="es-ES" b="1" dirty="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Directo (844) 438 76 87</a:t>
            </a:r>
          </a:p>
          <a:p>
            <a:pPr algn="ctr"/>
            <a:r>
              <a:rPr lang="es-MX" altLang="es-ES" b="1" dirty="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800 8 31 78 78</a:t>
            </a:r>
          </a:p>
        </p:txBody>
      </p:sp>
      <p:pic>
        <p:nvPicPr>
          <p:cNvPr id="16" name="Imagen 15"/>
          <p:cNvPicPr>
            <a:picLocks noChangeAspect="1"/>
          </p:cNvPicPr>
          <p:nvPr/>
        </p:nvPicPr>
        <p:blipFill>
          <a:blip r:embed="rId4"/>
          <a:stretch>
            <a:fillRect/>
          </a:stretch>
        </p:blipFill>
        <p:spPr>
          <a:xfrm>
            <a:off x="589342" y="4009948"/>
            <a:ext cx="1731414" cy="7742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41909" y="555526"/>
            <a:ext cx="6686550" cy="3877891"/>
          </a:xfrm>
        </p:spPr>
        <p:txBody>
          <a:bodyPr>
            <a:normAutofit/>
          </a:bodyPr>
          <a:lstStyle/>
          <a:p>
            <a:pPr algn="just"/>
            <a:r>
              <a:rPr lang="es-MX" sz="1500" dirty="0"/>
              <a:t>Debe entenderse por violencia política contra las mujeres </a:t>
            </a:r>
            <a:r>
              <a:rPr lang="es-MX" sz="1500" b="1" dirty="0"/>
              <a:t>cualquier acción, conducta </a:t>
            </a:r>
            <a:r>
              <a:rPr lang="es-MX" sz="1500" dirty="0"/>
              <a:t>u</a:t>
            </a:r>
            <a:r>
              <a:rPr lang="es-MX" sz="1500" b="1" dirty="0"/>
              <a:t> omisión</a:t>
            </a:r>
            <a:r>
              <a:rPr lang="es-MX" sz="1500" dirty="0"/>
              <a:t>, realizada de forma directa o a través de terceros que, </a:t>
            </a:r>
            <a:r>
              <a:rPr lang="es-MX" sz="1500" b="1" dirty="0"/>
              <a:t>basada en su género</a:t>
            </a:r>
            <a:r>
              <a:rPr lang="es-MX" sz="1500" dirty="0"/>
              <a:t>, cause daño o sufrimiento a una o varias mujeres, y que tenga por objeto o por resultado </a:t>
            </a:r>
            <a:r>
              <a:rPr lang="es-MX" sz="1500" b="1" dirty="0"/>
              <a:t>menoscabar o anular</a:t>
            </a:r>
            <a:r>
              <a:rPr lang="es-MX" sz="1500" dirty="0"/>
              <a:t> el reconocimiento, goce o ejercicio de sus </a:t>
            </a:r>
            <a:r>
              <a:rPr lang="es-MX" sz="1500" b="1" dirty="0"/>
              <a:t>derechos políticos</a:t>
            </a:r>
            <a:r>
              <a:rPr lang="es-MX" sz="1500" dirty="0" smtClean="0"/>
              <a:t>.</a:t>
            </a:r>
          </a:p>
          <a:p>
            <a:pPr marL="0" indent="0" algn="just">
              <a:buNone/>
            </a:pPr>
            <a:endParaRPr lang="es-MX" sz="1500" dirty="0"/>
          </a:p>
          <a:p>
            <a:pPr algn="just"/>
            <a:r>
              <a:rPr lang="es-MX" sz="1500" dirty="0"/>
              <a:t>La violencia política contra las mujeres incluye, entre otras, violencia física, sexual, psicológica, moral, económica o simbólica</a:t>
            </a:r>
            <a:r>
              <a:rPr lang="es-MX" sz="1500" dirty="0" smtClean="0"/>
              <a:t>.</a:t>
            </a:r>
            <a:r>
              <a:rPr lang="es-MX" sz="1500" dirty="0"/>
              <a:t> Por ejemplo, agresiones psicológicas con algún </a:t>
            </a:r>
            <a:r>
              <a:rPr lang="es-MX" sz="1500" b="1" dirty="0"/>
              <a:t>estereotipo</a:t>
            </a:r>
            <a:r>
              <a:rPr lang="es-MX" sz="1500" dirty="0"/>
              <a:t> como el sexo (hombres fuertes, mujeres débiles); sexuales (la sexualidad de la mujer vinculada con la procreación y la de los hombres con el poder); y de roles (los hombres son proveedores, las mujeres recolectoras).</a:t>
            </a:r>
          </a:p>
          <a:p>
            <a:endParaRPr lang="es-MX" sz="1600" dirty="0"/>
          </a:p>
        </p:txBody>
      </p:sp>
      <p:pic>
        <p:nvPicPr>
          <p:cNvPr id="4" name="63 Imagen" descr="editable logo.png"/>
          <p:cNvPicPr>
            <a:picLocks noChangeAspect="1"/>
          </p:cNvPicPr>
          <p:nvPr/>
        </p:nvPicPr>
        <p:blipFill>
          <a:blip r:embed="rId2"/>
          <a:stretch>
            <a:fillRect/>
          </a:stretch>
        </p:blipFill>
        <p:spPr>
          <a:xfrm>
            <a:off x="8028384" y="4011910"/>
            <a:ext cx="1015017" cy="1008112"/>
          </a:xfrm>
          <a:prstGeom prst="rect">
            <a:avLst/>
          </a:prstGeom>
        </p:spPr>
      </p:pic>
      <p:pic>
        <p:nvPicPr>
          <p:cNvPr id="5" name="Imagen 4"/>
          <p:cNvPicPr>
            <a:picLocks noChangeAspect="1"/>
          </p:cNvPicPr>
          <p:nvPr/>
        </p:nvPicPr>
        <p:blipFill>
          <a:blip r:embed="rId3"/>
          <a:stretch>
            <a:fillRect/>
          </a:stretch>
        </p:blipFill>
        <p:spPr>
          <a:xfrm>
            <a:off x="1403648" y="4245763"/>
            <a:ext cx="1731414" cy="774259"/>
          </a:xfrm>
          <a:prstGeom prst="rect">
            <a:avLst/>
          </a:prstGeom>
        </p:spPr>
      </p:pic>
    </p:spTree>
    <p:extLst>
      <p:ext uri="{BB962C8B-B14F-4D97-AF65-F5344CB8AC3E}">
        <p14:creationId xmlns:p14="http://schemas.microsoft.com/office/powerpoint/2010/main" val="512695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idx="1"/>
          </p:nvPr>
        </p:nvSpPr>
        <p:spPr>
          <a:xfrm>
            <a:off x="1941513" y="339725"/>
            <a:ext cx="6686550" cy="4094163"/>
          </a:xfrm>
        </p:spPr>
        <p:txBody>
          <a:bodyPr>
            <a:normAutofit/>
          </a:bodyPr>
          <a:lstStyle/>
          <a:p>
            <a:pPr marL="0" indent="0">
              <a:buNone/>
            </a:pPr>
            <a:r>
              <a:rPr lang="es-MX" sz="1600" dirty="0" smtClean="0"/>
              <a:t>La Ley General de Acceso a las mujeres a una vida libre de violencia define  en su articulo 20 Bis a la </a:t>
            </a:r>
            <a:r>
              <a:rPr lang="es-MX" sz="1600" dirty="0"/>
              <a:t>violencia política contra las mujeres en razón de </a:t>
            </a:r>
            <a:r>
              <a:rPr lang="es-MX" sz="1600" dirty="0" smtClean="0"/>
              <a:t>género, en los siguientes términos:</a:t>
            </a:r>
          </a:p>
          <a:p>
            <a:pPr marL="0" indent="0">
              <a:buNone/>
            </a:pPr>
            <a:endParaRPr lang="es-MX" sz="1600" dirty="0" smtClean="0"/>
          </a:p>
          <a:p>
            <a:pPr marL="0" indent="0" algn="just">
              <a:buNone/>
            </a:pPr>
            <a:r>
              <a:rPr lang="es-MX" sz="1600" dirty="0" smtClean="0"/>
              <a:t>Toda </a:t>
            </a:r>
            <a:r>
              <a:rPr lang="es-MX" sz="1600" dirty="0"/>
              <a:t>acción u omisión, incluida la tolerancia, basada en elementos de género y ejercida dentro de la esfera pública o </a:t>
            </a:r>
            <a:r>
              <a:rPr lang="es-MX" sz="1600" dirty="0" smtClean="0"/>
              <a:t>privada</a:t>
            </a:r>
            <a:r>
              <a:rPr lang="es-MX" sz="1600" dirty="0"/>
              <a:t>, que tenga por objeto o resultado limitar, anular o menoscabar el ejercicio efectivo de los derechos políticos y electorales de una o varias mujeres, el acceso al pleno ejercicio de las atribuciones inherentes a su cargo, labor o actividad, el libre desarrollo de la función pública, la toma de decisiones, la libertad de organización, así como el acceso y ejercicio a las prerrogativas, tratándose de precandidaturas, candidaturas, funciones o cargos públicos del mismo tipo. </a:t>
            </a:r>
            <a:endParaRPr lang="es-MX" sz="1600" dirty="0" smtClean="0"/>
          </a:p>
        </p:txBody>
      </p:sp>
      <p:pic>
        <p:nvPicPr>
          <p:cNvPr id="3" name="63 Imagen" descr="editable logo.png"/>
          <p:cNvPicPr>
            <a:picLocks noChangeAspect="1"/>
          </p:cNvPicPr>
          <p:nvPr/>
        </p:nvPicPr>
        <p:blipFill>
          <a:blip r:embed="rId2"/>
          <a:stretch>
            <a:fillRect/>
          </a:stretch>
        </p:blipFill>
        <p:spPr>
          <a:xfrm>
            <a:off x="8021479" y="4011910"/>
            <a:ext cx="1015017" cy="1008112"/>
          </a:xfrm>
          <a:prstGeom prst="rect">
            <a:avLst/>
          </a:prstGeom>
        </p:spPr>
      </p:pic>
      <p:pic>
        <p:nvPicPr>
          <p:cNvPr id="4" name="Imagen 3"/>
          <p:cNvPicPr>
            <a:picLocks noChangeAspect="1"/>
          </p:cNvPicPr>
          <p:nvPr/>
        </p:nvPicPr>
        <p:blipFill>
          <a:blip r:embed="rId3"/>
          <a:stretch>
            <a:fillRect/>
          </a:stretch>
        </p:blipFill>
        <p:spPr>
          <a:xfrm>
            <a:off x="1259632" y="4249930"/>
            <a:ext cx="1731414" cy="774259"/>
          </a:xfrm>
          <a:prstGeom prst="rect">
            <a:avLst/>
          </a:prstGeom>
        </p:spPr>
      </p:pic>
    </p:spTree>
    <p:extLst>
      <p:ext uri="{BB962C8B-B14F-4D97-AF65-F5344CB8AC3E}">
        <p14:creationId xmlns:p14="http://schemas.microsoft.com/office/powerpoint/2010/main" val="2813268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41909" y="699542"/>
            <a:ext cx="6686550" cy="3733875"/>
          </a:xfrm>
        </p:spPr>
        <p:txBody>
          <a:bodyPr>
            <a:normAutofit/>
          </a:bodyPr>
          <a:lstStyle/>
          <a:p>
            <a:pPr marL="0" indent="0" algn="just">
              <a:buNone/>
            </a:pPr>
            <a:r>
              <a:rPr lang="es-MX" sz="1600" dirty="0"/>
              <a:t>Se entenderá que las acciones u omisiones se basan en elementos de género, cuando se dirijan a una mujer por su condición de mujer; le afecten desproporcionadamente o tengan un impacto diferenciado en ella. </a:t>
            </a:r>
            <a:endParaRPr lang="es-MX" sz="1600" dirty="0" smtClean="0"/>
          </a:p>
          <a:p>
            <a:pPr marL="0" indent="0" algn="just">
              <a:buNone/>
            </a:pPr>
            <a:endParaRPr lang="es-MX" sz="1600" dirty="0" smtClean="0"/>
          </a:p>
          <a:p>
            <a:pPr marL="0" indent="0" algn="just">
              <a:buNone/>
            </a:pPr>
            <a:r>
              <a:rPr lang="es-MX" sz="1600" dirty="0" smtClean="0"/>
              <a:t>Puede </a:t>
            </a:r>
            <a:r>
              <a:rPr lang="es-MX" sz="1600" dirty="0"/>
              <a:t>manifestarse en cualquiera de los tipos de violencia reconocidos en esta Ley y puede ser perpetrada indistintamente por agentes estatales, por superiores jerárquicos, colegas de trabajo, personas dirigentes de partidos políticos, militantes, simpatizantes, precandidatas, precandidatos, candidatas o candidatos postulados por los partidos políticos o representantes de los mismos; medios de comunicación y sus integrantes, por un particular o por un grupo de personas particulares</a:t>
            </a:r>
          </a:p>
          <a:p>
            <a:pPr algn="just"/>
            <a:endParaRPr lang="es-MX" dirty="0"/>
          </a:p>
        </p:txBody>
      </p:sp>
      <p:pic>
        <p:nvPicPr>
          <p:cNvPr id="4" name="63 Imagen" descr="editable logo.png"/>
          <p:cNvPicPr>
            <a:picLocks noChangeAspect="1"/>
          </p:cNvPicPr>
          <p:nvPr/>
        </p:nvPicPr>
        <p:blipFill>
          <a:blip r:embed="rId2"/>
          <a:stretch>
            <a:fillRect/>
          </a:stretch>
        </p:blipFill>
        <p:spPr>
          <a:xfrm>
            <a:off x="8021479" y="3897341"/>
            <a:ext cx="1015017" cy="1122681"/>
          </a:xfrm>
          <a:prstGeom prst="rect">
            <a:avLst/>
          </a:prstGeom>
        </p:spPr>
      </p:pic>
      <p:pic>
        <p:nvPicPr>
          <p:cNvPr id="5" name="Imagen 4"/>
          <p:cNvPicPr>
            <a:picLocks noChangeAspect="1"/>
          </p:cNvPicPr>
          <p:nvPr/>
        </p:nvPicPr>
        <p:blipFill>
          <a:blip r:embed="rId3"/>
          <a:stretch>
            <a:fillRect/>
          </a:stretch>
        </p:blipFill>
        <p:spPr>
          <a:xfrm>
            <a:off x="1187624" y="4245763"/>
            <a:ext cx="1731414" cy="774259"/>
          </a:xfrm>
          <a:prstGeom prst="rect">
            <a:avLst/>
          </a:prstGeom>
        </p:spPr>
      </p:pic>
    </p:spTree>
    <p:extLst>
      <p:ext uri="{BB962C8B-B14F-4D97-AF65-F5344CB8AC3E}">
        <p14:creationId xmlns:p14="http://schemas.microsoft.com/office/powerpoint/2010/main" val="280450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47664" y="267494"/>
            <a:ext cx="7046590" cy="4392488"/>
          </a:xfrm>
        </p:spPr>
        <p:txBody>
          <a:bodyPr>
            <a:normAutofit/>
          </a:bodyPr>
          <a:lstStyle/>
          <a:p>
            <a:pPr marL="0" indent="0">
              <a:buNone/>
            </a:pPr>
            <a:r>
              <a:rPr lang="es-MX" sz="1600" dirty="0" smtClean="0"/>
              <a:t>COMPONENTES:</a:t>
            </a:r>
            <a:endParaRPr lang="es-MX" sz="1600" dirty="0" smtClean="0"/>
          </a:p>
          <a:p>
            <a:pPr algn="just"/>
            <a:r>
              <a:rPr lang="es-MX" sz="1400" dirty="0" smtClean="0"/>
              <a:t>La </a:t>
            </a:r>
            <a:r>
              <a:rPr lang="es-MX" sz="1400" dirty="0"/>
              <a:t>conducta u omisión se da en el marco del ejercicio de </a:t>
            </a:r>
            <a:r>
              <a:rPr lang="es-MX" sz="1400" dirty="0" smtClean="0"/>
              <a:t>sus </a:t>
            </a:r>
            <a:r>
              <a:rPr lang="es-MX" sz="1400" dirty="0"/>
              <a:t>derechos políticos y electorales o en el ejercicio de un cargo </a:t>
            </a:r>
            <a:r>
              <a:rPr lang="es-MX" sz="1400" dirty="0" smtClean="0"/>
              <a:t>público</a:t>
            </a:r>
            <a:r>
              <a:rPr lang="es-MX" sz="1400" dirty="0" smtClean="0"/>
              <a:t>.</a:t>
            </a:r>
          </a:p>
          <a:p>
            <a:pPr marL="0" indent="0" algn="just">
              <a:buNone/>
            </a:pPr>
            <a:endParaRPr lang="es-MX" sz="1400" dirty="0" smtClean="0"/>
          </a:p>
          <a:p>
            <a:pPr algn="just"/>
            <a:r>
              <a:rPr lang="es-MX" sz="1400" dirty="0" smtClean="0"/>
              <a:t>El </a:t>
            </a:r>
            <a:r>
              <a:rPr lang="es-MX" sz="1400" dirty="0"/>
              <a:t>ataque o agresión </a:t>
            </a:r>
            <a:r>
              <a:rPr lang="es-MX" sz="1400" dirty="0" smtClean="0"/>
              <a:t>se </a:t>
            </a:r>
            <a:r>
              <a:rPr lang="es-MX" sz="1400" dirty="0"/>
              <a:t>basa en elementos de género y </a:t>
            </a:r>
            <a:r>
              <a:rPr lang="es-MX" sz="1400" dirty="0" smtClean="0"/>
              <a:t>la </a:t>
            </a:r>
            <a:r>
              <a:rPr lang="es-MX" sz="1400" dirty="0"/>
              <a:t>afecta desproporcionadamente por ser mujer; es decir, recurre a estereotipos fundados en los roles </a:t>
            </a:r>
            <a:r>
              <a:rPr lang="es-MX" sz="1500" dirty="0"/>
              <a:t>tradicionales</a:t>
            </a:r>
            <a:r>
              <a:rPr lang="es-MX" sz="1400" dirty="0"/>
              <a:t> que </a:t>
            </a:r>
            <a:r>
              <a:rPr lang="es-MX" sz="1400" dirty="0" smtClean="0"/>
              <a:t>la </a:t>
            </a:r>
            <a:r>
              <a:rPr lang="es-MX" sz="1400" dirty="0"/>
              <a:t>restringen, como mujer, al espacio privado, en una posición de inferioridad y subordinación con respecto a los </a:t>
            </a:r>
            <a:r>
              <a:rPr lang="es-MX" sz="1400" dirty="0" smtClean="0"/>
              <a:t>hombres</a:t>
            </a:r>
            <a:r>
              <a:rPr lang="es-MX" sz="1400" dirty="0" smtClean="0"/>
              <a:t>.</a:t>
            </a:r>
          </a:p>
          <a:p>
            <a:pPr algn="just"/>
            <a:endParaRPr lang="es-MX" sz="1400" dirty="0" smtClean="0"/>
          </a:p>
          <a:p>
            <a:pPr algn="just"/>
            <a:r>
              <a:rPr lang="es-MX" sz="1400" dirty="0" smtClean="0"/>
              <a:t>Lo </a:t>
            </a:r>
            <a:r>
              <a:rPr lang="es-MX" sz="1400" dirty="0"/>
              <a:t>que busca -o lo que acaba pasando aunque no lo busque de manera directa- es afectar, disminuir o anular </a:t>
            </a:r>
            <a:r>
              <a:rPr lang="es-MX" sz="1400" dirty="0" smtClean="0"/>
              <a:t>sus </a:t>
            </a:r>
            <a:r>
              <a:rPr lang="es-MX" sz="1400" dirty="0"/>
              <a:t>derechos políticos y </a:t>
            </a:r>
            <a:r>
              <a:rPr lang="es-MX" sz="1400" dirty="0" smtClean="0"/>
              <a:t>electorales</a:t>
            </a:r>
            <a:r>
              <a:rPr lang="es-MX" sz="1400" dirty="0" smtClean="0"/>
              <a:t>.</a:t>
            </a:r>
          </a:p>
          <a:p>
            <a:pPr algn="just"/>
            <a:endParaRPr lang="es-MX" sz="1400" dirty="0" smtClean="0"/>
          </a:p>
          <a:p>
            <a:pPr algn="just"/>
            <a:r>
              <a:rPr lang="es-MX" sz="1400" dirty="0"/>
              <a:t>Es una agresión o ataque físico, sexual psicológico, patrimonial o </a:t>
            </a:r>
            <a:r>
              <a:rPr lang="es-MX" sz="1400" dirty="0" smtClean="0"/>
              <a:t>económico</a:t>
            </a:r>
            <a:r>
              <a:rPr lang="es-MX" sz="1400" dirty="0" smtClean="0"/>
              <a:t>.</a:t>
            </a:r>
          </a:p>
          <a:p>
            <a:pPr algn="just"/>
            <a:endParaRPr lang="es-MX" sz="1400" dirty="0" smtClean="0"/>
          </a:p>
          <a:p>
            <a:pPr algn="just"/>
            <a:endParaRPr lang="es-MX" sz="1400" dirty="0" smtClean="0"/>
          </a:p>
          <a:p>
            <a:pPr algn="just"/>
            <a:endParaRPr lang="es-MX" sz="1400" dirty="0"/>
          </a:p>
        </p:txBody>
      </p:sp>
      <p:pic>
        <p:nvPicPr>
          <p:cNvPr id="4" name="63 Imagen" descr="editable logo.png"/>
          <p:cNvPicPr>
            <a:picLocks noChangeAspect="1"/>
          </p:cNvPicPr>
          <p:nvPr/>
        </p:nvPicPr>
        <p:blipFill>
          <a:blip r:embed="rId2"/>
          <a:stretch>
            <a:fillRect/>
          </a:stretch>
        </p:blipFill>
        <p:spPr>
          <a:xfrm>
            <a:off x="8021479" y="4155926"/>
            <a:ext cx="1015017" cy="864096"/>
          </a:xfrm>
          <a:prstGeom prst="rect">
            <a:avLst/>
          </a:prstGeom>
        </p:spPr>
      </p:pic>
      <p:pic>
        <p:nvPicPr>
          <p:cNvPr id="5" name="Imagen 4"/>
          <p:cNvPicPr>
            <a:picLocks noChangeAspect="1"/>
          </p:cNvPicPr>
          <p:nvPr/>
        </p:nvPicPr>
        <p:blipFill>
          <a:blip r:embed="rId3"/>
          <a:stretch>
            <a:fillRect/>
          </a:stretch>
        </p:blipFill>
        <p:spPr>
          <a:xfrm>
            <a:off x="971600" y="4245763"/>
            <a:ext cx="1731414" cy="774259"/>
          </a:xfrm>
          <a:prstGeom prst="rect">
            <a:avLst/>
          </a:prstGeom>
        </p:spPr>
      </p:pic>
    </p:spTree>
    <p:extLst>
      <p:ext uri="{BB962C8B-B14F-4D97-AF65-F5344CB8AC3E}">
        <p14:creationId xmlns:p14="http://schemas.microsoft.com/office/powerpoint/2010/main" val="62256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41909" y="699542"/>
            <a:ext cx="6686550" cy="3733875"/>
          </a:xfrm>
        </p:spPr>
        <p:txBody>
          <a:bodyPr>
            <a:normAutofit/>
          </a:bodyPr>
          <a:lstStyle/>
          <a:p>
            <a:pPr marL="0" indent="0" algn="just">
              <a:buNone/>
            </a:pPr>
            <a:r>
              <a:rPr lang="es-MX" sz="1800" dirty="0"/>
              <a:t>Las reformas aprobadas en abril 2020 con respecto a la VPMG abrieron tres </a:t>
            </a:r>
            <a:r>
              <a:rPr lang="es-MX" sz="2000" dirty="0"/>
              <a:t>vías</a:t>
            </a:r>
            <a:r>
              <a:rPr lang="es-MX" sz="1800" dirty="0"/>
              <a:t> en el ámbito electoral</a:t>
            </a:r>
            <a:r>
              <a:rPr lang="es-MX" sz="1800" dirty="0" smtClean="0"/>
              <a:t>:</a:t>
            </a:r>
          </a:p>
          <a:p>
            <a:pPr marL="0" indent="0" algn="just">
              <a:buNone/>
            </a:pPr>
            <a:endParaRPr lang="es-MX" sz="1800" dirty="0" smtClean="0"/>
          </a:p>
          <a:p>
            <a:pPr algn="just"/>
            <a:r>
              <a:rPr lang="es-MX" sz="1800" dirty="0" smtClean="0"/>
              <a:t> </a:t>
            </a:r>
            <a:r>
              <a:rPr lang="es-MX" sz="1500" dirty="0"/>
              <a:t>1</a:t>
            </a:r>
            <a:r>
              <a:rPr lang="es-MX" sz="1600" dirty="0"/>
              <a:t>. </a:t>
            </a:r>
            <a:r>
              <a:rPr lang="es-MX" sz="1600" b="1" u="sng" dirty="0"/>
              <a:t>La vía administrativa electoral</a:t>
            </a:r>
            <a:r>
              <a:rPr lang="es-MX" sz="1600" dirty="0"/>
              <a:t>, a través del Procedimiento Especial Sancionador. La Ley General de Instituciones y Procedimientos Electorales (LGIPE) señala que la VPMG, dentro de proceso o fuera de éste, constituye una infracción electoral. También afirma que la propaganda política y electoral no debe contener expresiones que calumnien a las personas, discriminen o constituyan actos de VPMG. </a:t>
            </a:r>
            <a:endParaRPr lang="es-MX" sz="1500" dirty="0" smtClean="0"/>
          </a:p>
        </p:txBody>
      </p:sp>
      <p:pic>
        <p:nvPicPr>
          <p:cNvPr id="4" name="63 Imagen" descr="editable logo.png"/>
          <p:cNvPicPr>
            <a:picLocks noChangeAspect="1"/>
          </p:cNvPicPr>
          <p:nvPr/>
        </p:nvPicPr>
        <p:blipFill>
          <a:blip r:embed="rId2"/>
          <a:stretch>
            <a:fillRect/>
          </a:stretch>
        </p:blipFill>
        <p:spPr>
          <a:xfrm>
            <a:off x="8021479" y="3897341"/>
            <a:ext cx="1015017" cy="1122681"/>
          </a:xfrm>
          <a:prstGeom prst="rect">
            <a:avLst/>
          </a:prstGeom>
        </p:spPr>
      </p:pic>
      <p:pic>
        <p:nvPicPr>
          <p:cNvPr id="5" name="Imagen 4"/>
          <p:cNvPicPr>
            <a:picLocks noChangeAspect="1"/>
          </p:cNvPicPr>
          <p:nvPr/>
        </p:nvPicPr>
        <p:blipFill>
          <a:blip r:embed="rId3"/>
          <a:stretch>
            <a:fillRect/>
          </a:stretch>
        </p:blipFill>
        <p:spPr>
          <a:xfrm>
            <a:off x="1076202" y="4245763"/>
            <a:ext cx="1731414" cy="774259"/>
          </a:xfrm>
          <a:prstGeom prst="rect">
            <a:avLst/>
          </a:prstGeom>
        </p:spPr>
      </p:pic>
    </p:spTree>
    <p:extLst>
      <p:ext uri="{BB962C8B-B14F-4D97-AF65-F5344CB8AC3E}">
        <p14:creationId xmlns:p14="http://schemas.microsoft.com/office/powerpoint/2010/main" val="263298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07704" y="555526"/>
            <a:ext cx="6686550" cy="4165923"/>
          </a:xfrm>
        </p:spPr>
        <p:txBody>
          <a:bodyPr>
            <a:normAutofit/>
          </a:bodyPr>
          <a:lstStyle/>
          <a:p>
            <a:pPr algn="just"/>
            <a:r>
              <a:rPr lang="es-MX" sz="1600" dirty="0"/>
              <a:t>2. </a:t>
            </a:r>
            <a:r>
              <a:rPr lang="es-MX" sz="1600" b="1" u="sng" dirty="0"/>
              <a:t>La jurisdiccional electoral</a:t>
            </a:r>
            <a:r>
              <a:rPr lang="es-MX" sz="1600" dirty="0"/>
              <a:t>, mediante el Juicio de Protección de los Derechos Político-electorales del Ciudadano. Este juicio se lleva a cabo ante los tribunales electorales cuando </a:t>
            </a:r>
            <a:r>
              <a:rPr lang="es-MX" sz="1600" dirty="0" smtClean="0"/>
              <a:t>los </a:t>
            </a:r>
            <a:r>
              <a:rPr lang="es-MX" sz="1600" dirty="0"/>
              <a:t>derechos políticos son vulnerados o cuando eres víctima de VPMG. </a:t>
            </a:r>
            <a:r>
              <a:rPr lang="es-MX" sz="1600" dirty="0" smtClean="0"/>
              <a:t>Los </a:t>
            </a:r>
            <a:r>
              <a:rPr lang="es-MX" sz="1600" dirty="0"/>
              <a:t>derechos políticos y electorales incluyen: ▪ Derecho a votar y ser electa ▪ De afiliación a un partido político ▪ De asociación, para incidir en política</a:t>
            </a:r>
          </a:p>
          <a:p>
            <a:pPr algn="just"/>
            <a:endParaRPr lang="es-MX" sz="1600" dirty="0"/>
          </a:p>
          <a:p>
            <a:pPr algn="just"/>
            <a:r>
              <a:rPr lang="es-MX" sz="1600" dirty="0"/>
              <a:t>3. </a:t>
            </a:r>
            <a:r>
              <a:rPr lang="es-MX" sz="1600" b="1" u="sng" dirty="0"/>
              <a:t>La vía penal electoral</a:t>
            </a:r>
            <a:r>
              <a:rPr lang="es-MX" sz="1600" dirty="0"/>
              <a:t>, a través de la Denuncia penal electoral. Los delitos electorales son conductas ilícitas que interfieren con el desarrollo del proceso electoral. Tras la reforma de abril 2020, la Ley General de Delitos Electorales incorporó la VPMG como delito autónomo</a:t>
            </a:r>
            <a:r>
              <a:rPr lang="es-MX" sz="1600" dirty="0" smtClean="0"/>
              <a:t>.</a:t>
            </a:r>
          </a:p>
        </p:txBody>
      </p:sp>
      <p:pic>
        <p:nvPicPr>
          <p:cNvPr id="4" name="63 Imagen" descr="editable logo.png"/>
          <p:cNvPicPr>
            <a:picLocks noChangeAspect="1"/>
          </p:cNvPicPr>
          <p:nvPr/>
        </p:nvPicPr>
        <p:blipFill>
          <a:blip r:embed="rId2"/>
          <a:stretch>
            <a:fillRect/>
          </a:stretch>
        </p:blipFill>
        <p:spPr>
          <a:xfrm>
            <a:off x="8021479" y="3897341"/>
            <a:ext cx="1015017" cy="1122681"/>
          </a:xfrm>
          <a:prstGeom prst="rect">
            <a:avLst/>
          </a:prstGeom>
        </p:spPr>
      </p:pic>
      <p:pic>
        <p:nvPicPr>
          <p:cNvPr id="6" name="Imagen 5"/>
          <p:cNvPicPr>
            <a:picLocks noChangeAspect="1"/>
          </p:cNvPicPr>
          <p:nvPr/>
        </p:nvPicPr>
        <p:blipFill>
          <a:blip r:embed="rId3"/>
          <a:stretch>
            <a:fillRect/>
          </a:stretch>
        </p:blipFill>
        <p:spPr>
          <a:xfrm>
            <a:off x="599755" y="4245763"/>
            <a:ext cx="1731414" cy="774259"/>
          </a:xfrm>
          <a:prstGeom prst="rect">
            <a:avLst/>
          </a:prstGeom>
        </p:spPr>
      </p:pic>
    </p:spTree>
    <p:extLst>
      <p:ext uri="{BB962C8B-B14F-4D97-AF65-F5344CB8AC3E}">
        <p14:creationId xmlns:p14="http://schemas.microsoft.com/office/powerpoint/2010/main" val="98656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755576" y="987574"/>
            <a:ext cx="3168352"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contenido 2"/>
          <p:cNvSpPr>
            <a:spLocks noGrp="1"/>
          </p:cNvSpPr>
          <p:nvPr>
            <p:ph idx="1"/>
          </p:nvPr>
        </p:nvSpPr>
        <p:spPr>
          <a:xfrm>
            <a:off x="899593" y="195486"/>
            <a:ext cx="7992888" cy="4803998"/>
          </a:xfrm>
        </p:spPr>
        <p:txBody>
          <a:bodyPr>
            <a:normAutofit lnSpcReduction="10000"/>
          </a:bodyPr>
          <a:lstStyle/>
          <a:p>
            <a:r>
              <a:rPr lang="es-MX" b="1" dirty="0">
                <a:effectLst>
                  <a:outerShdw blurRad="38100" dist="38100" dir="2700000" algn="tl">
                    <a:srgbClr val="000000">
                      <a:alpha val="43137"/>
                    </a:srgbClr>
                  </a:outerShdw>
                </a:effectLst>
              </a:rPr>
              <a:t>CONDUCTAS QUE PUEDEN CONFIGURAR </a:t>
            </a:r>
            <a:r>
              <a:rPr lang="es-MX" b="1" dirty="0" smtClean="0">
                <a:effectLst>
                  <a:outerShdw blurRad="38100" dist="38100" dir="2700000" algn="tl">
                    <a:srgbClr val="000000">
                      <a:alpha val="43137"/>
                    </a:srgbClr>
                  </a:outerShdw>
                </a:effectLst>
              </a:rPr>
              <a:t>VPMG</a:t>
            </a:r>
          </a:p>
          <a:p>
            <a:pPr marL="0" indent="0">
              <a:buNone/>
            </a:pPr>
            <a:r>
              <a:rPr lang="es-MX" dirty="0" smtClean="0"/>
              <a:t>El articulo 20 BIS  de la LGMDE </a:t>
            </a:r>
            <a:r>
              <a:rPr lang="es-MX" dirty="0" smtClean="0"/>
              <a:t>que </a:t>
            </a:r>
            <a:r>
              <a:rPr lang="es-MX" dirty="0"/>
              <a:t>la VPMG puede expresarse en las siguientes conductas: </a:t>
            </a:r>
            <a:endParaRPr lang="es-MX" dirty="0" smtClean="0"/>
          </a:p>
          <a:p>
            <a:pPr marL="0" indent="0">
              <a:buNone/>
            </a:pPr>
            <a:endParaRPr lang="es-MX" dirty="0" smtClean="0"/>
          </a:p>
          <a:p>
            <a:pPr marL="0" indent="0" algn="just">
              <a:buNone/>
            </a:pPr>
            <a:r>
              <a:rPr lang="es-MX" b="1" dirty="0" smtClean="0">
                <a:solidFill>
                  <a:schemeClr val="bg1"/>
                </a:solidFill>
              </a:rPr>
              <a:t>   Dentro </a:t>
            </a:r>
            <a:r>
              <a:rPr lang="es-MX" b="1" dirty="0">
                <a:solidFill>
                  <a:schemeClr val="bg1"/>
                </a:solidFill>
              </a:rPr>
              <a:t>del proceso electoral </a:t>
            </a:r>
            <a:endParaRPr lang="es-MX" b="1" dirty="0" smtClean="0">
              <a:solidFill>
                <a:schemeClr val="bg1"/>
              </a:solidFill>
            </a:endParaRPr>
          </a:p>
          <a:p>
            <a:pPr marL="0" indent="0" algn="just">
              <a:buNone/>
            </a:pPr>
            <a:endParaRPr lang="es-MX" dirty="0" smtClean="0"/>
          </a:p>
          <a:p>
            <a:pPr marL="0" indent="0" algn="just">
              <a:buNone/>
            </a:pPr>
            <a:r>
              <a:rPr lang="es-MX" u="sng" dirty="0" smtClean="0">
                <a:effectLst>
                  <a:outerShdw blurRad="38100" dist="38100" dir="2700000" algn="tl">
                    <a:srgbClr val="000000">
                      <a:alpha val="43137"/>
                    </a:srgbClr>
                  </a:outerShdw>
                </a:effectLst>
              </a:rPr>
              <a:t>Como </a:t>
            </a:r>
            <a:r>
              <a:rPr lang="es-MX" u="sng" dirty="0">
                <a:effectLst>
                  <a:outerShdw blurRad="38100" dist="38100" dir="2700000" algn="tl">
                    <a:srgbClr val="000000">
                      <a:alpha val="43137"/>
                    </a:srgbClr>
                  </a:outerShdw>
                </a:effectLst>
              </a:rPr>
              <a:t>votante, aspirante, precandidata, candidata </a:t>
            </a:r>
            <a:r>
              <a:rPr lang="es-MX" u="sng" dirty="0" smtClean="0">
                <a:effectLst>
                  <a:outerShdw blurRad="38100" dist="38100" dir="2700000" algn="tl">
                    <a:srgbClr val="000000">
                      <a:alpha val="43137"/>
                    </a:srgbClr>
                  </a:outerShdw>
                </a:effectLst>
              </a:rPr>
              <a:t>:</a:t>
            </a:r>
            <a:endParaRPr lang="es-MX" sz="1200" u="sng" dirty="0" smtClean="0">
              <a:effectLst>
                <a:outerShdw blurRad="38100" dist="38100" dir="2700000" algn="tl">
                  <a:srgbClr val="000000">
                    <a:alpha val="43137"/>
                  </a:srgbClr>
                </a:outerShdw>
              </a:effectLst>
            </a:endParaRPr>
          </a:p>
          <a:p>
            <a:pPr algn="just"/>
            <a:r>
              <a:rPr lang="es-MX" sz="1200" dirty="0" smtClean="0"/>
              <a:t>Ejerza </a:t>
            </a:r>
            <a:r>
              <a:rPr lang="es-MX" sz="1200" dirty="0"/>
              <a:t>cualquier tipo de violencia contra una mujer, que afecte sus derechos políticos y electorales o el desempeño de un cargo público</a:t>
            </a:r>
            <a:r>
              <a:rPr lang="es-MX" sz="1200" dirty="0" smtClean="0"/>
              <a:t>.</a:t>
            </a:r>
            <a:endParaRPr lang="es-MX" dirty="0" smtClean="0"/>
          </a:p>
          <a:p>
            <a:r>
              <a:rPr lang="es-MX" dirty="0" smtClean="0"/>
              <a:t> </a:t>
            </a:r>
            <a:r>
              <a:rPr lang="es-MX" dirty="0" smtClean="0"/>
              <a:t>Restringir </a:t>
            </a:r>
            <a:r>
              <a:rPr lang="es-MX" dirty="0"/>
              <a:t>o anular </a:t>
            </a:r>
            <a:r>
              <a:rPr lang="es-MX" dirty="0" smtClean="0"/>
              <a:t>su </a:t>
            </a:r>
            <a:r>
              <a:rPr lang="es-MX" dirty="0"/>
              <a:t>derecho al voto libre y secreto. </a:t>
            </a:r>
            <a:endParaRPr lang="es-MX" dirty="0" smtClean="0"/>
          </a:p>
          <a:p>
            <a:r>
              <a:rPr lang="es-MX" dirty="0" smtClean="0"/>
              <a:t> </a:t>
            </a:r>
            <a:r>
              <a:rPr lang="es-MX" dirty="0"/>
              <a:t>La amenace o intimide para que renuncie a una precandidatura o candidatura de elección popular </a:t>
            </a:r>
            <a:r>
              <a:rPr lang="es-MX" dirty="0" smtClean="0"/>
              <a:t>.</a:t>
            </a:r>
          </a:p>
          <a:p>
            <a:r>
              <a:rPr lang="es-MX" dirty="0"/>
              <a:t> La obligue a firmar documentos o avalar decisiones contra su voluntad.</a:t>
            </a:r>
          </a:p>
          <a:p>
            <a:r>
              <a:rPr lang="es-MX" dirty="0"/>
              <a:t>Publique o divulgue imágenes, mensajes o información privada de ella, sin relación con su vida pública, utilizando estereotipos de género que afecten el ejercicio de sus derechos.</a:t>
            </a:r>
          </a:p>
          <a:p>
            <a:r>
              <a:rPr lang="es-MX" dirty="0"/>
              <a:t>Proporcione a las autoridades electorales información incompleta o falsa para impedir el ejercicio de sus derechos políticos y electorales </a:t>
            </a:r>
            <a:r>
              <a:rPr lang="es-MX" dirty="0" smtClean="0"/>
              <a:t>.</a:t>
            </a:r>
          </a:p>
          <a:p>
            <a:r>
              <a:rPr lang="es-MX" dirty="0"/>
              <a:t>Realice o distribuya propaganda político electoral que la denigre o degrade, con base en estereotipos de género, para afectar su imagen pública o limitar sus derechos políticos y electorales. </a:t>
            </a:r>
          </a:p>
          <a:p>
            <a:endParaRPr lang="es-MX" dirty="0" smtClean="0"/>
          </a:p>
          <a:p>
            <a:endParaRPr lang="es-MX" dirty="0" smtClean="0"/>
          </a:p>
          <a:p>
            <a:pPr marL="0" indent="0">
              <a:buNone/>
            </a:pPr>
            <a:endParaRPr lang="es-MX" dirty="0" smtClean="0"/>
          </a:p>
        </p:txBody>
      </p:sp>
    </p:spTree>
    <p:extLst>
      <p:ext uri="{BB962C8B-B14F-4D97-AF65-F5344CB8AC3E}">
        <p14:creationId xmlns:p14="http://schemas.microsoft.com/office/powerpoint/2010/main" val="186636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1043608" y="267494"/>
            <a:ext cx="295232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Marcador de contenido 2"/>
          <p:cNvSpPr>
            <a:spLocks noGrp="1"/>
          </p:cNvSpPr>
          <p:nvPr>
            <p:ph idx="1"/>
          </p:nvPr>
        </p:nvSpPr>
        <p:spPr>
          <a:xfrm>
            <a:off x="1043608" y="411510"/>
            <a:ext cx="7848872" cy="4320480"/>
          </a:xfrm>
        </p:spPr>
        <p:txBody>
          <a:bodyPr>
            <a:noAutofit/>
          </a:bodyPr>
          <a:lstStyle/>
          <a:p>
            <a:r>
              <a:rPr lang="es-MX" sz="1400" b="1" dirty="0">
                <a:solidFill>
                  <a:schemeClr val="bg1"/>
                </a:solidFill>
              </a:rPr>
              <a:t>En el ejercicio del </a:t>
            </a:r>
            <a:r>
              <a:rPr lang="es-MX" sz="1400" b="1" dirty="0" smtClean="0">
                <a:solidFill>
                  <a:schemeClr val="bg1"/>
                </a:solidFill>
              </a:rPr>
              <a:t>cargo</a:t>
            </a:r>
          </a:p>
          <a:p>
            <a:endParaRPr lang="es-MX" sz="1000" b="1" dirty="0" smtClean="0"/>
          </a:p>
          <a:p>
            <a:pPr marL="0" indent="0">
              <a:buNone/>
            </a:pPr>
            <a:r>
              <a:rPr lang="es-MX" sz="1200" dirty="0" smtClean="0"/>
              <a:t> </a:t>
            </a:r>
            <a:r>
              <a:rPr lang="es-MX" sz="1400" u="sng" dirty="0" smtClean="0">
                <a:effectLst>
                  <a:outerShdw blurRad="38100" dist="38100" dir="2700000" algn="tl">
                    <a:srgbClr val="000000">
                      <a:alpha val="43137"/>
                    </a:srgbClr>
                  </a:outerShdw>
                </a:effectLst>
              </a:rPr>
              <a:t>Como presidenta de la república, gobernadora, diputada o senadora, presidenta municipal, alcaldesa, síndica, regidora, servidora pública.</a:t>
            </a:r>
          </a:p>
          <a:p>
            <a:pPr marL="0" indent="0">
              <a:buNone/>
            </a:pPr>
            <a:endParaRPr lang="es-MX" sz="1400" dirty="0" smtClean="0">
              <a:effectLst>
                <a:outerShdw blurRad="38100" dist="38100" dir="2700000" algn="tl">
                  <a:srgbClr val="000000">
                    <a:alpha val="43137"/>
                  </a:srgbClr>
                </a:outerShdw>
              </a:effectLst>
            </a:endParaRPr>
          </a:p>
          <a:p>
            <a:r>
              <a:rPr lang="es-MX" sz="1400" dirty="0" smtClean="0"/>
              <a:t> </a:t>
            </a:r>
            <a:r>
              <a:rPr lang="es-MX" sz="1400" dirty="0"/>
              <a:t>La amenace o intimide para que renuncie al cargo para el que fue electa o designada. </a:t>
            </a:r>
          </a:p>
          <a:p>
            <a:r>
              <a:rPr lang="es-MX" sz="1400" dirty="0" smtClean="0"/>
              <a:t> </a:t>
            </a:r>
            <a:r>
              <a:rPr lang="es-MX" sz="1400" dirty="0"/>
              <a:t>Le impida que rinda protesta y ejerza libremente su cargo</a:t>
            </a:r>
            <a:r>
              <a:rPr lang="es-MX" sz="1400" dirty="0" smtClean="0"/>
              <a:t>.</a:t>
            </a:r>
            <a:endParaRPr lang="es-MX" sz="1400" dirty="0"/>
          </a:p>
          <a:p>
            <a:r>
              <a:rPr lang="es-MX" sz="1400" dirty="0"/>
              <a:t> </a:t>
            </a:r>
            <a:r>
              <a:rPr lang="es-MX" sz="1400" dirty="0" smtClean="0"/>
              <a:t>La </a:t>
            </a:r>
            <a:r>
              <a:rPr lang="es-MX" sz="1400" dirty="0"/>
              <a:t>obligue a firmar documentos o avalar decisiones contra su voluntad.</a:t>
            </a:r>
          </a:p>
          <a:p>
            <a:r>
              <a:rPr lang="es-MX" sz="1400" dirty="0" smtClean="0"/>
              <a:t>Le </a:t>
            </a:r>
            <a:r>
              <a:rPr lang="es-MX" sz="1400" dirty="0"/>
              <a:t>niegue o limite los recursos a que tiene derecho para desempeñar adecuadamente sus </a:t>
            </a:r>
            <a:r>
              <a:rPr lang="es-MX" sz="1400" dirty="0" smtClean="0"/>
              <a:t>funciones con la finalidad de limitar el ejercicio de </a:t>
            </a:r>
            <a:r>
              <a:rPr lang="es-MX" sz="1400" dirty="0"/>
              <a:t>sus derechos políticos y </a:t>
            </a:r>
            <a:r>
              <a:rPr lang="es-MX" sz="1400" dirty="0" smtClean="0"/>
              <a:t>electorales. </a:t>
            </a:r>
            <a:endParaRPr lang="es-MX" sz="1400" dirty="0"/>
          </a:p>
          <a:p>
            <a:r>
              <a:rPr lang="es-MX" sz="1400" dirty="0"/>
              <a:t>Le niegue o limite la remuneración que corresponda a su cargo, función, empleo o </a:t>
            </a:r>
            <a:r>
              <a:rPr lang="es-MX" sz="1400" dirty="0" smtClean="0"/>
              <a:t>comisión. </a:t>
            </a:r>
          </a:p>
          <a:p>
            <a:pPr marL="0" indent="0">
              <a:buNone/>
            </a:pPr>
            <a:endParaRPr lang="es-MX" sz="1400" dirty="0"/>
          </a:p>
          <a:p>
            <a:pPr marL="0" indent="0">
              <a:buNone/>
            </a:pPr>
            <a:endParaRPr lang="es-MX" sz="1000" dirty="0" smtClean="0"/>
          </a:p>
        </p:txBody>
      </p:sp>
    </p:spTree>
    <p:extLst>
      <p:ext uri="{BB962C8B-B14F-4D97-AF65-F5344CB8AC3E}">
        <p14:creationId xmlns:p14="http://schemas.microsoft.com/office/powerpoint/2010/main" val="2598119246"/>
      </p:ext>
    </p:extLst>
  </p:cSld>
  <p:clrMapOvr>
    <a:masterClrMapping/>
  </p:clrMapOvr>
</p:sld>
</file>

<file path=ppt/theme/theme1.xml><?xml version="1.0" encoding="utf-8"?>
<a:theme xmlns:a="http://schemas.openxmlformats.org/drawingml/2006/main" name="Espiral">
  <a:themeElements>
    <a:clrScheme name="Personalizado 6">
      <a:dk1>
        <a:sysClr val="windowText" lastClr="000000"/>
      </a:dk1>
      <a:lt1>
        <a:sysClr val="window" lastClr="FFFFFF"/>
      </a:lt1>
      <a:dk2>
        <a:srgbClr val="766F54"/>
      </a:dk2>
      <a:lt2>
        <a:srgbClr val="E3EACF"/>
      </a:lt2>
      <a:accent1>
        <a:srgbClr val="9C288B"/>
      </a:accent1>
      <a:accent2>
        <a:srgbClr val="C531B0"/>
      </a:accent2>
      <a:accent3>
        <a:srgbClr val="98585D"/>
      </a:accent3>
      <a:accent4>
        <a:srgbClr val="9E3C99"/>
      </a:accent4>
      <a:accent5>
        <a:srgbClr val="8B6B83"/>
      </a:accent5>
      <a:accent6>
        <a:srgbClr val="6AAC91"/>
      </a:accent6>
      <a:hlink>
        <a:srgbClr val="D0BACF"/>
      </a:hlink>
      <a:folHlink>
        <a:srgbClr val="F47CC1"/>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849</TotalTime>
  <Words>2038</Words>
  <Application>Microsoft Office PowerPoint</Application>
  <PresentationFormat>Presentación en pantalla (16:9)</PresentationFormat>
  <Paragraphs>95</Paragraphs>
  <Slides>18</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Candara</vt:lpstr>
      <vt:lpstr>Century Gothic</vt:lpstr>
      <vt:lpstr>Wingdings 3</vt:lpstr>
      <vt:lpstr>Anton</vt:lpstr>
      <vt:lpstr>Arial Unicode MS</vt:lpstr>
      <vt:lpstr>Arial</vt:lpstr>
      <vt:lpstr>Calibri Light</vt:lpstr>
      <vt:lpstr>Espiral</vt:lpstr>
      <vt:lpstr>VIOLENCIA POLITICA EN RAZON DE GENERO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FORMATO DE DENUNCIA</vt:lpstr>
      <vt:lpstr>Presentación de PowerPoint</vt:lpstr>
      <vt:lpstr>Presentación de PowerPoint</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BLINDAJE ELECTORAL</dc:title>
  <dc:creator>casa</dc:creator>
  <cp:lastModifiedBy>Cuenta Microsoft</cp:lastModifiedBy>
  <cp:revision>65</cp:revision>
  <cp:lastPrinted>2022-11-30T19:52:52Z</cp:lastPrinted>
  <dcterms:created xsi:type="dcterms:W3CDTF">2021-04-07T19:58:03Z</dcterms:created>
  <dcterms:modified xsi:type="dcterms:W3CDTF">2024-04-09T23:13:19Z</dcterms:modified>
</cp:coreProperties>
</file>